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Lst>
  <p:sldSz cy="6858000" cx="12192000"/>
  <p:notesSz cx="6858000" cy="9144000"/>
  <p:embeddedFontLst>
    <p:embeddedFont>
      <p:font typeface="Robo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Roboto-boldItalic.fntdata"/><Relationship Id="rId10" Type="http://schemas.openxmlformats.org/officeDocument/2006/relationships/font" Target="fonts/Roboto-italic.fntdata"/><Relationship Id="rId9"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p:nvPr>
            <p:ph idx="2" type="pic"/>
          </p:nvPr>
        </p:nvSpPr>
        <p:spPr>
          <a:xfrm>
            <a:off x="5183187" y="987425"/>
            <a:ext cx="6172199" cy="4873624"/>
          </a:xfrm>
          <a:prstGeom prst="rect">
            <a:avLst/>
          </a:prstGeom>
          <a:noFill/>
          <a:ln>
            <a:noFill/>
          </a:ln>
        </p:spPr>
      </p:sp>
      <p:sp>
        <p:nvSpPr>
          <p:cNvPr id="58" name="Google Shape;58;p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tock.adobe.com/co/images/male-videographer-editor-film-maker-using-pc-computer-editing-video-footage-visual-content-working-on-pc-at-home-office-using-post-production-video-editing-multimedia-montage-digital-software-concept/392701054" TargetMode="External"/><Relationship Id="rId4" Type="http://schemas.openxmlformats.org/officeDocument/2006/relationships/image" Target="../media/image2.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stock.adobe.com/co/images/location-colombia-red-pin-on-the-map/90205438" TargetMode="External"/><Relationship Id="rId4" Type="http://schemas.openxmlformats.org/officeDocument/2006/relationships/image" Target="../media/image1.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stock.adobe.com/co/images/workmates-looking-at-papers-with-data-charts-for-analysis-and-marketing-strategy-colleagues-working-on-business-project-at-meeting-for-brainstorming-ideas-and-planning-management/464448749" TargetMode="External"/><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1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Por favor en la parte posterior el texto indicado en cada diapositva. Se anexa la imagen para cada una. Mil gracias por su gran labor. </a:t>
            </a:r>
            <a:endParaRPr b="0" i="0" sz="1400" u="none" cap="none" strike="noStrike">
              <a:solidFill>
                <a:schemeClr val="dk1"/>
              </a:solidFill>
              <a:latin typeface="Arial"/>
              <a:ea typeface="Arial"/>
              <a:cs typeface="Arial"/>
              <a:sym typeface="Arial"/>
            </a:endParaRPr>
          </a:p>
        </p:txBody>
      </p:sp>
      <p:sp>
        <p:nvSpPr>
          <p:cNvPr id="80" name="Google Shape;80;p12"/>
          <p:cNvSpPr/>
          <p:nvPr/>
        </p:nvSpPr>
        <p:spPr>
          <a:xfrm>
            <a:off x="738466" y="371474"/>
            <a:ext cx="6616201"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DI_CF13_2_1_Proyectos_para_convocatorias_y</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2" name="Google Shape;82;p12"/>
          <p:cNvSpPr txBox="1"/>
          <p:nvPr/>
        </p:nvSpPr>
        <p:spPr>
          <a:xfrm>
            <a:off x="8536174" y="2433711"/>
            <a:ext cx="2689844"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Link de la imagen sugerida: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sng" cap="none" strike="noStrike">
                <a:solidFill>
                  <a:schemeClr val="hlink"/>
                </a:solidFill>
                <a:latin typeface="Arial"/>
                <a:ea typeface="Arial"/>
                <a:cs typeface="Arial"/>
                <a:sym typeface="Arial"/>
                <a:hlinkClick r:id="rId3"/>
              </a:rPr>
              <a:t>https://stock.adobe.com/co/images/male-videographer-editor-film-maker-using-pc-computer-editing-video-footage-visual-content-working-on-pc-at-home-office-using-post-production-video-editing-multimedia-montage-digital-software-concept/392701054</a:t>
            </a:r>
            <a:r>
              <a:rPr b="0" i="0" lang="en-US" sz="1400" u="none" cap="none" strike="noStrike">
                <a:solidFill>
                  <a:srgbClr val="000000"/>
                </a:solidFill>
                <a:latin typeface="Arial"/>
                <a:ea typeface="Arial"/>
                <a:cs typeface="Arial"/>
                <a:sym typeface="Arial"/>
              </a:rPr>
              <a:t> </a:t>
            </a:r>
            <a:endParaRPr/>
          </a:p>
        </p:txBody>
      </p:sp>
      <p:sp>
        <p:nvSpPr>
          <p:cNvPr id="83" name="Google Shape;83;p12"/>
          <p:cNvSpPr txBox="1"/>
          <p:nvPr/>
        </p:nvSpPr>
        <p:spPr>
          <a:xfrm>
            <a:off x="130125" y="1246138"/>
            <a:ext cx="611241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2263F"/>
                </a:solidFill>
                <a:latin typeface="Roboto"/>
                <a:ea typeface="Roboto"/>
                <a:cs typeface="Roboto"/>
                <a:sym typeface="Roboto"/>
              </a:rPr>
              <a:t>Tarjetas conectadas</a:t>
            </a:r>
            <a:endParaRPr/>
          </a:p>
        </p:txBody>
      </p:sp>
      <p:pic>
        <p:nvPicPr>
          <p:cNvPr id="84" name="Google Shape;84;p12"/>
          <p:cNvPicPr preferRelativeResize="0"/>
          <p:nvPr/>
        </p:nvPicPr>
        <p:blipFill rotWithShape="1">
          <a:blip r:embed="rId4">
            <a:alphaModFix/>
          </a:blip>
          <a:srcRect b="0" l="0" r="0" t="0"/>
          <a:stretch/>
        </p:blipFill>
        <p:spPr>
          <a:xfrm>
            <a:off x="738466" y="1553916"/>
            <a:ext cx="7173810" cy="3113163"/>
          </a:xfrm>
          <a:prstGeom prst="rect">
            <a:avLst/>
          </a:prstGeom>
          <a:noFill/>
          <a:ln>
            <a:noFill/>
          </a:ln>
        </p:spPr>
      </p:pic>
      <p:sp>
        <p:nvSpPr>
          <p:cNvPr id="85" name="Google Shape;85;p12"/>
          <p:cNvSpPr txBox="1"/>
          <p:nvPr/>
        </p:nvSpPr>
        <p:spPr>
          <a:xfrm>
            <a:off x="130125" y="4667079"/>
            <a:ext cx="3578123" cy="2569934"/>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i="0" lang="en-US" sz="1400" u="none" cap="none" strike="noStrike">
                <a:solidFill>
                  <a:srgbClr val="000000"/>
                </a:solidFill>
                <a:highlight>
                  <a:srgbClr val="FFFFFF"/>
                </a:highlight>
                <a:latin typeface="Arial"/>
                <a:ea typeface="Arial"/>
                <a:cs typeface="Arial"/>
                <a:sym typeface="Arial"/>
              </a:rPr>
              <a:t>Creación de convocatorias</a:t>
            </a:r>
            <a:endParaRPr/>
          </a:p>
          <a:p>
            <a:pPr indent="0" lvl="0" marL="0" marR="0" rtl="0" algn="just">
              <a:lnSpc>
                <a:spcPct val="115000"/>
              </a:lnSpc>
              <a:spcBef>
                <a:spcPts val="0"/>
              </a:spcBef>
              <a:spcAft>
                <a:spcPts val="0"/>
              </a:spcAft>
              <a:buNone/>
            </a:pPr>
            <a:r>
              <a:rPr b="0" i="0" lang="en-US" sz="1400" u="none" cap="none" strike="noStrike">
                <a:solidFill>
                  <a:srgbClr val="000000"/>
                </a:solidFill>
                <a:highlight>
                  <a:srgbClr val="FFFFFF"/>
                </a:highlight>
                <a:latin typeface="Arial"/>
                <a:ea typeface="Arial"/>
                <a:cs typeface="Arial"/>
                <a:sym typeface="Arial"/>
              </a:rPr>
              <a:t>Entre esos espacios se encuentra la creación de convocatorias para el desarrollo y fortalecimiento de proyectos artísticos y culturales, que se suman a las que ya venían de años anteriores como la Ley Filmación Colombia (2012) y el programa de Estímulos del Ministerio de Cultura.</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0" i="0" lang="en-US" sz="1400" u="none" cap="none" strike="noStrike">
                <a:solidFill>
                  <a:srgbClr val="000000"/>
                </a:solidFill>
                <a:highlight>
                  <a:srgbClr val="FFFFFF"/>
                </a:highlight>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pic>
        <p:nvPicPr>
          <p:cNvPr id="86" name="Google Shape;86;p12"/>
          <p:cNvPicPr preferRelativeResize="0"/>
          <p:nvPr/>
        </p:nvPicPr>
        <p:blipFill rotWithShape="1">
          <a:blip r:embed="rId5">
            <a:alphaModFix/>
          </a:blip>
          <a:srcRect b="0" l="0" r="0" t="0"/>
          <a:stretch/>
        </p:blipFill>
        <p:spPr>
          <a:xfrm>
            <a:off x="1331624" y="1826502"/>
            <a:ext cx="1424764" cy="914986"/>
          </a:xfrm>
          <a:prstGeom prst="rect">
            <a:avLst/>
          </a:prstGeom>
          <a:noFill/>
          <a:ln cap="sq" cmpd="thickThin" w="228600">
            <a:solidFill>
              <a:srgbClr val="000000"/>
            </a:solidFill>
            <a:prstDash val="solid"/>
            <a:miter lim="800000"/>
            <a:headEnd len="sm" w="sm" type="none"/>
            <a:tailEnd len="sm" w="sm" type="none"/>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2" name="Google Shape;92;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Por favor en la parte posterior el texto indicado en cada diapositva. Se anexa la imagen para cada una. Mil gracias por su gran labor. </a:t>
            </a:r>
            <a:endParaRPr b="0" i="0" sz="1400" u="none" cap="none" strike="noStrike">
              <a:solidFill>
                <a:schemeClr val="dk1"/>
              </a:solidFill>
              <a:latin typeface="Arial"/>
              <a:ea typeface="Arial"/>
              <a:cs typeface="Arial"/>
              <a:sym typeface="Arial"/>
            </a:endParaRPr>
          </a:p>
        </p:txBody>
      </p:sp>
      <p:sp>
        <p:nvSpPr>
          <p:cNvPr id="93" name="Google Shape;93;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8536174" y="2433711"/>
            <a:ext cx="2689844"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Link de la imagen sugerida: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sng" cap="none" strike="noStrike">
                <a:solidFill>
                  <a:schemeClr val="hlink"/>
                </a:solidFill>
                <a:latin typeface="Arial"/>
                <a:ea typeface="Arial"/>
                <a:cs typeface="Arial"/>
                <a:sym typeface="Arial"/>
                <a:hlinkClick r:id="rId3"/>
              </a:rPr>
              <a:t>https://stock.adobe.com/co/images/location-colombia-red-pin-on-the-map/90205438</a:t>
            </a: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 name="Google Shape;95;p13"/>
          <p:cNvSpPr txBox="1"/>
          <p:nvPr/>
        </p:nvSpPr>
        <p:spPr>
          <a:xfrm>
            <a:off x="53058" y="63697"/>
            <a:ext cx="611241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2263F"/>
                </a:solidFill>
                <a:latin typeface="Roboto"/>
                <a:ea typeface="Roboto"/>
                <a:cs typeface="Roboto"/>
                <a:sym typeface="Roboto"/>
              </a:rPr>
              <a:t>Tarjetas conectadas</a:t>
            </a:r>
            <a:endParaRPr/>
          </a:p>
        </p:txBody>
      </p:sp>
      <p:pic>
        <p:nvPicPr>
          <p:cNvPr id="96" name="Google Shape;96;p13"/>
          <p:cNvPicPr preferRelativeResize="0"/>
          <p:nvPr/>
        </p:nvPicPr>
        <p:blipFill rotWithShape="1">
          <a:blip r:embed="rId4">
            <a:alphaModFix/>
          </a:blip>
          <a:srcRect b="0" l="0" r="0" t="0"/>
          <a:stretch/>
        </p:blipFill>
        <p:spPr>
          <a:xfrm>
            <a:off x="351746" y="371474"/>
            <a:ext cx="7173810" cy="3113163"/>
          </a:xfrm>
          <a:prstGeom prst="rect">
            <a:avLst/>
          </a:prstGeom>
          <a:noFill/>
          <a:ln>
            <a:noFill/>
          </a:ln>
        </p:spPr>
      </p:pic>
      <p:sp>
        <p:nvSpPr>
          <p:cNvPr id="97" name="Google Shape;97;p13"/>
          <p:cNvSpPr txBox="1"/>
          <p:nvPr/>
        </p:nvSpPr>
        <p:spPr>
          <a:xfrm>
            <a:off x="2369127" y="3228843"/>
            <a:ext cx="3243882" cy="3808735"/>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US" sz="1400" u="none" cap="none" strike="noStrike">
                <a:solidFill>
                  <a:srgbClr val="000000"/>
                </a:solidFill>
                <a:highlight>
                  <a:srgbClr val="FFFFFF"/>
                </a:highlight>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None/>
            </a:pPr>
            <a:r>
              <a:rPr b="1" i="0" lang="en-US" sz="1400" u="none" cap="none" strike="noStrike">
                <a:solidFill>
                  <a:srgbClr val="000000"/>
                </a:solidFill>
                <a:highlight>
                  <a:srgbClr val="FFFFFF"/>
                </a:highlight>
                <a:latin typeface="Arial"/>
                <a:ea typeface="Arial"/>
                <a:cs typeface="Arial"/>
                <a:sym typeface="Arial"/>
              </a:rPr>
              <a:t>Requerimientos </a:t>
            </a:r>
            <a:endParaRPr/>
          </a:p>
          <a:p>
            <a:pPr indent="0" lvl="0" marL="0" marR="0" rtl="0" algn="just">
              <a:lnSpc>
                <a:spcPct val="115000"/>
              </a:lnSpc>
              <a:spcBef>
                <a:spcPts val="0"/>
              </a:spcBef>
              <a:spcAft>
                <a:spcPts val="0"/>
              </a:spcAft>
              <a:buNone/>
            </a:pPr>
            <a:r>
              <a:rPr b="0" i="0" lang="en-US" sz="1400" u="none" cap="none" strike="noStrike">
                <a:solidFill>
                  <a:srgbClr val="000000"/>
                </a:solidFill>
                <a:highlight>
                  <a:srgbClr val="FFFFFF"/>
                </a:highlight>
                <a:latin typeface="Arial"/>
                <a:ea typeface="Arial"/>
                <a:cs typeface="Arial"/>
                <a:sym typeface="Arial"/>
              </a:rPr>
              <a:t>Los requerimientos para presentarse en una convocatoria en Colombia son distintos, dependiendo de las condiciones que establezca la propia convocatoria, pero en general tienen que ver con tener un documento del proyecto o propuesta, ser ciudadano colombiano mayor de edad, no tener impedimentos para concursar con el Estado, no haber sido ganador en convocatorias anteriores y cumplir con los requisitos documentales que se soliciten. </a:t>
            </a:r>
            <a:endParaRPr b="0" i="0" sz="1800" u="none" cap="none" strike="noStrike">
              <a:solidFill>
                <a:srgbClr val="000000"/>
              </a:solidFill>
              <a:latin typeface="Arial"/>
              <a:ea typeface="Arial"/>
              <a:cs typeface="Arial"/>
              <a:sym typeface="Arial"/>
            </a:endParaRPr>
          </a:p>
        </p:txBody>
      </p:sp>
      <p:pic>
        <p:nvPicPr>
          <p:cNvPr id="98" name="Google Shape;98;p13"/>
          <p:cNvPicPr preferRelativeResize="0"/>
          <p:nvPr/>
        </p:nvPicPr>
        <p:blipFill rotWithShape="1">
          <a:blip r:embed="rId5">
            <a:alphaModFix/>
          </a:blip>
          <a:srcRect b="0" l="0" r="0" t="0"/>
          <a:stretch/>
        </p:blipFill>
        <p:spPr>
          <a:xfrm>
            <a:off x="2909951" y="371474"/>
            <a:ext cx="2057400" cy="1233488"/>
          </a:xfrm>
          <a:prstGeom prst="rect">
            <a:avLst/>
          </a:prstGeom>
          <a:noFill/>
          <a:ln cap="sq" cmpd="thickThin" w="228600">
            <a:solidFill>
              <a:srgbClr val="000000"/>
            </a:solidFill>
            <a:prstDash val="solid"/>
            <a:miter lim="800000"/>
            <a:headEnd len="sm" w="sm" type="none"/>
            <a:tailEnd len="sm" w="sm" type="none"/>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1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n-US" sz="1400" u="none" cap="none" strike="noStrike">
                <a:solidFill>
                  <a:schemeClr val="dk1"/>
                </a:solidFill>
                <a:latin typeface="Arial"/>
                <a:ea typeface="Arial"/>
                <a:cs typeface="Arial"/>
                <a:sym typeface="Arial"/>
              </a:rPr>
              <a:t>Por favor en la parte posterior el texto indicado en cada diapositva. Se anexa la imagen para cada una. Mil gracias por su gran labor. </a:t>
            </a:r>
            <a:endParaRPr b="0" i="0" sz="1400" u="none" cap="none" strike="noStrike">
              <a:solidFill>
                <a:schemeClr val="dk1"/>
              </a:solidFill>
              <a:latin typeface="Arial"/>
              <a:ea typeface="Arial"/>
              <a:cs typeface="Arial"/>
              <a:sym typeface="Arial"/>
            </a:endParaRPr>
          </a:p>
        </p:txBody>
      </p:sp>
      <p:sp>
        <p:nvSpPr>
          <p:cNvPr id="105" name="Google Shape;105;p14"/>
          <p:cNvSpPr/>
          <p:nvPr/>
        </p:nvSpPr>
        <p:spPr>
          <a:xfrm>
            <a:off x="738466" y="885825"/>
            <a:ext cx="6616201"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DI_CF13_2_1_Proyectos_para_convocatorias_y</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n-U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7" name="Google Shape;107;p14"/>
          <p:cNvSpPr txBox="1"/>
          <p:nvPr/>
        </p:nvSpPr>
        <p:spPr>
          <a:xfrm>
            <a:off x="8536174" y="2433711"/>
            <a:ext cx="2689844"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Link de la imagen sugerida: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sng" cap="none" strike="noStrike">
                <a:solidFill>
                  <a:schemeClr val="hlink"/>
                </a:solidFill>
                <a:latin typeface="Arial"/>
                <a:ea typeface="Arial"/>
                <a:cs typeface="Arial"/>
                <a:sym typeface="Arial"/>
                <a:hlinkClick r:id="rId3"/>
              </a:rPr>
              <a:t>https://stock.adobe.com/co/images/workmates-looking-at-papers-with-data-charts-for-analysis-and-marketing-strategy-colleagues-working-on-business-project-at-meeting-for-brainstorming-ideas-and-planning-management/464448749</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8" name="Google Shape;108;p14"/>
          <p:cNvSpPr txBox="1"/>
          <p:nvPr/>
        </p:nvSpPr>
        <p:spPr>
          <a:xfrm>
            <a:off x="101990" y="1628774"/>
            <a:ext cx="611241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2263F"/>
                </a:solidFill>
                <a:latin typeface="Roboto"/>
                <a:ea typeface="Roboto"/>
                <a:cs typeface="Roboto"/>
                <a:sym typeface="Roboto"/>
              </a:rPr>
              <a:t>Tarjetas conectadas</a:t>
            </a:r>
            <a:endParaRPr/>
          </a:p>
        </p:txBody>
      </p:sp>
      <p:pic>
        <p:nvPicPr>
          <p:cNvPr id="109" name="Google Shape;109;p14"/>
          <p:cNvPicPr preferRelativeResize="0"/>
          <p:nvPr/>
        </p:nvPicPr>
        <p:blipFill rotWithShape="1">
          <a:blip r:embed="rId4">
            <a:alphaModFix/>
          </a:blip>
          <a:srcRect b="0" l="0" r="0" t="0"/>
          <a:stretch/>
        </p:blipFill>
        <p:spPr>
          <a:xfrm>
            <a:off x="738466" y="1993408"/>
            <a:ext cx="7173810" cy="3113163"/>
          </a:xfrm>
          <a:prstGeom prst="rect">
            <a:avLst/>
          </a:prstGeom>
          <a:noFill/>
          <a:ln>
            <a:noFill/>
          </a:ln>
        </p:spPr>
      </p:pic>
      <p:sp>
        <p:nvSpPr>
          <p:cNvPr id="110" name="Google Shape;110;p14"/>
          <p:cNvSpPr txBox="1"/>
          <p:nvPr/>
        </p:nvSpPr>
        <p:spPr>
          <a:xfrm>
            <a:off x="5577373" y="5016448"/>
            <a:ext cx="2334903" cy="2053319"/>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i="0" lang="en-US" sz="1400" u="none" cap="none" strike="noStrike">
                <a:solidFill>
                  <a:srgbClr val="000000"/>
                </a:solidFill>
                <a:highlight>
                  <a:srgbClr val="FFFFFF"/>
                </a:highlight>
                <a:latin typeface="Arial"/>
                <a:ea typeface="Arial"/>
                <a:cs typeface="Arial"/>
                <a:sym typeface="Arial"/>
              </a:rPr>
              <a:t>Restricciones</a:t>
            </a:r>
            <a:endParaRPr/>
          </a:p>
          <a:p>
            <a:pPr indent="0" lvl="0" marL="0" marR="0" rtl="0" algn="just">
              <a:lnSpc>
                <a:spcPct val="115000"/>
              </a:lnSpc>
              <a:spcBef>
                <a:spcPts val="0"/>
              </a:spcBef>
              <a:spcAft>
                <a:spcPts val="0"/>
              </a:spcAft>
              <a:buNone/>
            </a:pPr>
            <a:r>
              <a:rPr b="0" i="0" lang="en-US" sz="1400" u="none" cap="none" strike="noStrike">
                <a:solidFill>
                  <a:srgbClr val="000000"/>
                </a:solidFill>
                <a:highlight>
                  <a:srgbClr val="FFFFFF"/>
                </a:highlight>
                <a:latin typeface="Arial"/>
                <a:ea typeface="Arial"/>
                <a:cs typeface="Arial"/>
                <a:sym typeface="Arial"/>
              </a:rPr>
              <a:t>Muchas convocatorias están restringidas a personas jurídicas o grupos constituidos, pero otras dan libre acceso también a personas naturales. </a:t>
            </a:r>
            <a:endParaRPr b="0" i="0" sz="1800" u="none" cap="none" strike="noStrike">
              <a:solidFill>
                <a:srgbClr val="000000"/>
              </a:solidFill>
              <a:latin typeface="Arial"/>
              <a:ea typeface="Arial"/>
              <a:cs typeface="Arial"/>
              <a:sym typeface="Arial"/>
            </a:endParaRPr>
          </a:p>
        </p:txBody>
      </p:sp>
      <p:pic>
        <p:nvPicPr>
          <p:cNvPr id="111" name="Google Shape;111;p14"/>
          <p:cNvPicPr preferRelativeResize="0"/>
          <p:nvPr/>
        </p:nvPicPr>
        <p:blipFill rotWithShape="1">
          <a:blip r:embed="rId5">
            <a:alphaModFix/>
          </a:blip>
          <a:srcRect b="0" l="0" r="0" t="0"/>
          <a:stretch/>
        </p:blipFill>
        <p:spPr>
          <a:xfrm>
            <a:off x="5875009" y="2162469"/>
            <a:ext cx="1695184" cy="1034062"/>
          </a:xfrm>
          <a:prstGeom prst="rect">
            <a:avLst/>
          </a:prstGeom>
          <a:noFill/>
          <a:ln cap="sq" cmpd="thickThin" w="228600">
            <a:solidFill>
              <a:srgbClr val="000000"/>
            </a:solidFill>
            <a:prstDash val="solid"/>
            <a:miter lim="800000"/>
            <a:headEnd len="sm" w="sm" type="none"/>
            <a:tailEnd len="sm" w="sm" type="none"/>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