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3"/>
  </p:sldMasterIdLst>
  <p:notesMasterIdLst>
    <p:notesMasterId r:id="rId4"/>
  </p:notesMasterIdLst>
  <p:sldIdLst>
    <p:sldId id="256" r:id="rId5"/>
    <p:sldId id="257" r:id="rId6"/>
    <p:sldId id="258" r:id="rId7"/>
    <p:sldId id="259" r:id="rId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6" name="Google Shape;7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1" name="Google Shape;8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92" name="Google Shape;9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03" name="Google Shape;10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11"/>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4"/>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5"/>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5"/>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5"/>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5"/>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6"/>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8"/>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8"/>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p:nvPr>
            <p:ph idx="2" type="pic"/>
          </p:nvPr>
        </p:nvSpPr>
        <p:spPr>
          <a:xfrm>
            <a:off x="5183187" y="987425"/>
            <a:ext cx="6172199" cy="4873624"/>
          </a:xfrm>
          <a:prstGeom prst="rect">
            <a:avLst/>
          </a:prstGeom>
          <a:noFill/>
          <a:ln>
            <a:noFill/>
          </a:ln>
        </p:spPr>
      </p:sp>
      <p:sp>
        <p:nvSpPr>
          <p:cNvPr id="58" name="Google Shape;58;p9"/>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10"/>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www.proimagenescolombia.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s://www.proimagenescolombia.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hyperlink" Target="https://convocatoriafdc.com/realizacion_corto_animacion" TargetMode="External"/><Relationship Id="rId5" Type="http://schemas.openxmlformats.org/officeDocument/2006/relationships/hyperlink" Target="https://convocatoriafdc.com/desarrollo_largo_animac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2"/>
          <p:cNvSpPr/>
          <p:nvPr/>
        </p:nvSpPr>
        <p:spPr>
          <a:xfrm>
            <a:off x="2332841" y="1778660"/>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1" i="0" lang="es-ES" sz="1800" u="none" cap="none" strike="noStrike">
                <a:solidFill>
                  <a:srgbClr val="000000"/>
                </a:solidFill>
                <a:latin typeface="Arial"/>
                <a:ea typeface="Arial"/>
                <a:cs typeface="Arial"/>
                <a:sym typeface="Arial"/>
              </a:rPr>
              <a:t>DI_CF13_3_1Fuentes_de_financiacion_modal_parte1</a:t>
            </a:r>
            <a:endParaRPr b="0" i="0" sz="1800" u="none" cap="none" strike="noStrike">
              <a:solidFill>
                <a:schemeClr val="lt1"/>
              </a:solidFill>
              <a:latin typeface="Arial"/>
              <a:ea typeface="Arial"/>
              <a:cs typeface="Arial"/>
              <a:sym typeface="Arial"/>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13"/>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Apreciados colegas, por favor organizar estas páginas de fondos apoyar a los cineastas, la idea con este recurso Modal, es que al hacer clic sobre el nombre de la página se abra la página, no es necesario poner la imagen. </a:t>
            </a:r>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Al lado izquierdo la dirección web, y al lado derecho el pequeño texto. Gracias</a:t>
            </a:r>
            <a:endParaRPr b="0" i="0" sz="1400" u="none" cap="none" strike="noStrike">
              <a:solidFill>
                <a:schemeClr val="dk1"/>
              </a:solidFill>
              <a:latin typeface="Arial"/>
              <a:ea typeface="Arial"/>
              <a:cs typeface="Arial"/>
              <a:sym typeface="Arial"/>
            </a:endParaRPr>
          </a:p>
        </p:txBody>
      </p:sp>
      <p:sp>
        <p:nvSpPr>
          <p:cNvPr id="85" name="Google Shape;85;p1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86" name="Google Shape;86;p13"/>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87" name="Google Shape;87;p13"/>
          <p:cNvPicPr preferRelativeResize="0"/>
          <p:nvPr/>
        </p:nvPicPr>
        <p:blipFill rotWithShape="1">
          <a:blip r:embed="rId3">
            <a:alphaModFix/>
          </a:blip>
          <a:srcRect b="0" l="0" r="0" t="0"/>
          <a:stretch/>
        </p:blipFill>
        <p:spPr>
          <a:xfrm>
            <a:off x="520505" y="1603864"/>
            <a:ext cx="7065717" cy="1592387"/>
          </a:xfrm>
          <a:prstGeom prst="rect">
            <a:avLst/>
          </a:prstGeom>
          <a:noFill/>
          <a:ln>
            <a:noFill/>
          </a:ln>
        </p:spPr>
      </p:pic>
      <p:sp>
        <p:nvSpPr>
          <p:cNvPr id="88" name="Google Shape;88;p13"/>
          <p:cNvSpPr txBox="1"/>
          <p:nvPr/>
        </p:nvSpPr>
        <p:spPr>
          <a:xfrm>
            <a:off x="2489981" y="2960894"/>
            <a:ext cx="6105378"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400" u="none" cap="none" strike="noStrike">
                <a:solidFill>
                  <a:srgbClr val="000000"/>
                </a:solidFill>
                <a:latin typeface="Arial"/>
                <a:ea typeface="Arial"/>
                <a:cs typeface="Arial"/>
                <a:sym typeface="Arial"/>
              </a:rPr>
              <a:t>Proimágenes Colombia</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Formación a través de Festivales de Cine. </a:t>
            </a:r>
            <a:endParaRPr b="0" i="0" sz="1400" u="none" cap="none" strike="noStrike">
              <a:solidFill>
                <a:srgbClr val="000000"/>
              </a:solidFill>
              <a:latin typeface="Arial"/>
              <a:ea typeface="Arial"/>
              <a:cs typeface="Arial"/>
              <a:sym typeface="Arial"/>
            </a:endParaRPr>
          </a:p>
        </p:txBody>
      </p:sp>
      <p:sp>
        <p:nvSpPr>
          <p:cNvPr id="89" name="Google Shape;89;p13"/>
          <p:cNvSpPr txBox="1"/>
          <p:nvPr/>
        </p:nvSpPr>
        <p:spPr>
          <a:xfrm>
            <a:off x="134173" y="3824063"/>
            <a:ext cx="379449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400" u="sng" cap="none" strike="noStrike">
                <a:solidFill>
                  <a:schemeClr val="hlink"/>
                </a:solidFill>
                <a:latin typeface="Arial"/>
                <a:ea typeface="Arial"/>
                <a:cs typeface="Arial"/>
                <a:sym typeface="Arial"/>
                <a:hlinkClick r:id="rId4"/>
              </a:rPr>
              <a:t>https://www.proimagenescolombia.com//</a:t>
            </a:r>
            <a:r>
              <a:rPr b="1" i="0" lang="es-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5" name="Google Shape;95;p14"/>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highlight>
                  <a:srgbClr val="FFFF00"/>
                </a:highlight>
                <a:latin typeface="Arial"/>
                <a:ea typeface="Arial"/>
                <a:cs typeface="Arial"/>
                <a:sym typeface="Arial"/>
              </a:rPr>
              <a:t>Es normal el mismo link y misma página, ya que tiene dos fondos diferentes. </a:t>
            </a:r>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96" name="Google Shape;96;p1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97" name="Google Shape;97;p14"/>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98" name="Google Shape;98;p14"/>
          <p:cNvPicPr preferRelativeResize="0"/>
          <p:nvPr/>
        </p:nvPicPr>
        <p:blipFill rotWithShape="1">
          <a:blip r:embed="rId3">
            <a:alphaModFix/>
          </a:blip>
          <a:srcRect b="0" l="0" r="0" t="0"/>
          <a:stretch/>
        </p:blipFill>
        <p:spPr>
          <a:xfrm>
            <a:off x="520505" y="1603864"/>
            <a:ext cx="7065717" cy="1592387"/>
          </a:xfrm>
          <a:prstGeom prst="rect">
            <a:avLst/>
          </a:prstGeom>
          <a:noFill/>
          <a:ln>
            <a:noFill/>
          </a:ln>
        </p:spPr>
      </p:pic>
      <p:sp>
        <p:nvSpPr>
          <p:cNvPr id="99" name="Google Shape;99;p14"/>
          <p:cNvSpPr txBox="1"/>
          <p:nvPr/>
        </p:nvSpPr>
        <p:spPr>
          <a:xfrm>
            <a:off x="2916214" y="2539453"/>
            <a:ext cx="6105378" cy="835613"/>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i="0" lang="es-ES" sz="1400" u="none" cap="none" strike="noStrike">
                <a:solidFill>
                  <a:srgbClr val="000000"/>
                </a:solidFill>
                <a:latin typeface="Arial"/>
                <a:ea typeface="Arial"/>
                <a:cs typeface="Arial"/>
                <a:sym typeface="Arial"/>
              </a:rPr>
              <a:t>Proimágenes Colombia</a:t>
            </a:r>
            <a:endParaRPr/>
          </a:p>
          <a:p>
            <a:pPr indent="0" lvl="0" marL="0" marR="0" rtl="0" algn="just">
              <a:lnSpc>
                <a:spcPct val="115000"/>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rPr b="0" i="0" lang="es-ES" sz="1400" u="none" cap="none" strike="noStrike">
                <a:solidFill>
                  <a:srgbClr val="000000"/>
                </a:solidFill>
                <a:latin typeface="Arial"/>
                <a:ea typeface="Arial"/>
                <a:cs typeface="Arial"/>
                <a:sym typeface="Arial"/>
              </a:rPr>
              <a:t>Fondo para el Desarrollo Cinematográfico.</a:t>
            </a:r>
            <a:endParaRPr b="0" i="0" sz="1800" u="none" cap="none" strike="noStrike">
              <a:solidFill>
                <a:srgbClr val="000000"/>
              </a:solidFill>
              <a:latin typeface="Arial"/>
              <a:ea typeface="Arial"/>
              <a:cs typeface="Arial"/>
              <a:sym typeface="Arial"/>
            </a:endParaRPr>
          </a:p>
        </p:txBody>
      </p:sp>
      <p:sp>
        <p:nvSpPr>
          <p:cNvPr id="100" name="Google Shape;100;p14"/>
          <p:cNvSpPr txBox="1"/>
          <p:nvPr/>
        </p:nvSpPr>
        <p:spPr>
          <a:xfrm>
            <a:off x="134173" y="3824063"/>
            <a:ext cx="379449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400" u="sng" cap="none" strike="noStrike">
                <a:solidFill>
                  <a:schemeClr val="hlink"/>
                </a:solidFill>
                <a:latin typeface="Arial"/>
                <a:ea typeface="Arial"/>
                <a:cs typeface="Arial"/>
                <a:sym typeface="Arial"/>
                <a:hlinkClick r:id="rId4"/>
              </a:rPr>
              <a:t>https://www.proimagenescolombia.com//</a:t>
            </a:r>
            <a:r>
              <a:rPr b="1" i="0" lang="es-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6" name="Google Shape;106;p15"/>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07" name="Google Shape;107;p1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08" name="Google Shape;108;p15"/>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09" name="Google Shape;109;p15"/>
          <p:cNvPicPr preferRelativeResize="0"/>
          <p:nvPr/>
        </p:nvPicPr>
        <p:blipFill rotWithShape="1">
          <a:blip r:embed="rId3">
            <a:alphaModFix/>
          </a:blip>
          <a:srcRect b="0" l="0" r="0" t="0"/>
          <a:stretch/>
        </p:blipFill>
        <p:spPr>
          <a:xfrm>
            <a:off x="405792" y="1449975"/>
            <a:ext cx="7065717" cy="1592387"/>
          </a:xfrm>
          <a:prstGeom prst="rect">
            <a:avLst/>
          </a:prstGeom>
          <a:noFill/>
          <a:ln>
            <a:noFill/>
          </a:ln>
        </p:spPr>
      </p:pic>
      <p:sp>
        <p:nvSpPr>
          <p:cNvPr id="110" name="Google Shape;110;p15"/>
          <p:cNvSpPr txBox="1"/>
          <p:nvPr/>
        </p:nvSpPr>
        <p:spPr>
          <a:xfrm>
            <a:off x="2109547" y="1603863"/>
            <a:ext cx="5405511" cy="5020477"/>
          </a:xfrm>
          <a:prstGeom prst="rect">
            <a:avLst/>
          </a:prstGeom>
          <a:gradFill>
            <a:gsLst>
              <a:gs pos="0">
                <a:srgbClr val="FF7714"/>
              </a:gs>
              <a:gs pos="100000">
                <a:srgbClr val="FFA773"/>
              </a:gs>
            </a:gsLst>
            <a:lin ang="16200000" scaled="0"/>
          </a:gradFill>
          <a:ln cap="flat" cmpd="sng" w="9525">
            <a:solidFill>
              <a:srgbClr val="EB792A"/>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0" i="0" lang="es-ES" sz="1400" u="none" cap="none" strike="noStrike">
                <a:solidFill>
                  <a:schemeClr val="lt1"/>
                </a:solidFill>
                <a:latin typeface="Arial"/>
                <a:ea typeface="Arial"/>
                <a:cs typeface="Arial"/>
                <a:sym typeface="Arial"/>
              </a:rPr>
              <a:t>Es el fondo creado, para apoyar el desarrollo del cine, más conocido como Ley de cine, su recaudación se da con un porcentaje de cada boleta que es pagada en cine, dichos recursos se van al fondo que es de carácter público, que finalmente mediante el consejo nacional de las artes y la cultura, dirigen, administran y ejecutan los recursos obtenidos. para el sector de la animación se destinan 210 millones de pesos para cortometrajes de 7 a 14 minutos, para largometrajes se destinan 340 millones de pesos, las bases de ambos concursos se pueden detallar en los enlaces a continuación:</a:t>
            </a:r>
            <a:endParaRPr/>
          </a:p>
          <a:p>
            <a:pPr indent="0" lvl="0" marL="0" marR="0" rtl="0" algn="just">
              <a:lnSpc>
                <a:spcPct val="115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just">
              <a:lnSpc>
                <a:spcPct val="115000"/>
              </a:lnSpc>
              <a:spcBef>
                <a:spcPts val="0"/>
              </a:spcBef>
              <a:spcAft>
                <a:spcPts val="0"/>
              </a:spcAft>
              <a:buNone/>
            </a:pPr>
            <a:r>
              <a:rPr b="0" i="0" lang="es-ES" sz="1800" u="none" cap="none" strike="noStrike">
                <a:solidFill>
                  <a:schemeClr val="lt1"/>
                </a:solidFill>
                <a:latin typeface="Arial"/>
                <a:ea typeface="Arial"/>
                <a:cs typeface="Arial"/>
                <a:sym typeface="Arial"/>
              </a:rPr>
              <a:t>Cortometrajes: </a:t>
            </a:r>
            <a:r>
              <a:rPr b="0" i="0" lang="es-ES" sz="1800" u="sng" cap="none" strike="noStrike">
                <a:solidFill>
                  <a:schemeClr val="hlink"/>
                </a:solidFill>
                <a:latin typeface="Arial"/>
                <a:ea typeface="Arial"/>
                <a:cs typeface="Arial"/>
                <a:sym typeface="Arial"/>
                <a:hlinkClick r:id="rId4"/>
              </a:rPr>
              <a:t>https://convocatoriafdc.com/realizacion_corto_animacion</a:t>
            </a:r>
            <a:r>
              <a:rPr b="0" i="0" lang="es-ES" sz="1800" u="none" cap="none" strike="noStrike">
                <a:solidFill>
                  <a:schemeClr val="lt1"/>
                </a:solidFill>
                <a:latin typeface="Arial"/>
                <a:ea typeface="Arial"/>
                <a:cs typeface="Arial"/>
                <a:sym typeface="Arial"/>
              </a:rPr>
              <a:t> </a:t>
            </a:r>
            <a:endParaRPr b="0" i="0" sz="1800" u="none" cap="none" strike="noStrike">
              <a:solidFill>
                <a:schemeClr val="lt1"/>
              </a:solidFill>
              <a:latin typeface="Arial"/>
              <a:ea typeface="Arial"/>
              <a:cs typeface="Arial"/>
              <a:sym typeface="Arial"/>
            </a:endParaRPr>
          </a:p>
          <a:p>
            <a:pPr indent="0" lvl="0" marL="0" marR="0" rtl="0" algn="just">
              <a:lnSpc>
                <a:spcPct val="115000"/>
              </a:lnSpc>
              <a:spcBef>
                <a:spcPts val="0"/>
              </a:spcBef>
              <a:spcAft>
                <a:spcPts val="0"/>
              </a:spcAft>
              <a:buNone/>
            </a:pPr>
            <a:r>
              <a:rPr b="0" i="0" lang="es-ES" sz="1800" u="none" cap="none" strike="noStrike">
                <a:solidFill>
                  <a:schemeClr val="lt1"/>
                </a:solidFill>
                <a:latin typeface="Arial"/>
                <a:ea typeface="Arial"/>
                <a:cs typeface="Arial"/>
                <a:sym typeface="Arial"/>
              </a:rPr>
              <a:t>Largometrajes: </a:t>
            </a:r>
            <a:r>
              <a:rPr b="0" i="0" lang="es-ES" sz="1800" u="sng" cap="none" strike="noStrike">
                <a:solidFill>
                  <a:schemeClr val="hlink"/>
                </a:solidFill>
                <a:latin typeface="Arial"/>
                <a:ea typeface="Arial"/>
                <a:cs typeface="Arial"/>
                <a:sym typeface="Arial"/>
                <a:hlinkClick r:id="rId5"/>
              </a:rPr>
              <a:t>https://convocatoriafdc.com/desarrollo_largo_animacion</a:t>
            </a:r>
            <a:r>
              <a:rPr b="0" i="0" lang="es-ES" sz="1800" u="none" cap="none" strike="noStrike">
                <a:solidFill>
                  <a:schemeClr val="lt1"/>
                </a:solidFill>
                <a:latin typeface="Arial"/>
                <a:ea typeface="Arial"/>
                <a:cs typeface="Arial"/>
                <a:sym typeface="Arial"/>
              </a:rPr>
              <a:t>  </a:t>
            </a:r>
            <a:endParaRPr b="0" i="0" sz="1800" u="none" cap="none" strike="noStrike">
              <a:solidFill>
                <a:schemeClr val="lt1"/>
              </a:solidFill>
              <a:latin typeface="Arial"/>
              <a:ea typeface="Arial"/>
              <a:cs typeface="Arial"/>
              <a:sym typeface="Arial"/>
            </a:endParaRPr>
          </a:p>
          <a:p>
            <a:pPr indent="0" lvl="0" marL="0" marR="0" rtl="0" algn="just">
              <a:lnSpc>
                <a:spcPct val="115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1" name="Google Shape;111;p15"/>
          <p:cNvSpPr txBox="1"/>
          <p:nvPr/>
        </p:nvSpPr>
        <p:spPr>
          <a:xfrm>
            <a:off x="2059268" y="1373031"/>
            <a:ext cx="612648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400" u="none" cap="none" strike="noStrike">
                <a:solidFill>
                  <a:srgbClr val="000000"/>
                </a:solidFill>
                <a:latin typeface="Arial"/>
                <a:ea typeface="Arial"/>
                <a:cs typeface="Arial"/>
                <a:sym typeface="Arial"/>
              </a:rPr>
              <a:t>Convocatoria FDC</a:t>
            </a:r>
            <a:r>
              <a:rPr b="0" i="0" lang="es-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cxnSp>
        <p:nvCxnSpPr>
          <p:cNvPr id="112" name="Google Shape;112;p15"/>
          <p:cNvCxnSpPr/>
          <p:nvPr/>
        </p:nvCxnSpPr>
        <p:spPr>
          <a:xfrm flipH="1">
            <a:off x="1364566" y="1786597"/>
            <a:ext cx="531055" cy="337975"/>
          </a:xfrm>
          <a:prstGeom prst="straightConnector1">
            <a:avLst/>
          </a:prstGeom>
          <a:noFill/>
          <a:ln cap="flat" cmpd="sng" w="9525">
            <a:solidFill>
              <a:srgbClr val="5597D3"/>
            </a:solidFill>
            <a:prstDash val="solid"/>
            <a:round/>
            <a:headEnd len="sm" w="sm" type="none"/>
            <a:tailEnd len="med" w="med" type="triangle"/>
          </a:ln>
        </p:spPr>
      </p:cxn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