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9"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istockphoto.com/es/foto/uso-de-ordenador-port%C3%A1til-de-empresaria-gm977398052-26574401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pixabay.com/es/illustrations/medios-de-comunicaci%c3%b3n-social-social-518724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istockphoto.com/es/foto/multimedia-e-internet-medios-digitales-en-l%C3%ADnea-gm1285411698-38225099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332841" y="17786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DI_CF13_3_2_Marketing_digital_</a:t>
            </a:r>
            <a:r>
              <a:rPr b="1" i="0" lang="es-ES" sz="1800" u="none" cap="none" strike="noStrike">
                <a:solidFill>
                  <a:schemeClr val="lt1"/>
                </a:solidFill>
                <a:latin typeface="Roboto"/>
                <a:ea typeface="Roboto"/>
                <a:cs typeface="Roboto"/>
                <a:sym typeface="Roboto"/>
              </a:rPr>
              <a:t>Tarjetas conectadas</a:t>
            </a:r>
            <a:endParaRPr/>
          </a:p>
          <a:p>
            <a:pPr indent="0" lvl="0" marL="0" marR="0" rtl="0" algn="ctr">
              <a:lnSpc>
                <a:spcPct val="100000"/>
              </a:lnSpc>
              <a:spcBef>
                <a:spcPts val="0"/>
              </a:spcBef>
              <a:spcAft>
                <a:spcPts val="0"/>
              </a:spcAft>
              <a:buClr>
                <a:schemeClr val="lt1"/>
              </a:buClr>
              <a:buSzPts val="45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2"/>
          <p:cNvSpPr/>
          <p:nvPr/>
        </p:nvSpPr>
        <p:spPr>
          <a:xfrm>
            <a:off x="495465" y="4542552"/>
            <a:ext cx="10869222" cy="776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95959"/>
              </a:buClr>
              <a:buSzPts val="1400"/>
              <a:buFont typeface="Arial"/>
              <a:buNone/>
            </a:pPr>
            <a:r>
              <a:rPr b="1" i="0" lang="es-ES" sz="1400" u="none" cap="none" strike="noStrike">
                <a:solidFill>
                  <a:srgbClr val="595959"/>
                </a:solidFill>
                <a:latin typeface="Arial"/>
                <a:ea typeface="Arial"/>
                <a:cs typeface="Arial"/>
                <a:sym typeface="Arial"/>
              </a:rPr>
              <a:t>Recomendaciones generales: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595959"/>
              </a:buClr>
              <a:buSzPts val="1400"/>
              <a:buFont typeface="Arial"/>
              <a:buNone/>
            </a:pPr>
            <a:r>
              <a:rPr b="0" i="0" lang="es-ES" sz="1400" u="none" cap="none" strike="noStrik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b="0" i="0" sz="1400" u="none" cap="none" strike="noStrike">
              <a:solidFill>
                <a:srgbClr val="595959"/>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Escribir las indicaciones que el equipo de producción debe tener en cuenta al momento de realizar el recurso gráfico o interactivo</a:t>
            </a:r>
            <a:endParaRPr b="0" i="0" sz="1400" u="none" cap="none" strike="noStrike">
              <a:solidFill>
                <a:schemeClr val="dk1"/>
              </a:solidFill>
              <a:latin typeface="Arial"/>
              <a:ea typeface="Arial"/>
              <a:cs typeface="Arial"/>
              <a:sym typeface="Arial"/>
            </a:endParaRPr>
          </a:p>
        </p:txBody>
      </p:sp>
      <p:sp>
        <p:nvSpPr>
          <p:cNvPr id="86" name="Google Shape;86;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ES" sz="1800" u="sng" cap="none" strike="noStrike">
                <a:solidFill>
                  <a:schemeClr val="hlink"/>
                </a:solidFill>
                <a:latin typeface="Arial"/>
                <a:ea typeface="Arial"/>
                <a:cs typeface="Arial"/>
                <a:sym typeface="Arial"/>
                <a:hlinkClick r:id="rId3"/>
              </a:rPr>
              <a:t>https://www.istockphoto.com/es/foto/uso-de-ordenador-port%C3%A1til-de-empresaria-gm977398052-265744014</a:t>
            </a:r>
            <a:r>
              <a:rPr b="0" i="0" lang="es-E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88" name="Google Shape;88;p13"/>
          <p:cNvSpPr txBox="1"/>
          <p:nvPr/>
        </p:nvSpPr>
        <p:spPr>
          <a:xfrm>
            <a:off x="506134" y="3141336"/>
            <a:ext cx="2279269" cy="353988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s-ES" sz="1400" u="none" cap="none" strike="noStrike">
                <a:solidFill>
                  <a:srgbClr val="000000"/>
                </a:solidFill>
                <a:highlight>
                  <a:srgbClr val="FFFFFF"/>
                </a:highlight>
                <a:latin typeface="Arial"/>
                <a:ea typeface="Arial"/>
                <a:cs typeface="Arial"/>
                <a:sym typeface="Arial"/>
              </a:rPr>
              <a:t>Herramienta eficaz</a:t>
            </a:r>
            <a:endParaRPr/>
          </a:p>
          <a:p>
            <a:pPr indent="0" lvl="0" marL="0" marR="0" rtl="0" algn="just">
              <a:lnSpc>
                <a:spcPct val="115000"/>
              </a:lnSpc>
              <a:spcBef>
                <a:spcPts val="0"/>
              </a:spcBef>
              <a:spcAft>
                <a:spcPts val="0"/>
              </a:spcAft>
              <a:buNone/>
            </a:pPr>
            <a:r>
              <a:rPr b="0" i="0" lang="es-ES" sz="1400" u="none" cap="none" strike="noStrike">
                <a:solidFill>
                  <a:srgbClr val="000000"/>
                </a:solidFill>
                <a:highlight>
                  <a:srgbClr val="FFFFFF"/>
                </a:highlight>
                <a:latin typeface="Arial"/>
                <a:ea typeface="Arial"/>
                <a:cs typeface="Arial"/>
                <a:sym typeface="Arial"/>
              </a:rPr>
              <a:t>El marketing digital se ha convertido en  una herramienta eficaz y un facilitador de procesos para el comercio nacional e internacional, que junto a nuevas y diversas técnicas, puede idear modelos de negocios y estrategias orientadas a detectar nuevas oportunidades en los mercados globales.</a:t>
            </a:r>
            <a:endParaRPr b="0" i="0" sz="1800" u="none" cap="none" strike="noStrike">
              <a:solidFill>
                <a:srgbClr val="000000"/>
              </a:solidFill>
              <a:latin typeface="Arial"/>
              <a:ea typeface="Arial"/>
              <a:cs typeface="Arial"/>
              <a:sym typeface="Arial"/>
            </a:endParaRPr>
          </a:p>
        </p:txBody>
      </p:sp>
      <p:pic>
        <p:nvPicPr>
          <p:cNvPr id="89" name="Google Shape;89;p13"/>
          <p:cNvPicPr preferRelativeResize="0"/>
          <p:nvPr/>
        </p:nvPicPr>
        <p:blipFill/>
        <p:spPr>
          <a:xfrm>
            <a:off x="674585" y="230797"/>
            <a:ext cx="6528132" cy="2746640"/>
          </a:xfrm>
          <a:prstGeom prst="rect">
            <a:avLst/>
          </a:prstGeom>
          <a:noFill/>
          <a:ln>
            <a:noFill/>
          </a:ln>
        </p:spPr>
      </p:pic>
      <p:pic>
        <p:nvPicPr>
          <p:cNvPr id="90" name="Google Shape;90;p13"/>
          <p:cNvPicPr preferRelativeResize="0"/>
          <p:nvPr/>
        </p:nvPicPr>
        <p:blipFill/>
        <p:spPr>
          <a:xfrm>
            <a:off x="1071389" y="394696"/>
            <a:ext cx="1714014" cy="1209421"/>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Escribir las indicaciones que el equipo de producción debe tener en cuenta al momento de realizar el recurso gráfico o interactivo</a:t>
            </a:r>
            <a:endParaRPr b="0" i="0" sz="1400" u="none" cap="none" strike="noStrike">
              <a:solidFill>
                <a:schemeClr val="dk1"/>
              </a:solidFill>
              <a:latin typeface="Arial"/>
              <a:ea typeface="Arial"/>
              <a:cs typeface="Arial"/>
              <a:sym typeface="Arial"/>
            </a:endParaRPr>
          </a:p>
        </p:txBody>
      </p:sp>
      <p:sp>
        <p:nvSpPr>
          <p:cNvPr id="97" name="Google Shape;97;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8253350" y="4273499"/>
            <a:ext cx="3948174" cy="25844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400" u="sng" cap="none" strike="noStrike">
                <a:solidFill>
                  <a:schemeClr val="hlink"/>
                </a:solidFill>
                <a:latin typeface="Arial"/>
                <a:ea typeface="Arial"/>
                <a:cs typeface="Arial"/>
                <a:sym typeface="Arial"/>
                <a:hlinkClick r:id="rId3"/>
              </a:rPr>
              <a:t>https://pixabay.com/es/illustrations/medios-de-comunicaci%c3%b3n-social-social-5187243/</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 name="Google Shape;99;p14"/>
          <p:cNvSpPr txBox="1"/>
          <p:nvPr/>
        </p:nvSpPr>
        <p:spPr>
          <a:xfrm>
            <a:off x="2353993" y="3558077"/>
            <a:ext cx="3568505" cy="24622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1400" u="none" cap="none" strike="noStrike">
                <a:solidFill>
                  <a:srgbClr val="000000"/>
                </a:solidFill>
                <a:highlight>
                  <a:srgbClr val="FFFFFF"/>
                </a:highlight>
                <a:latin typeface="Arial"/>
                <a:ea typeface="Arial"/>
                <a:cs typeface="Arial"/>
                <a:sym typeface="Arial"/>
              </a:rPr>
              <a:t>Comunicación</a:t>
            </a:r>
            <a:endParaRPr/>
          </a:p>
          <a:p>
            <a:pPr indent="0" lvl="0" marL="0" marR="0" rtl="0" algn="just">
              <a:lnSpc>
                <a:spcPct val="100000"/>
              </a:lnSpc>
              <a:spcBef>
                <a:spcPts val="0"/>
              </a:spcBef>
              <a:spcAft>
                <a:spcPts val="0"/>
              </a:spcAft>
              <a:buNone/>
            </a:pPr>
            <a:r>
              <a:rPr b="0" i="0" lang="es-ES" sz="1400" u="none" cap="none" strike="noStrike">
                <a:solidFill>
                  <a:srgbClr val="000000"/>
                </a:solidFill>
                <a:highlight>
                  <a:srgbClr val="FFFFFF"/>
                </a:highlight>
                <a:latin typeface="Arial"/>
                <a:ea typeface="Arial"/>
                <a:cs typeface="Arial"/>
                <a:sym typeface="Arial"/>
              </a:rPr>
              <a:t>Para lo cual se exige que las empresas desarrollen formas  de comunicación  que se integren a un plan de marketing; de esta manera  las empresas logren segmentar sus mercados tanto como conocer los medios sociales que se utilizan en cada país, los profesionales del marketing digital consideran que si un producto o servicio no se encuentra en Internet simplemente no existe.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p:spPr>
          <a:xfrm>
            <a:off x="674585" y="371474"/>
            <a:ext cx="6528132" cy="2746640"/>
          </a:xfrm>
          <a:prstGeom prst="rect">
            <a:avLst/>
          </a:prstGeom>
          <a:noFill/>
          <a:ln>
            <a:noFill/>
          </a:ln>
        </p:spPr>
      </p:pic>
      <p:pic>
        <p:nvPicPr>
          <p:cNvPr id="101" name="Google Shape;101;p14"/>
          <p:cNvPicPr preferRelativeResize="0"/>
          <p:nvPr/>
        </p:nvPicPr>
        <p:blipFill/>
        <p:spPr>
          <a:xfrm>
            <a:off x="3085667" y="371474"/>
            <a:ext cx="1705968" cy="1493527"/>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1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Escribir las indicaciones que el equipo de producción debe tener en cuenta al momento de realizar el recurso gráfico o interactivo</a:t>
            </a:r>
            <a:endParaRPr b="0" i="0" sz="1400" u="none" cap="none" strike="noStrike">
              <a:solidFill>
                <a:schemeClr val="dk1"/>
              </a:solidFill>
              <a:latin typeface="Arial"/>
              <a:ea typeface="Arial"/>
              <a:cs typeface="Arial"/>
              <a:sym typeface="Arial"/>
            </a:endParaRPr>
          </a:p>
        </p:txBody>
      </p:sp>
      <p:sp>
        <p:nvSpPr>
          <p:cNvPr id="108" name="Google Shape;108;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8253350" y="4787850"/>
            <a:ext cx="3948174" cy="207014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400" u="sng" cap="none" strike="noStrike">
                <a:solidFill>
                  <a:schemeClr val="hlink"/>
                </a:solidFill>
                <a:latin typeface="Arial"/>
                <a:ea typeface="Arial"/>
                <a:cs typeface="Arial"/>
                <a:sym typeface="Arial"/>
                <a:hlinkClick r:id="rId3"/>
              </a:rPr>
              <a:t>https://www.istockphoto.com/es/foto/multimedia-e-internet-medios-digitales-en-l%C3%ADnea-gm1285411698-382250994</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 name="Google Shape;110;p15"/>
          <p:cNvSpPr txBox="1"/>
          <p:nvPr/>
        </p:nvSpPr>
        <p:spPr>
          <a:xfrm>
            <a:off x="4965896" y="3429000"/>
            <a:ext cx="3080824" cy="24622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1400" u="none" cap="none" strike="noStrike">
                <a:solidFill>
                  <a:srgbClr val="000000"/>
                </a:solidFill>
                <a:highlight>
                  <a:srgbClr val="FFFFFF"/>
                </a:highlight>
                <a:latin typeface="Arial"/>
                <a:ea typeface="Arial"/>
                <a:cs typeface="Arial"/>
                <a:sym typeface="Arial"/>
              </a:rPr>
              <a:t>Redes sociales</a:t>
            </a:r>
            <a:endParaRPr/>
          </a:p>
          <a:p>
            <a:pPr indent="0" lvl="0" marL="0" marR="0" rtl="0" algn="l">
              <a:lnSpc>
                <a:spcPct val="100000"/>
              </a:lnSpc>
              <a:spcBef>
                <a:spcPts val="0"/>
              </a:spcBef>
              <a:spcAft>
                <a:spcPts val="0"/>
              </a:spcAft>
              <a:buNone/>
            </a:pPr>
            <a:r>
              <a:rPr b="0" i="0" lang="es-ES" sz="1400" u="none" cap="none" strike="noStrike">
                <a:solidFill>
                  <a:srgbClr val="000000"/>
                </a:solidFill>
                <a:highlight>
                  <a:srgbClr val="FFFFFF"/>
                </a:highlight>
                <a:latin typeface="Arial"/>
                <a:ea typeface="Arial"/>
                <a:cs typeface="Arial"/>
                <a:sym typeface="Arial"/>
              </a:rPr>
              <a:t>Las redes sociales como Tiktok, Kwait, Facebook, Twitter, LinkedIn, Instagram son una nueva forma de llegar al cliente, ya que muchas veces las personas piensan que estos son los principales medios para poder comercializar un producto o servicio, pero también es necesario contar con un Sitio Web y el apoyo de E-mail Marketing, </a:t>
            </a:r>
            <a:endParaRPr b="0" i="0" sz="1400" u="none" cap="none" strike="noStrike">
              <a:solidFill>
                <a:srgbClr val="000000"/>
              </a:solidFill>
              <a:latin typeface="Arial"/>
              <a:ea typeface="Arial"/>
              <a:cs typeface="Arial"/>
              <a:sym typeface="Arial"/>
            </a:endParaRPr>
          </a:p>
        </p:txBody>
      </p:sp>
      <p:pic>
        <p:nvPicPr>
          <p:cNvPr id="111" name="Google Shape;111;p15"/>
          <p:cNvPicPr preferRelativeResize="0"/>
          <p:nvPr/>
        </p:nvPicPr>
        <p:blipFill/>
        <p:spPr>
          <a:xfrm>
            <a:off x="674585" y="371474"/>
            <a:ext cx="6528132" cy="2746640"/>
          </a:xfrm>
          <a:prstGeom prst="rect">
            <a:avLst/>
          </a:prstGeom>
          <a:noFill/>
          <a:ln>
            <a:noFill/>
          </a:ln>
        </p:spPr>
      </p:pic>
      <p:pic>
        <p:nvPicPr>
          <p:cNvPr id="112" name="Google Shape;112;p15"/>
          <p:cNvPicPr preferRelativeResize="0"/>
          <p:nvPr/>
        </p:nvPicPr>
        <p:blipFill/>
        <p:spPr>
          <a:xfrm>
            <a:off x="5289025" y="371474"/>
            <a:ext cx="1921135" cy="1358852"/>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