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0" name="Google Shape;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2" name="Google Shape;8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3" name="Google Shape;9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4" name="Google Shape;10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5" name="Google Shape;11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0" name="Google Shape;20;p3"/>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1" name="Google Shape;21;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4" name="Shape 24"/>
        <p:cNvGrpSpPr/>
        <p:nvPr/>
      </p:nvGrpSpPr>
      <p:grpSpPr>
        <a:xfrm>
          <a:off x="0" y="0"/>
          <a:ext cx="0" cy="0"/>
          <a:chOff x="0" y="0"/>
          <a:chExt cx="0" cy="0"/>
        </a:xfrm>
      </p:grpSpPr>
      <p:sp>
        <p:nvSpPr>
          <p:cNvPr id="25" name="Google Shape;25;p4"/>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7" name="Google Shape;27;p4"/>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8" name="Google Shape;28;p4"/>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9" name="Google Shape;29;p4"/>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8" name="Shape 38"/>
        <p:cNvGrpSpPr/>
        <p:nvPr/>
      </p:nvGrpSpPr>
      <p:grpSpPr>
        <a:xfrm>
          <a:off x="0" y="0"/>
          <a:ext cx="0" cy="0"/>
          <a:chOff x="0" y="0"/>
          <a:chExt cx="0" cy="0"/>
        </a:xfrm>
      </p:grpSpPr>
      <p:sp>
        <p:nvSpPr>
          <p:cNvPr id="39" name="Google Shape;39;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5" name="Google Shape;45;p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6" name="Google Shape;46;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9" name="Shape 49"/>
        <p:cNvGrpSpPr/>
        <p:nvPr/>
      </p:nvGrpSpPr>
      <p:grpSpPr>
        <a:xfrm>
          <a:off x="0" y="0"/>
          <a:ext cx="0" cy="0"/>
          <a:chOff x="0" y="0"/>
          <a:chExt cx="0" cy="0"/>
        </a:xfrm>
      </p:grpSpPr>
      <p:sp>
        <p:nvSpPr>
          <p:cNvPr id="50" name="Google Shape;50;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p:nvPr>
            <p:ph idx="2" type="pic"/>
          </p:nvPr>
        </p:nvSpPr>
        <p:spPr>
          <a:xfrm>
            <a:off x="5183187" y="987425"/>
            <a:ext cx="6172199" cy="4873624"/>
          </a:xfrm>
          <a:prstGeom prst="rect">
            <a:avLst/>
          </a:prstGeom>
          <a:noFill/>
          <a:ln>
            <a:noFill/>
          </a:ln>
        </p:spPr>
      </p:sp>
      <p:sp>
        <p:nvSpPr>
          <p:cNvPr id="52" name="Google Shape;52;p8"/>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3" name="Google Shape;53;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6" name="Shape 56"/>
        <p:cNvGrpSpPr/>
        <p:nvPr/>
      </p:nvGrpSpPr>
      <p:grpSpPr>
        <a:xfrm>
          <a:off x="0" y="0"/>
          <a:ext cx="0" cy="0"/>
          <a:chOff x="0" y="0"/>
          <a:chExt cx="0" cy="0"/>
        </a:xfrm>
      </p:grpSpPr>
      <p:sp>
        <p:nvSpPr>
          <p:cNvPr id="57" name="Google Shape;57;p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2" name="Shape 62"/>
        <p:cNvGrpSpPr/>
        <p:nvPr/>
      </p:nvGrpSpPr>
      <p:grpSpPr>
        <a:xfrm>
          <a:off x="0" y="0"/>
          <a:ext cx="0" cy="0"/>
          <a:chOff x="0" y="0"/>
          <a:chExt cx="0" cy="0"/>
        </a:xfrm>
      </p:grpSpPr>
      <p:sp>
        <p:nvSpPr>
          <p:cNvPr id="63" name="Google Shape;63;p10"/>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hyperlink" Target="https://www.filmin.es/" TargetMode="External"/><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filmin.es/" TargetMode="External"/><Relationship Id="rId4" Type="http://schemas.openxmlformats.org/officeDocument/2006/relationships/image" Target="../media/image3.png"/><Relationship Id="rId5"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youtube.com/" TargetMode="External"/><Relationship Id="rId4" Type="http://schemas.openxmlformats.org/officeDocument/2006/relationships/image" Target="../media/image2.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indyon.tv/home" TargetMode="External"/><Relationship Id="rId4" Type="http://schemas.openxmlformats.org/officeDocument/2006/relationships/image" Target="../media/image5.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vimeo.com/es/" TargetMode="External"/><Relationship Id="rId4" Type="http://schemas.openxmlformats.org/officeDocument/2006/relationships/image" Target="../media/image1.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 name="Google Shape;73;p11"/>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Escribir las indicaciones de cómo se debe realizar el recurso gráfico o interactivo</a:t>
            </a:r>
            <a:endParaRPr b="0" i="0" sz="1400" u="none" cap="none" strike="noStrike">
              <a:solidFill>
                <a:schemeClr val="dk1"/>
              </a:solidFill>
              <a:latin typeface="Arial"/>
              <a:ea typeface="Arial"/>
              <a:cs typeface="Arial"/>
              <a:sym typeface="Arial"/>
            </a:endParaRPr>
          </a:p>
        </p:txBody>
      </p:sp>
      <p:sp>
        <p:nvSpPr>
          <p:cNvPr id="74" name="Google Shape;74;p11"/>
          <p:cNvSpPr/>
          <p:nvPr/>
        </p:nvSpPr>
        <p:spPr>
          <a:xfrm>
            <a:off x="773723" y="885825"/>
            <a:ext cx="6538742" cy="119619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400" u="none" cap="none" strike="noStrike">
                <a:solidFill>
                  <a:srgbClr val="000000"/>
                </a:solidFill>
                <a:latin typeface="Arial"/>
                <a:ea typeface="Arial"/>
                <a:cs typeface="Arial"/>
                <a:sym typeface="Arial"/>
              </a:rPr>
              <a:t>DI_CF13_3_Plataformas_de_distribucion</a:t>
            </a:r>
            <a:endParaRPr b="0" i="0" sz="1400" u="none" cap="none" strike="noStrike">
              <a:solidFill>
                <a:srgbClr val="000000"/>
              </a:solidFill>
              <a:latin typeface="Arial"/>
              <a:ea typeface="Arial"/>
              <a:cs typeface="Arial"/>
              <a:sym typeface="Arial"/>
            </a:endParaRPr>
          </a:p>
        </p:txBody>
      </p:sp>
      <p:pic>
        <p:nvPicPr>
          <p:cNvPr id="75" name="Google Shape;75;p11"/>
          <p:cNvPicPr preferRelativeResize="0"/>
          <p:nvPr/>
        </p:nvPicPr>
        <p:blipFill rotWithShape="1">
          <a:blip r:embed="rId3">
            <a:alphaModFix/>
          </a:blip>
          <a:srcRect b="0" l="0" r="0" t="0"/>
          <a:stretch/>
        </p:blipFill>
        <p:spPr>
          <a:xfrm>
            <a:off x="155217" y="2082018"/>
            <a:ext cx="7566868" cy="2883876"/>
          </a:xfrm>
          <a:prstGeom prst="rect">
            <a:avLst/>
          </a:prstGeom>
          <a:noFill/>
          <a:ln>
            <a:noFill/>
          </a:ln>
        </p:spPr>
      </p:pic>
      <p:sp>
        <p:nvSpPr>
          <p:cNvPr id="76" name="Google Shape;76;p1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77" name="Google Shape;77;p11"/>
          <p:cNvSpPr txBox="1"/>
          <p:nvPr/>
        </p:nvSpPr>
        <p:spPr>
          <a:xfrm>
            <a:off x="520505" y="4949873"/>
            <a:ext cx="6105378" cy="182665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ES" sz="1400" u="none" cap="none" strike="noStrike">
                <a:solidFill>
                  <a:srgbClr val="000000"/>
                </a:solidFill>
                <a:latin typeface="Arial"/>
                <a:ea typeface="Arial"/>
                <a:cs typeface="Arial"/>
                <a:sym typeface="Arial"/>
              </a:rPr>
              <a:t>FILMIN</a:t>
            </a:r>
            <a:endParaRPr/>
          </a:p>
          <a:p>
            <a:pPr indent="0" lvl="0" marL="0" marR="0" rtl="0" algn="just">
              <a:lnSpc>
                <a:spcPct val="115000"/>
              </a:lnSpc>
              <a:spcBef>
                <a:spcPts val="0"/>
              </a:spcBef>
              <a:spcAft>
                <a:spcPts val="0"/>
              </a:spcAft>
              <a:buNone/>
            </a:pPr>
            <a:r>
              <a:rPr b="1" i="0" lang="es-ES" sz="1400" u="none" cap="none" strike="noStrike">
                <a:solidFill>
                  <a:srgbClr val="000000"/>
                </a:solidFill>
                <a:latin typeface="Arial"/>
                <a:ea typeface="Arial"/>
                <a:cs typeface="Arial"/>
                <a:sym typeface="Arial"/>
              </a:rPr>
              <a:t>L</a:t>
            </a:r>
            <a:r>
              <a:rPr b="0" i="0" lang="es-ES" sz="1400" u="none" cap="none" strike="noStrike">
                <a:solidFill>
                  <a:srgbClr val="000000"/>
                </a:solidFill>
                <a:latin typeface="Arial"/>
                <a:ea typeface="Arial"/>
                <a:cs typeface="Arial"/>
                <a:sym typeface="Arial"/>
              </a:rPr>
              <a:t>anzada en 2006 y relanzada en 2010 por empresas productoras españolas, posee películas independientes y series, como también cortos, en ella los usuarios registrados pueden subir sus producciones. mensualmente se otorga premio al mejor cortometraje elegido mediante votación. </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 name="Google Shape;78;p11"/>
          <p:cNvSpPr txBox="1"/>
          <p:nvPr/>
        </p:nvSpPr>
        <p:spPr>
          <a:xfrm>
            <a:off x="8253350" y="4600135"/>
            <a:ext cx="3938649" cy="13542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800" u="sng" cap="none" strike="noStrike">
                <a:solidFill>
                  <a:schemeClr val="hlink"/>
                </a:solidFill>
                <a:latin typeface="Arial"/>
                <a:ea typeface="Arial"/>
                <a:cs typeface="Arial"/>
                <a:sym typeface="Arial"/>
                <a:hlinkClick r:id="rId4"/>
              </a:rPr>
              <a:t>https://www.filmin.es/</a:t>
            </a:r>
            <a:r>
              <a:rPr b="0" i="0" lang="es-E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79" name="Google Shape;79;p11"/>
          <p:cNvPicPr preferRelativeResize="0"/>
          <p:nvPr/>
        </p:nvPicPr>
        <p:blipFill rotWithShape="1">
          <a:blip r:embed="rId5">
            <a:alphaModFix/>
          </a:blip>
          <a:srcRect b="0" l="0" r="0" t="0"/>
          <a:stretch/>
        </p:blipFill>
        <p:spPr>
          <a:xfrm>
            <a:off x="4254110" y="2799092"/>
            <a:ext cx="2860162" cy="1700995"/>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Escribir las indicaciones de cómo se debe realizar el recurso gráfico o interactivo</a:t>
            </a:r>
            <a:endParaRPr b="0" i="0" sz="1400" u="none" cap="none" strike="noStrike">
              <a:solidFill>
                <a:schemeClr val="dk1"/>
              </a:solidFill>
              <a:latin typeface="Arial"/>
              <a:ea typeface="Arial"/>
              <a:cs typeface="Arial"/>
              <a:sym typeface="Arial"/>
            </a:endParaRPr>
          </a:p>
        </p:txBody>
      </p:sp>
      <p:sp>
        <p:nvSpPr>
          <p:cNvPr id="86" name="Google Shape;86;p1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7" name="Google Shape;87;p12"/>
          <p:cNvSpPr txBox="1"/>
          <p:nvPr/>
        </p:nvSpPr>
        <p:spPr>
          <a:xfrm>
            <a:off x="8253350" y="4600135"/>
            <a:ext cx="3938649" cy="13542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800" u="sng" cap="none" strike="noStrike">
                <a:solidFill>
                  <a:schemeClr val="hlink"/>
                </a:solidFill>
                <a:latin typeface="Arial"/>
                <a:ea typeface="Arial"/>
                <a:cs typeface="Arial"/>
                <a:sym typeface="Arial"/>
                <a:hlinkClick r:id="rId3"/>
              </a:rPr>
              <a:t>https://www.filmin.es/</a:t>
            </a:r>
            <a:r>
              <a:rPr b="0" i="0" lang="es-E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88" name="Google Shape;88;p12"/>
          <p:cNvPicPr preferRelativeResize="0"/>
          <p:nvPr/>
        </p:nvPicPr>
        <p:blipFill rotWithShape="1">
          <a:blip r:embed="rId4">
            <a:alphaModFix/>
          </a:blip>
          <a:srcRect b="0" l="0" r="0" t="0"/>
          <a:stretch/>
        </p:blipFill>
        <p:spPr>
          <a:xfrm>
            <a:off x="773723" y="1803274"/>
            <a:ext cx="7282679" cy="2125567"/>
          </a:xfrm>
          <a:prstGeom prst="rect">
            <a:avLst/>
          </a:prstGeom>
          <a:noFill/>
          <a:ln>
            <a:noFill/>
          </a:ln>
        </p:spPr>
      </p:pic>
      <p:sp>
        <p:nvSpPr>
          <p:cNvPr id="89" name="Google Shape;89;p12"/>
          <p:cNvSpPr txBox="1"/>
          <p:nvPr/>
        </p:nvSpPr>
        <p:spPr>
          <a:xfrm>
            <a:off x="885961" y="3897626"/>
            <a:ext cx="6583983" cy="288848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es-ES"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b="0" i="0" lang="es-ES" sz="1400" u="none" cap="none" strike="noStrike">
                <a:solidFill>
                  <a:srgbClr val="000000"/>
                </a:solidFill>
                <a:latin typeface="Arial"/>
                <a:ea typeface="Arial"/>
                <a:cs typeface="Arial"/>
                <a:sym typeface="Arial"/>
              </a:rPr>
              <a:t>“Con relación al reparto de beneficios se puede hablar de 60-40 o del 50- 50; depende del film, del director, del distribuidor y del acuerdo”. “Lo que está claro es que hoy se puede ganar más dinero en Filmin que con la venta de un DVD, en el caso de una película pequeña”. “En Filmin se obtienen beneficios desde la primera venta, en cambio en el mundo del DVD debes vender ciertas unidades para poder empezar a recuperar la inversión. Esto es muy positivo para el creador. Internet se está convirtiendo en una ventana más de explotación para poder recuperar la inversión.” (FILMIN, 2021). Cita de Jaume Ripoll director editorial de FILMIN.</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90" name="Google Shape;90;p12"/>
          <p:cNvPicPr preferRelativeResize="0"/>
          <p:nvPr/>
        </p:nvPicPr>
        <p:blipFill rotWithShape="1">
          <a:blip r:embed="rId5">
            <a:alphaModFix/>
          </a:blip>
          <a:srcRect b="0" l="0" r="0" t="0"/>
          <a:stretch/>
        </p:blipFill>
        <p:spPr>
          <a:xfrm>
            <a:off x="1182932" y="2081481"/>
            <a:ext cx="2860162" cy="1700995"/>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6" name="Google Shape;96;p1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Escribir las indicaciones de cómo se debe realizar el recurso gráfico o interactivo</a:t>
            </a:r>
            <a:endParaRPr b="0" i="0" sz="1400" u="none" cap="none" strike="noStrike">
              <a:solidFill>
                <a:schemeClr val="dk1"/>
              </a:solidFill>
              <a:latin typeface="Arial"/>
              <a:ea typeface="Arial"/>
              <a:cs typeface="Arial"/>
              <a:sym typeface="Arial"/>
            </a:endParaRPr>
          </a:p>
        </p:txBody>
      </p:sp>
      <p:sp>
        <p:nvSpPr>
          <p:cNvPr id="97" name="Google Shape;97;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8253350" y="4600135"/>
            <a:ext cx="3938649"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800" u="sng" cap="none" strike="noStrike">
                <a:solidFill>
                  <a:schemeClr val="hlink"/>
                </a:solidFill>
                <a:latin typeface="Arial"/>
                <a:ea typeface="Arial"/>
                <a:cs typeface="Arial"/>
                <a:sym typeface="Arial"/>
                <a:hlinkClick r:id="rId3"/>
              </a:rPr>
              <a:t>https://www.youtube.com</a:t>
            </a:r>
            <a:r>
              <a:rPr b="0" i="0" lang="es-E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99" name="Google Shape;99;p13"/>
          <p:cNvPicPr preferRelativeResize="0"/>
          <p:nvPr/>
        </p:nvPicPr>
        <p:blipFill rotWithShape="1">
          <a:blip r:embed="rId4">
            <a:alphaModFix/>
          </a:blip>
          <a:srcRect b="0" l="0" r="0" t="0"/>
          <a:stretch/>
        </p:blipFill>
        <p:spPr>
          <a:xfrm>
            <a:off x="154620" y="1257300"/>
            <a:ext cx="7658100" cy="2533650"/>
          </a:xfrm>
          <a:prstGeom prst="rect">
            <a:avLst/>
          </a:prstGeom>
          <a:noFill/>
          <a:ln>
            <a:noFill/>
          </a:ln>
        </p:spPr>
      </p:pic>
      <p:sp>
        <p:nvSpPr>
          <p:cNvPr id="100" name="Google Shape;100;p13"/>
          <p:cNvSpPr txBox="1"/>
          <p:nvPr/>
        </p:nvSpPr>
        <p:spPr>
          <a:xfrm>
            <a:off x="1147663" y="4273499"/>
            <a:ext cx="6105378"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YouTube</a:t>
            </a:r>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Creado en 2006 se ha vuelto una de las plataformas más usadas para la distribución de videos, en ella cualquier usuario registrado puede subir y compartir videos, además que puede darle la opción de monetizarlo. </a:t>
            </a:r>
            <a:endParaRPr b="0" i="0" sz="1400" u="none" cap="none" strike="noStrike">
              <a:solidFill>
                <a:srgbClr val="000000"/>
              </a:solidFill>
              <a:latin typeface="Arial"/>
              <a:ea typeface="Arial"/>
              <a:cs typeface="Arial"/>
              <a:sym typeface="Arial"/>
            </a:endParaRPr>
          </a:p>
        </p:txBody>
      </p:sp>
      <p:pic>
        <p:nvPicPr>
          <p:cNvPr id="101" name="Google Shape;101;p13"/>
          <p:cNvPicPr preferRelativeResize="0"/>
          <p:nvPr/>
        </p:nvPicPr>
        <p:blipFill rotWithShape="1">
          <a:blip r:embed="rId5">
            <a:alphaModFix/>
          </a:blip>
          <a:srcRect b="0" l="0" r="0" t="0"/>
          <a:stretch/>
        </p:blipFill>
        <p:spPr>
          <a:xfrm>
            <a:off x="4275380" y="1686242"/>
            <a:ext cx="2989043" cy="1675765"/>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7" name="Google Shape;107;p1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Escribir las indicaciones de cómo se debe realizar el recurso gráfico o interactivo</a:t>
            </a:r>
            <a:endParaRPr b="0" i="0" sz="1400" u="none" cap="none" strike="noStrike">
              <a:solidFill>
                <a:schemeClr val="dk1"/>
              </a:solidFill>
              <a:latin typeface="Arial"/>
              <a:ea typeface="Arial"/>
              <a:cs typeface="Arial"/>
              <a:sym typeface="Arial"/>
            </a:endParaRPr>
          </a:p>
        </p:txBody>
      </p:sp>
      <p:sp>
        <p:nvSpPr>
          <p:cNvPr id="108" name="Google Shape;108;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9" name="Google Shape;109;p14"/>
          <p:cNvSpPr txBox="1"/>
          <p:nvPr/>
        </p:nvSpPr>
        <p:spPr>
          <a:xfrm>
            <a:off x="8253350" y="4600135"/>
            <a:ext cx="3938649" cy="8002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800" u="none" cap="none" strike="noStrike">
                <a:solidFill>
                  <a:srgbClr val="000000"/>
                </a:solidFill>
                <a:latin typeface="Arial"/>
                <a:ea typeface="Arial"/>
                <a:cs typeface="Arial"/>
                <a:sym typeface="Arial"/>
              </a:rPr>
              <a:t>Fuente: </a:t>
            </a:r>
            <a:r>
              <a:rPr b="0" i="0" lang="es-ES" sz="1800" u="sng" cap="none" strike="noStrike">
                <a:solidFill>
                  <a:schemeClr val="hlink"/>
                </a:solidFill>
                <a:latin typeface="Arial"/>
                <a:ea typeface="Arial"/>
                <a:cs typeface="Arial"/>
                <a:sym typeface="Arial"/>
                <a:hlinkClick r:id="rId3"/>
              </a:rPr>
              <a:t>https://indyon.tv/home</a:t>
            </a:r>
            <a:r>
              <a:rPr b="0" i="0" lang="es-E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110" name="Google Shape;110;p14"/>
          <p:cNvPicPr preferRelativeResize="0"/>
          <p:nvPr/>
        </p:nvPicPr>
        <p:blipFill rotWithShape="1">
          <a:blip r:embed="rId4">
            <a:alphaModFix/>
          </a:blip>
          <a:srcRect b="0" l="0" r="0" t="0"/>
          <a:stretch/>
        </p:blipFill>
        <p:spPr>
          <a:xfrm>
            <a:off x="311980" y="1257300"/>
            <a:ext cx="7600950" cy="2190750"/>
          </a:xfrm>
          <a:prstGeom prst="rect">
            <a:avLst/>
          </a:prstGeom>
          <a:noFill/>
          <a:ln>
            <a:noFill/>
          </a:ln>
        </p:spPr>
      </p:pic>
      <p:sp>
        <p:nvSpPr>
          <p:cNvPr id="111" name="Google Shape;111;p14"/>
          <p:cNvSpPr txBox="1"/>
          <p:nvPr/>
        </p:nvSpPr>
        <p:spPr>
          <a:xfrm>
            <a:off x="1059766" y="3406515"/>
            <a:ext cx="6105378" cy="133113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es-ES" sz="14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b="1" i="0" lang="es-ES" sz="1400" u="none" cap="none" strike="noStrike">
                <a:solidFill>
                  <a:srgbClr val="000000"/>
                </a:solidFill>
                <a:latin typeface="Arial"/>
                <a:ea typeface="Arial"/>
                <a:cs typeface="Arial"/>
                <a:sym typeface="Arial"/>
              </a:rPr>
              <a:t>indyon.tv</a:t>
            </a:r>
            <a:endParaRPr/>
          </a:p>
          <a:p>
            <a:pPr indent="0" lvl="0" marL="0" marR="0" rtl="0" algn="just">
              <a:lnSpc>
                <a:spcPct val="115000"/>
              </a:lnSpc>
              <a:spcBef>
                <a:spcPts val="0"/>
              </a:spcBef>
              <a:spcAft>
                <a:spcPts val="0"/>
              </a:spcAft>
              <a:buNone/>
            </a:pPr>
            <a:r>
              <a:rPr b="1" i="0" lang="es-ES" sz="1400" u="none" cap="none" strike="noStrike">
                <a:solidFill>
                  <a:srgbClr val="000000"/>
                </a:solidFill>
                <a:latin typeface="Arial"/>
                <a:ea typeface="Arial"/>
                <a:cs typeface="Arial"/>
                <a:sym typeface="Arial"/>
              </a:rPr>
              <a:t>E</a:t>
            </a:r>
            <a:r>
              <a:rPr b="0" i="0" lang="es-ES" sz="1400" u="none" cap="none" strike="noStrike">
                <a:solidFill>
                  <a:srgbClr val="000000"/>
                </a:solidFill>
                <a:latin typeface="Arial"/>
                <a:ea typeface="Arial"/>
                <a:cs typeface="Arial"/>
                <a:sym typeface="Arial"/>
              </a:rPr>
              <a:t>s un medio de exhibición de cine independiente, online, colombiana, para productores audiovisuales, en una sección se pueden registrar títulos gratis, cabe destacar que a su vez cuenta con crowdfunding. </a:t>
            </a:r>
            <a:endParaRPr b="0" i="0" sz="1800" u="none" cap="none" strike="noStrike">
              <a:solidFill>
                <a:srgbClr val="000000"/>
              </a:solidFill>
              <a:latin typeface="Arial"/>
              <a:ea typeface="Arial"/>
              <a:cs typeface="Arial"/>
              <a:sym typeface="Arial"/>
            </a:endParaRPr>
          </a:p>
        </p:txBody>
      </p:sp>
      <p:pic>
        <p:nvPicPr>
          <p:cNvPr id="112" name="Google Shape;112;p14"/>
          <p:cNvPicPr preferRelativeResize="0"/>
          <p:nvPr/>
        </p:nvPicPr>
        <p:blipFill rotWithShape="1">
          <a:blip r:embed="rId5">
            <a:alphaModFix/>
          </a:blip>
          <a:srcRect b="0" l="0" r="0" t="0"/>
          <a:stretch/>
        </p:blipFill>
        <p:spPr>
          <a:xfrm>
            <a:off x="4268885" y="1549978"/>
            <a:ext cx="2896259" cy="1563860"/>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8" name="Google Shape;118;p15"/>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Escribir las indicaciones de cómo se debe realizar el recurso gráfico o interactivo</a:t>
            </a:r>
            <a:endParaRPr b="0" i="0" sz="1400" u="none" cap="none" strike="noStrike">
              <a:solidFill>
                <a:schemeClr val="dk1"/>
              </a:solidFill>
              <a:latin typeface="Arial"/>
              <a:ea typeface="Arial"/>
              <a:cs typeface="Arial"/>
              <a:sym typeface="Arial"/>
            </a:endParaRPr>
          </a:p>
        </p:txBody>
      </p:sp>
      <p:sp>
        <p:nvSpPr>
          <p:cNvPr id="119" name="Google Shape;119;p1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0" name="Google Shape;120;p15"/>
          <p:cNvSpPr txBox="1"/>
          <p:nvPr/>
        </p:nvSpPr>
        <p:spPr>
          <a:xfrm>
            <a:off x="8253350" y="4600135"/>
            <a:ext cx="3938649" cy="8002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800" u="none" cap="none" strike="noStrike">
                <a:solidFill>
                  <a:srgbClr val="000000"/>
                </a:solidFill>
                <a:latin typeface="Arial"/>
                <a:ea typeface="Arial"/>
                <a:cs typeface="Arial"/>
                <a:sym typeface="Arial"/>
              </a:rPr>
              <a:t>Fuente: </a:t>
            </a:r>
            <a:r>
              <a:rPr b="0" i="0" lang="es-ES" sz="1800" u="sng" cap="none" strike="noStrike">
                <a:solidFill>
                  <a:schemeClr val="hlink"/>
                </a:solidFill>
                <a:latin typeface="Arial"/>
                <a:ea typeface="Arial"/>
                <a:cs typeface="Arial"/>
                <a:sym typeface="Arial"/>
                <a:hlinkClick r:id="rId3"/>
              </a:rPr>
              <a:t>https://vimeo.com/es/</a:t>
            </a:r>
            <a:r>
              <a:rPr b="0" i="0" lang="es-E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121" name="Google Shape;121;p15"/>
          <p:cNvPicPr preferRelativeResize="0"/>
          <p:nvPr/>
        </p:nvPicPr>
        <p:blipFill rotWithShape="1">
          <a:blip r:embed="rId4">
            <a:alphaModFix/>
          </a:blip>
          <a:srcRect b="0" l="0" r="0" t="0"/>
          <a:stretch/>
        </p:blipFill>
        <p:spPr>
          <a:xfrm>
            <a:off x="311980" y="1257300"/>
            <a:ext cx="7600950" cy="2190750"/>
          </a:xfrm>
          <a:prstGeom prst="rect">
            <a:avLst/>
          </a:prstGeom>
          <a:noFill/>
          <a:ln>
            <a:noFill/>
          </a:ln>
        </p:spPr>
      </p:pic>
      <p:sp>
        <p:nvSpPr>
          <p:cNvPr id="122" name="Google Shape;122;p15"/>
          <p:cNvSpPr txBox="1"/>
          <p:nvPr/>
        </p:nvSpPr>
        <p:spPr>
          <a:xfrm>
            <a:off x="1059766" y="3866240"/>
            <a:ext cx="6105378" cy="108337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s-ES" sz="1400" u="none" cap="none" strike="noStrike">
                <a:solidFill>
                  <a:srgbClr val="000000"/>
                </a:solidFill>
                <a:latin typeface="Arial"/>
                <a:ea typeface="Arial"/>
                <a:cs typeface="Arial"/>
                <a:sym typeface="Arial"/>
              </a:rPr>
              <a:t>Vimeo</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b="0" i="0" lang="es-ES" sz="1400" u="none" cap="none" strike="noStrike">
                <a:solidFill>
                  <a:srgbClr val="000000"/>
                </a:solidFill>
                <a:latin typeface="Arial"/>
                <a:ea typeface="Arial"/>
                <a:cs typeface="Arial"/>
                <a:sym typeface="Arial"/>
              </a:rPr>
              <a:t>Plataforma de alojamiento de videos monetizable, con reproductor personalizable, sin anuncios, donde el contenido de video se puede volver contenido por suscripción.</a:t>
            </a:r>
            <a:endParaRPr b="0" i="0" sz="1800" u="none" cap="none" strike="noStrike">
              <a:solidFill>
                <a:srgbClr val="000000"/>
              </a:solidFill>
              <a:latin typeface="Arial"/>
              <a:ea typeface="Arial"/>
              <a:cs typeface="Arial"/>
              <a:sym typeface="Arial"/>
            </a:endParaRPr>
          </a:p>
        </p:txBody>
      </p:sp>
      <p:pic>
        <p:nvPicPr>
          <p:cNvPr id="123" name="Google Shape;123;p15"/>
          <p:cNvPicPr preferRelativeResize="0"/>
          <p:nvPr/>
        </p:nvPicPr>
        <p:blipFill rotWithShape="1">
          <a:blip r:embed="rId5">
            <a:alphaModFix/>
          </a:blip>
          <a:srcRect b="0" l="0" r="0" t="0"/>
          <a:stretch/>
        </p:blipFill>
        <p:spPr>
          <a:xfrm>
            <a:off x="4112455" y="1562288"/>
            <a:ext cx="3028168" cy="1517693"/>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