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2" Type="http://schemas.openxmlformats.org/officeDocument/2006/relationships/slide" Target="slides/slide8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76" name="Google Shape;76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81" name="Google Shape;81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3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92" name="Google Shape;92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02" name="Google Shape;102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12" name="Google Shape;112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6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22" name="Google Shape;122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7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32" name="Google Shape;132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8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42" name="Google Shape;142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7"/>
            <a:ext cx="9144000" cy="16557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 rot="5400000">
            <a:off x="7133431" y="1956594"/>
            <a:ext cx="5811838" cy="2628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1799431" y="-596105"/>
            <a:ext cx="5811838" cy="7734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831850" y="1709738"/>
            <a:ext cx="10515599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831850" y="4589462"/>
            <a:ext cx="10515599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Calibri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Google Shape;27;p4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839787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839787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839787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3" type="body"/>
          </p:nvPr>
        </p:nvSpPr>
        <p:spPr>
          <a:xfrm>
            <a:off x="6172200" y="1681163"/>
            <a:ext cx="51831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9pPr>
          </a:lstStyle>
          <a:p/>
        </p:txBody>
      </p:sp>
      <p:sp>
        <p:nvSpPr>
          <p:cNvPr id="35" name="Google Shape;35;p5"/>
          <p:cNvSpPr txBox="1"/>
          <p:nvPr>
            <p:ph idx="4" type="body"/>
          </p:nvPr>
        </p:nvSpPr>
        <p:spPr>
          <a:xfrm>
            <a:off x="6172200" y="2505075"/>
            <a:ext cx="51831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Google Shape;36;p5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Google Shape;38;p5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6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6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6" name="Google Shape;46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" name="Google Shape;47;p7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8"/>
          <p:cNvSpPr txBox="1"/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8"/>
          <p:cNvSpPr txBox="1"/>
          <p:nvPr>
            <p:ph idx="1" type="body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9pPr>
          </a:lstStyle>
          <a:p/>
        </p:txBody>
      </p:sp>
      <p:sp>
        <p:nvSpPr>
          <p:cNvPr id="51" name="Google Shape;51;p8"/>
          <p:cNvSpPr txBox="1"/>
          <p:nvPr>
            <p:ph idx="2" type="body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9pPr>
          </a:lstStyle>
          <a:p/>
        </p:txBody>
      </p:sp>
      <p:sp>
        <p:nvSpPr>
          <p:cNvPr id="52" name="Google Shape;52;p8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8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9"/>
          <p:cNvSpPr txBox="1"/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9"/>
          <p:cNvSpPr/>
          <p:nvPr>
            <p:ph idx="2" type="pic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</p:sp>
      <p:sp>
        <p:nvSpPr>
          <p:cNvPr id="58" name="Google Shape;58;p9"/>
          <p:cNvSpPr txBox="1"/>
          <p:nvPr>
            <p:ph idx="1" type="body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9pPr>
          </a:lstStyle>
          <a:p/>
        </p:txBody>
      </p:sp>
      <p:sp>
        <p:nvSpPr>
          <p:cNvPr id="59" name="Google Shape;59;p9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Google Shape;61;p9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0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 rot="5400000">
            <a:off x="3920331" y="-1256505"/>
            <a:ext cx="4351338" cy="10515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2"/>
          <p:cNvSpPr/>
          <p:nvPr/>
        </p:nvSpPr>
        <p:spPr>
          <a:xfrm>
            <a:off x="2407792" y="2487540"/>
            <a:ext cx="7588333" cy="1211283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b="0" i="0" lang="es-E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Acordeón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b="0" i="0" lang="es-E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DI_CF09_4.3_Emociones básicas o primarias</a:t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3"/>
          <p:cNvSpPr/>
          <p:nvPr/>
        </p:nvSpPr>
        <p:spPr>
          <a:xfrm>
            <a:off x="8253350" y="0"/>
            <a:ext cx="3938649" cy="6858000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13"/>
          <p:cNvSpPr txBox="1"/>
          <p:nvPr/>
        </p:nvSpPr>
        <p:spPr>
          <a:xfrm>
            <a:off x="8253350" y="1257300"/>
            <a:ext cx="3957549" cy="4214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r>
              <a:rPr b="0" i="0" lang="es-E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Equipo de producción crear un acordeón a partir de la información y tomar las imágenes como referentes para ser reemplazadas por nuestro banco de imágenes.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13"/>
          <p:cNvSpPr/>
          <p:nvPr/>
        </p:nvSpPr>
        <p:spPr>
          <a:xfrm>
            <a:off x="8253350" y="0"/>
            <a:ext cx="3938649" cy="742949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b="0" i="0" lang="es-E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para la producción</a:t>
            </a:r>
            <a:endParaRPr/>
          </a:p>
        </p:txBody>
      </p:sp>
      <p:sp>
        <p:nvSpPr>
          <p:cNvPr id="86" name="Google Shape;86;p13"/>
          <p:cNvSpPr/>
          <p:nvPr/>
        </p:nvSpPr>
        <p:spPr>
          <a:xfrm>
            <a:off x="8253350" y="5602432"/>
            <a:ext cx="3948174" cy="1255566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rPr b="0" i="0" lang="es-E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Referencia de imágenes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rPr b="0" i="0" lang="es-E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N/A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3"/>
          <p:cNvSpPr txBox="1"/>
          <p:nvPr/>
        </p:nvSpPr>
        <p:spPr>
          <a:xfrm>
            <a:off x="1167984" y="633185"/>
            <a:ext cx="6138472" cy="2308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-E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Las emociones básicas o primarias, son aquellas que se distinguen por tener un patrón de expresión facial y fisiológico específico y distintivo y que se observan permiten a los personajes de caricatura, tener una expresión inequívoca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-E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Entre estas encontramos: 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13"/>
          <p:cNvSpPr txBox="1"/>
          <p:nvPr/>
        </p:nvSpPr>
        <p:spPr>
          <a:xfrm>
            <a:off x="1349167" y="3120572"/>
            <a:ext cx="1625600" cy="17531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Char char="❖"/>
            </a:pPr>
            <a:r>
              <a:rPr b="0" i="0" lang="es-E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Amor</a:t>
            </a:r>
            <a:endParaRPr/>
          </a:p>
          <a:p>
            <a:pPr indent="-285750" lvl="0" marL="28575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Char char="❖"/>
            </a:pPr>
            <a:r>
              <a:rPr b="0" i="0" lang="es-E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Alegría</a:t>
            </a:r>
            <a:endParaRPr/>
          </a:p>
          <a:p>
            <a:pPr indent="-285750" lvl="0" marL="28575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Char char="❖"/>
            </a:pPr>
            <a:r>
              <a:rPr b="0" i="0" lang="es-E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Ira o furia</a:t>
            </a:r>
            <a:endParaRPr/>
          </a:p>
          <a:p>
            <a:pPr indent="-285750" lvl="0" marL="28575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Char char="❖"/>
            </a:pPr>
            <a:r>
              <a:rPr b="0" i="0" lang="es-E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Tristeza</a:t>
            </a:r>
            <a:endParaRPr/>
          </a:p>
          <a:p>
            <a:pPr indent="-285750" lvl="0" marL="28575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Char char="❖"/>
            </a:pPr>
            <a:r>
              <a:rPr b="0" i="0" lang="es-E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Miedo</a:t>
            </a:r>
            <a:endParaRPr/>
          </a:p>
          <a:p>
            <a:pPr indent="-285750" lvl="0" marL="28575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Char char="❖"/>
            </a:pPr>
            <a:r>
              <a:rPr b="0" i="0" lang="es-E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Asco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9" name="Google Shape;89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93962" y="3704090"/>
            <a:ext cx="4089059" cy="2711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/>
          <p:nvPr/>
        </p:nvSpPr>
        <p:spPr>
          <a:xfrm>
            <a:off x="8253350" y="0"/>
            <a:ext cx="3938649" cy="6858000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14"/>
          <p:cNvSpPr txBox="1"/>
          <p:nvPr/>
        </p:nvSpPr>
        <p:spPr>
          <a:xfrm>
            <a:off x="8253350" y="1257300"/>
            <a:ext cx="3957549" cy="4214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r>
              <a:rPr b="0" i="0" lang="es-E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Equipo de producción crear un acordeón a partir de la información y tomar las imágenes como referentes para ser reemplazadas por nuestro banco de imágenes.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14"/>
          <p:cNvSpPr/>
          <p:nvPr/>
        </p:nvSpPr>
        <p:spPr>
          <a:xfrm>
            <a:off x="8253350" y="0"/>
            <a:ext cx="3938649" cy="742949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b="0" i="0" lang="es-E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para la producción</a:t>
            </a:r>
            <a:endParaRPr/>
          </a:p>
        </p:txBody>
      </p:sp>
      <p:sp>
        <p:nvSpPr>
          <p:cNvPr id="97" name="Google Shape;97;p14"/>
          <p:cNvSpPr/>
          <p:nvPr/>
        </p:nvSpPr>
        <p:spPr>
          <a:xfrm>
            <a:off x="1320800" y="1033123"/>
            <a:ext cx="6096000" cy="12152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s-E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Amor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-E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 un sentimiento de afecto universal que se tiene hacia una persona, animal o cosa, ligado a una serie de sensaciones que trae consigo felicidad, paz y tranquilidad.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8" name="Google Shape;98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68550" y="2804410"/>
            <a:ext cx="4000500" cy="2667000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4"/>
          <p:cNvSpPr/>
          <p:nvPr/>
        </p:nvSpPr>
        <p:spPr>
          <a:xfrm>
            <a:off x="8253350" y="5602432"/>
            <a:ext cx="3948174" cy="1255566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rPr b="0" i="0" lang="es-E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Referencia de imágenes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rPr b="0" i="0" lang="es-E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N/A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5"/>
          <p:cNvSpPr/>
          <p:nvPr/>
        </p:nvSpPr>
        <p:spPr>
          <a:xfrm>
            <a:off x="8253350" y="0"/>
            <a:ext cx="3938649" cy="6858000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15"/>
          <p:cNvSpPr txBox="1"/>
          <p:nvPr/>
        </p:nvSpPr>
        <p:spPr>
          <a:xfrm>
            <a:off x="8253350" y="1257300"/>
            <a:ext cx="3957549" cy="4214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r>
              <a:rPr b="0" i="0" lang="es-E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Equipo de producción crear un acordeón a partir de la información y tomar las imágenes como referentes para ser reemplazadas por nuestro banco de imágenes.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15"/>
          <p:cNvSpPr/>
          <p:nvPr/>
        </p:nvSpPr>
        <p:spPr>
          <a:xfrm>
            <a:off x="8253350" y="0"/>
            <a:ext cx="3938649" cy="742949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b="0" i="0" lang="es-E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para la producción</a:t>
            </a:r>
            <a:endParaRPr/>
          </a:p>
        </p:txBody>
      </p:sp>
      <p:sp>
        <p:nvSpPr>
          <p:cNvPr id="107" name="Google Shape;107;p15"/>
          <p:cNvSpPr/>
          <p:nvPr/>
        </p:nvSpPr>
        <p:spPr>
          <a:xfrm>
            <a:off x="1320800" y="1033123"/>
            <a:ext cx="6096000" cy="12152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s-E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Alegría</a:t>
            </a:r>
            <a:endParaRPr/>
          </a:p>
          <a:p>
            <a:pPr indent="0" lvl="0" marL="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-E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Sentimiento que se manifiesta a partir del bienestar personal y un buen estado de ánimo, generando sensaciones de satisfacción que generalmente van acompañadas de sonrisas o risas.</a:t>
            </a:r>
            <a:endParaRPr/>
          </a:p>
        </p:txBody>
      </p:sp>
      <p:sp>
        <p:nvSpPr>
          <p:cNvPr id="108" name="Google Shape;108;p15"/>
          <p:cNvSpPr/>
          <p:nvPr/>
        </p:nvSpPr>
        <p:spPr>
          <a:xfrm>
            <a:off x="8253350" y="5602432"/>
            <a:ext cx="3948174" cy="1255566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rPr b="0" i="0" lang="es-E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Referencia de imágenes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rPr b="0" i="0" lang="es-E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N/A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9" name="Google Shape;109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36572" y="2248327"/>
            <a:ext cx="2848428" cy="40510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6"/>
          <p:cNvSpPr/>
          <p:nvPr/>
        </p:nvSpPr>
        <p:spPr>
          <a:xfrm>
            <a:off x="8253350" y="0"/>
            <a:ext cx="3938649" cy="6858000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16"/>
          <p:cNvSpPr txBox="1"/>
          <p:nvPr/>
        </p:nvSpPr>
        <p:spPr>
          <a:xfrm>
            <a:off x="8253350" y="1257300"/>
            <a:ext cx="3957549" cy="4214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r>
              <a:rPr b="0" i="0" lang="es-E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Equipo de producción crear un acordeón a partir de la información y tomar las imágenes como referentes para ser reemplazadas por nuestro banco de imágenes.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16"/>
          <p:cNvSpPr/>
          <p:nvPr/>
        </p:nvSpPr>
        <p:spPr>
          <a:xfrm>
            <a:off x="8253350" y="0"/>
            <a:ext cx="3938649" cy="742949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b="0" i="0" lang="es-E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para la producción</a:t>
            </a:r>
            <a:endParaRPr/>
          </a:p>
        </p:txBody>
      </p:sp>
      <p:sp>
        <p:nvSpPr>
          <p:cNvPr id="117" name="Google Shape;117;p16"/>
          <p:cNvSpPr/>
          <p:nvPr/>
        </p:nvSpPr>
        <p:spPr>
          <a:xfrm>
            <a:off x="1320800" y="1033123"/>
            <a:ext cx="6096000" cy="12152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s-E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Ira o furia</a:t>
            </a:r>
            <a:endParaRPr/>
          </a:p>
          <a:p>
            <a:pPr indent="0" lvl="0" marL="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-E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 una reacción de irritación, o cólera causada por la indignación y enojo al sentirnos vulnerados de alguna forma. Puede tender hacia conductas violentas como los gritos o golpes.</a:t>
            </a:r>
            <a:endParaRPr/>
          </a:p>
        </p:txBody>
      </p:sp>
      <p:sp>
        <p:nvSpPr>
          <p:cNvPr id="118" name="Google Shape;118;p16"/>
          <p:cNvSpPr/>
          <p:nvPr/>
        </p:nvSpPr>
        <p:spPr>
          <a:xfrm>
            <a:off x="8253350" y="5602432"/>
            <a:ext cx="3948174" cy="1255566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rPr b="0" i="0" lang="es-E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Referencia de imágenes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rPr b="0" i="0" lang="es-E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N/A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9" name="Google Shape;119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44700" y="2698297"/>
            <a:ext cx="5372100" cy="3028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/>
          <p:nvPr/>
        </p:nvSpPr>
        <p:spPr>
          <a:xfrm>
            <a:off x="8253350" y="0"/>
            <a:ext cx="3938649" cy="6858000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17"/>
          <p:cNvSpPr txBox="1"/>
          <p:nvPr/>
        </p:nvSpPr>
        <p:spPr>
          <a:xfrm>
            <a:off x="8253350" y="1257300"/>
            <a:ext cx="3957549" cy="4214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r>
              <a:rPr b="0" i="0" lang="es-E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Equipo de producción crear un acordeón a partir de la información y tomar las imágenes como referentes para ser reemplazadas por nuestro banco de imágenes.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17"/>
          <p:cNvSpPr/>
          <p:nvPr/>
        </p:nvSpPr>
        <p:spPr>
          <a:xfrm>
            <a:off x="8253350" y="0"/>
            <a:ext cx="3938649" cy="742949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b="0" i="0" lang="es-E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para la producción</a:t>
            </a:r>
            <a:endParaRPr/>
          </a:p>
        </p:txBody>
      </p:sp>
      <p:sp>
        <p:nvSpPr>
          <p:cNvPr id="127" name="Google Shape;127;p17"/>
          <p:cNvSpPr/>
          <p:nvPr/>
        </p:nvSpPr>
        <p:spPr>
          <a:xfrm>
            <a:off x="1320800" y="1033123"/>
            <a:ext cx="6096000" cy="14959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s-E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Tristeza</a:t>
            </a:r>
            <a:endParaRPr/>
          </a:p>
          <a:p>
            <a:pPr indent="0" lvl="0" marL="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-E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 un estado emocional causado por acontecimientos desfavorables o no placenteros, denotando pesadumbre o melancolía. Está asociada a sensaciones pesimistas y con tendencia al llanto.</a:t>
            </a:r>
            <a:endParaRPr/>
          </a:p>
        </p:txBody>
      </p:sp>
      <p:sp>
        <p:nvSpPr>
          <p:cNvPr id="128" name="Google Shape;128;p17"/>
          <p:cNvSpPr/>
          <p:nvPr/>
        </p:nvSpPr>
        <p:spPr>
          <a:xfrm>
            <a:off x="8253350" y="5602432"/>
            <a:ext cx="3948174" cy="1255566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rPr b="0" i="0" lang="es-E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Referencia de imágenes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rPr b="0" i="0" lang="es-E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N/A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9" name="Google Shape;129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05229" y="2612571"/>
            <a:ext cx="4059664" cy="33258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8"/>
          <p:cNvSpPr/>
          <p:nvPr/>
        </p:nvSpPr>
        <p:spPr>
          <a:xfrm>
            <a:off x="8253350" y="0"/>
            <a:ext cx="3938649" cy="6858000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18"/>
          <p:cNvSpPr txBox="1"/>
          <p:nvPr/>
        </p:nvSpPr>
        <p:spPr>
          <a:xfrm>
            <a:off x="8253350" y="1257300"/>
            <a:ext cx="3957549" cy="4214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r>
              <a:rPr b="0" i="0" lang="es-E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Equipo de producción crear un acordeón a partir de la información y tomar las imágenes como referentes para ser reemplazadas por nuestro banco de imágenes.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18"/>
          <p:cNvSpPr/>
          <p:nvPr/>
        </p:nvSpPr>
        <p:spPr>
          <a:xfrm>
            <a:off x="8253350" y="0"/>
            <a:ext cx="3938649" cy="742949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b="0" i="0" lang="es-E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para la producción</a:t>
            </a:r>
            <a:endParaRPr/>
          </a:p>
        </p:txBody>
      </p:sp>
      <p:sp>
        <p:nvSpPr>
          <p:cNvPr id="137" name="Google Shape;137;p18"/>
          <p:cNvSpPr/>
          <p:nvPr/>
        </p:nvSpPr>
        <p:spPr>
          <a:xfrm>
            <a:off x="1320800" y="1033123"/>
            <a:ext cx="6096000" cy="14959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s-E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Miedo</a:t>
            </a:r>
            <a:endParaRPr/>
          </a:p>
          <a:p>
            <a:pPr indent="0" lvl="0" marL="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-E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 una emoción adaptativa que funciona como un mecanismo de alarma que se activa frente a un peligro o amenaza, cuya función es protegernos y/o alejarnos de un suceso que no estamos preparados para afrontar.</a:t>
            </a:r>
            <a:endParaRPr/>
          </a:p>
        </p:txBody>
      </p:sp>
      <p:sp>
        <p:nvSpPr>
          <p:cNvPr id="138" name="Google Shape;138;p18"/>
          <p:cNvSpPr/>
          <p:nvPr/>
        </p:nvSpPr>
        <p:spPr>
          <a:xfrm>
            <a:off x="8253350" y="5602432"/>
            <a:ext cx="3948174" cy="1255566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rPr b="0" i="0" lang="es-E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Referencia de imágenes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rPr b="0" i="0" lang="es-E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N/A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9" name="Google Shape;139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77925" y="2725015"/>
            <a:ext cx="6238875" cy="350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9"/>
          <p:cNvSpPr/>
          <p:nvPr/>
        </p:nvSpPr>
        <p:spPr>
          <a:xfrm>
            <a:off x="8253350" y="0"/>
            <a:ext cx="3938649" cy="6858000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19"/>
          <p:cNvSpPr txBox="1"/>
          <p:nvPr/>
        </p:nvSpPr>
        <p:spPr>
          <a:xfrm>
            <a:off x="8253350" y="1257300"/>
            <a:ext cx="3957549" cy="4214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r>
              <a:rPr b="0" i="0" lang="es-E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Equipo de producción crear un acordeón a partir de la información y tomar las imágenes como referentes para ser reemplazadas por nuestro banco de imágenes.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19"/>
          <p:cNvSpPr/>
          <p:nvPr/>
        </p:nvSpPr>
        <p:spPr>
          <a:xfrm>
            <a:off x="8253350" y="0"/>
            <a:ext cx="3938649" cy="742949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b="0" i="0" lang="es-E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para la producción</a:t>
            </a:r>
            <a:endParaRPr/>
          </a:p>
        </p:txBody>
      </p:sp>
      <p:sp>
        <p:nvSpPr>
          <p:cNvPr id="147" name="Google Shape;147;p19"/>
          <p:cNvSpPr/>
          <p:nvPr/>
        </p:nvSpPr>
        <p:spPr>
          <a:xfrm>
            <a:off x="8253350" y="5602432"/>
            <a:ext cx="3948174" cy="1255566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rPr b="0" i="0" lang="es-E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 aplica.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19"/>
          <p:cNvSpPr/>
          <p:nvPr/>
        </p:nvSpPr>
        <p:spPr>
          <a:xfrm>
            <a:off x="1625601" y="1163752"/>
            <a:ext cx="6096000" cy="14959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s-E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Asco</a:t>
            </a:r>
            <a:endParaRPr/>
          </a:p>
          <a:p>
            <a:pPr indent="0" lvl="0" marL="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-E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 una reacción ocasionada por la repugnancia hacia algo, o por una impresión desagradable, es una emoción adaptativa, ya que nos aleja de peligros como alimentos en mal estado o venenosos, asegurando nuestra supervivencia.</a:t>
            </a:r>
            <a:endParaRPr/>
          </a:p>
        </p:txBody>
      </p:sp>
      <p:pic>
        <p:nvPicPr>
          <p:cNvPr id="149" name="Google Shape;149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33878" y="2757714"/>
            <a:ext cx="3690256" cy="36902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</p:sld>
</file>

<file path=ppt/theme/theme1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