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i/mLPKklyONiDoESNAJe236kA4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customschemas.google.com/relationships/presentationmetadata" Target="meta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97" name="Google Shape;9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06" name="Google Shape;10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15" name="Google Shape;11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24" name="Google Shape;12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33" name="Google Shape;13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42" name="Google Shape;14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51" name="Google Shape;15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8"/>
          <p:cNvSpPr/>
          <p:nvPr>
            <p:ph idx="2" type="pic"/>
          </p:nvPr>
        </p:nvSpPr>
        <p:spPr>
          <a:xfrm>
            <a:off x="5183188" y="987425"/>
            <a:ext cx="6172200" cy="4873625"/>
          </a:xfrm>
          <a:prstGeom prst="rect">
            <a:avLst/>
          </a:prstGeom>
          <a:noFill/>
          <a:ln>
            <a:noFill/>
          </a:ln>
        </p:spPr>
      </p:sp>
      <p:sp>
        <p:nvSpPr>
          <p:cNvPr id="68" name="Google Shape;68;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images.app.goo.gl/9biKhvjbLES3xs7q9"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images.app.goo.gl/f2T6RmoRxXjaFt5c8" TargetMode="Externa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images.app.goo.gl/KsRtBgCQFyib8PMC9"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images.app.goo.gl/HbDJnLg4AwafA77P7"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images.app.goo.gl/a7wh9cQfMqhkMt7W9"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images.app.goo.gl/XruTcfG5iqatfsqb6"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images.app.goo.gl/bVCEzsN6mnezTwPW9"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9" name="Google Shape;89;p1"/>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En cada una de las pestañas mostrar el texto y una imagen o icono referente al paso descrito. </a:t>
            </a:r>
            <a:endParaRPr b="0" i="0" sz="1400" u="none" cap="none" strike="noStrike">
              <a:solidFill>
                <a:schemeClr val="dk1"/>
              </a:solidFill>
              <a:latin typeface="Arial"/>
              <a:ea typeface="Arial"/>
              <a:cs typeface="Arial"/>
              <a:sym typeface="Arial"/>
            </a:endParaRPr>
          </a:p>
        </p:txBody>
      </p:sp>
      <p:sp>
        <p:nvSpPr>
          <p:cNvPr id="90" name="Google Shape;90;p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91" name="Google Shape;91;p1"/>
          <p:cNvSpPr/>
          <p:nvPr/>
        </p:nvSpPr>
        <p:spPr>
          <a:xfrm>
            <a:off x="1451337" y="529861"/>
            <a:ext cx="5009820" cy="426175"/>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CO" sz="1400" u="none" cap="none" strike="noStrike">
                <a:solidFill>
                  <a:srgbClr val="000000"/>
                </a:solidFill>
                <a:latin typeface="Arial"/>
                <a:ea typeface="Arial"/>
                <a:cs typeface="Arial"/>
                <a:sym typeface="Arial"/>
              </a:rPr>
              <a:t>DI_CF04_3,2_Illustrator</a:t>
            </a:r>
            <a:endParaRPr b="0" i="0" sz="1400" u="none" cap="none" strike="noStrike">
              <a:solidFill>
                <a:schemeClr val="dk1"/>
              </a:solidFill>
              <a:latin typeface="Times New Roman"/>
              <a:ea typeface="Times New Roman"/>
              <a:cs typeface="Times New Roman"/>
              <a:sym typeface="Times New Roman"/>
            </a:endParaRPr>
          </a:p>
        </p:txBody>
      </p:sp>
      <p:sp>
        <p:nvSpPr>
          <p:cNvPr id="92" name="Google Shape;92;p1"/>
          <p:cNvSpPr/>
          <p:nvPr/>
        </p:nvSpPr>
        <p:spPr>
          <a:xfrm>
            <a:off x="8350313" y="1241972"/>
            <a:ext cx="2295915" cy="446276"/>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s-CO" sz="2000" u="none" cap="none" strike="noStrike">
                <a:solidFill>
                  <a:srgbClr val="FF0000"/>
                </a:solidFill>
                <a:latin typeface="Arial"/>
                <a:ea typeface="Arial"/>
                <a:cs typeface="Arial"/>
                <a:sym typeface="Arial"/>
              </a:rPr>
              <a:t>Pestaña o tabs.</a:t>
            </a:r>
            <a:endParaRPr b="1" i="0" sz="2000" u="none" cap="none" strike="noStrike">
              <a:solidFill>
                <a:srgbClr val="FF0000"/>
              </a:solidFill>
              <a:latin typeface="Arial"/>
              <a:ea typeface="Arial"/>
              <a:cs typeface="Arial"/>
              <a:sym typeface="Arial"/>
            </a:endParaRPr>
          </a:p>
        </p:txBody>
      </p:sp>
      <p:cxnSp>
        <p:nvCxnSpPr>
          <p:cNvPr id="93" name="Google Shape;93;p1"/>
          <p:cNvCxnSpPr/>
          <p:nvPr/>
        </p:nvCxnSpPr>
        <p:spPr>
          <a:xfrm flipH="1">
            <a:off x="4572000" y="1658176"/>
            <a:ext cx="3778314" cy="1628363"/>
          </a:xfrm>
          <a:prstGeom prst="straightConnector1">
            <a:avLst/>
          </a:prstGeom>
          <a:noFill/>
          <a:ln cap="flat" cmpd="sng" w="38100">
            <a:solidFill>
              <a:srgbClr val="FF0000"/>
            </a:solidFill>
            <a:prstDash val="solid"/>
            <a:miter lim="800000"/>
            <a:headEnd len="sm" w="sm" type="none"/>
            <a:tailEnd len="med" w="med" type="triangle"/>
          </a:ln>
        </p:spPr>
      </p:cxnSp>
      <p:pic>
        <p:nvPicPr>
          <p:cNvPr id="94" name="Google Shape;94;p1"/>
          <p:cNvPicPr preferRelativeResize="0"/>
          <p:nvPr/>
        </p:nvPicPr>
        <p:blipFill rotWithShape="1">
          <a:blip r:embed="rId3">
            <a:alphaModFix/>
          </a:blip>
          <a:srcRect b="0" l="0" r="0" t="0"/>
          <a:stretch/>
        </p:blipFill>
        <p:spPr>
          <a:xfrm>
            <a:off x="1203868" y="2762057"/>
            <a:ext cx="6736264" cy="238471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CO" sz="1800" u="sng" cap="none" strike="noStrike">
                <a:solidFill>
                  <a:schemeClr val="dk1"/>
                </a:solidFill>
                <a:latin typeface="Arial"/>
                <a:ea typeface="Arial"/>
                <a:cs typeface="Arial"/>
                <a:sym typeface="Arial"/>
                <a:hlinkClick r:id="rId3">
                  <a:extLst>
                    <a:ext uri="{A12FA001-AC4F-418D-AE19-62706E023703}">
                      <ahyp:hlinkClr val="tx"/>
                    </a:ext>
                  </a:extLst>
                </a:hlinkClick>
              </a:rPr>
              <a:t>https://images.app.goo.gl/9biKhvjbLES3xs7q9</a:t>
            </a:r>
            <a:r>
              <a:rPr b="0" i="0" lang="es-CO"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100" name="Google Shape;100;p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101" name="Google Shape;101;p2"/>
          <p:cNvSpPr txBox="1"/>
          <p:nvPr/>
        </p:nvSpPr>
        <p:spPr>
          <a:xfrm>
            <a:off x="291548" y="475585"/>
            <a:ext cx="7726017"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t/>
            </a:r>
            <a:endParaRPr b="1" i="0" sz="1800" u="none" cap="none" strike="noStrike">
              <a:solidFill>
                <a:srgbClr val="000000"/>
              </a:solidFill>
              <a:latin typeface="Arial"/>
              <a:ea typeface="Arial"/>
              <a:cs typeface="Arial"/>
              <a:sym typeface="Arial"/>
            </a:endParaRPr>
          </a:p>
        </p:txBody>
      </p:sp>
      <p:sp>
        <p:nvSpPr>
          <p:cNvPr id="102" name="Google Shape;102;p2"/>
          <p:cNvSpPr txBox="1"/>
          <p:nvPr/>
        </p:nvSpPr>
        <p:spPr>
          <a:xfrm>
            <a:off x="794572" y="859408"/>
            <a:ext cx="6984600" cy="314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CO" sz="1800" u="none" cap="none" strike="noStrike">
                <a:solidFill>
                  <a:schemeClr val="dk1"/>
                </a:solidFill>
                <a:latin typeface="Calibri"/>
                <a:ea typeface="Calibri"/>
                <a:cs typeface="Calibri"/>
                <a:sym typeface="Calibri"/>
              </a:rPr>
              <a:t>Paso 1</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s-CO" sz="1800" u="none" cap="none" strike="noStrike">
                <a:solidFill>
                  <a:schemeClr val="dk1"/>
                </a:solidFill>
                <a:latin typeface="Calibri"/>
                <a:ea typeface="Calibri"/>
                <a:cs typeface="Calibri"/>
                <a:sym typeface="Calibri"/>
              </a:rPr>
              <a:t> Documento nuevo en Inllustrator</a:t>
            </a:r>
            <a:endParaRPr b="1" i="1"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Al abrir el programa Illustrator lo primero que hacemos es crear un nuevo “Documento”, para esto damos clic en “Archivo” en el menú superior y luengo en “Nuevo” (Ctrl + N), se abrirá una pequeña ventana en donde podemos modificar las opciones de este nuevo documento. Para este proyecto utilizaremos las siguientes: Anchura 1920 píxeles, altura 1080 pixeles, recuerda poner las unidades en píxeles. Ponemos 1 en Mesa de trabajo. Orientación Horizontal, el resto de opciones las dejamos como están y hacemos clic en OK.</a:t>
            </a:r>
            <a:endParaRPr sz="1800">
              <a:solidFill>
                <a:schemeClr val="dk1"/>
              </a:solidFill>
              <a:latin typeface="Calibri"/>
              <a:ea typeface="Calibri"/>
              <a:cs typeface="Calibri"/>
              <a:sym typeface="Calibri"/>
            </a:endParaRPr>
          </a:p>
        </p:txBody>
      </p:sp>
      <p:pic>
        <p:nvPicPr>
          <p:cNvPr id="103" name="Google Shape;103;p2"/>
          <p:cNvPicPr preferRelativeResize="0"/>
          <p:nvPr/>
        </p:nvPicPr>
        <p:blipFill rotWithShape="1">
          <a:blip r:embed="rId4">
            <a:alphaModFix/>
          </a:blip>
          <a:srcRect b="0" l="0" r="0" t="0"/>
          <a:stretch/>
        </p:blipFill>
        <p:spPr>
          <a:xfrm>
            <a:off x="2817414" y="4096085"/>
            <a:ext cx="2674286" cy="144000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O" sz="1800" u="sng">
                <a:solidFill>
                  <a:schemeClr val="lt1"/>
                </a:solidFill>
                <a:latin typeface="Arial"/>
                <a:ea typeface="Arial"/>
                <a:cs typeface="Arial"/>
                <a:sym typeface="Arial"/>
                <a:hlinkClick r:id="rId3">
                  <a:extLst>
                    <a:ext uri="{A12FA001-AC4F-418D-AE19-62706E023703}">
                      <ahyp:hlinkClr val="tx"/>
                    </a:ext>
                  </a:extLst>
                </a:hlinkClick>
              </a:rPr>
              <a:t>https://images.app.goo.gl/f2T6RmoRxXjaFt5c8</a:t>
            </a:r>
            <a:r>
              <a:rPr lang="es-CO" sz="1800">
                <a:solidFill>
                  <a:schemeClr val="lt1"/>
                </a:solidFill>
                <a:latin typeface="Arial"/>
                <a:ea typeface="Arial"/>
                <a:cs typeface="Arial"/>
                <a:sym typeface="Arial"/>
              </a:rPr>
              <a:t> </a:t>
            </a:r>
            <a:endParaRPr b="0" i="0" sz="1800" u="none" cap="none" strike="noStrike">
              <a:solidFill>
                <a:schemeClr val="lt1"/>
              </a:solidFill>
              <a:latin typeface="Arial"/>
              <a:ea typeface="Arial"/>
              <a:cs typeface="Arial"/>
              <a:sym typeface="Arial"/>
            </a:endParaRPr>
          </a:p>
        </p:txBody>
      </p:sp>
      <p:sp>
        <p:nvSpPr>
          <p:cNvPr id="109" name="Google Shape;109;p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10" name="Google Shape;110;p3"/>
          <p:cNvSpPr txBox="1"/>
          <p:nvPr/>
        </p:nvSpPr>
        <p:spPr>
          <a:xfrm>
            <a:off x="291548" y="475585"/>
            <a:ext cx="7726017"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t/>
            </a:r>
            <a:endParaRPr b="1" sz="1800">
              <a:solidFill>
                <a:srgbClr val="000000"/>
              </a:solidFill>
              <a:latin typeface="Arial"/>
              <a:ea typeface="Arial"/>
              <a:cs typeface="Arial"/>
              <a:sym typeface="Arial"/>
            </a:endParaRPr>
          </a:p>
        </p:txBody>
      </p:sp>
      <p:sp>
        <p:nvSpPr>
          <p:cNvPr id="111" name="Google Shape;111;p3"/>
          <p:cNvSpPr txBox="1"/>
          <p:nvPr/>
        </p:nvSpPr>
        <p:spPr>
          <a:xfrm>
            <a:off x="887337" y="1510496"/>
            <a:ext cx="6772500" cy="258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Paso 2</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s-CO" sz="1800">
                <a:solidFill>
                  <a:schemeClr val="dk1"/>
                </a:solidFill>
                <a:latin typeface="Calibri"/>
                <a:ea typeface="Calibri"/>
                <a:cs typeface="Calibri"/>
                <a:sym typeface="Calibri"/>
              </a:rPr>
              <a:t>Herramientas</a:t>
            </a:r>
            <a:endParaRPr b="1" i="1" sz="1800">
              <a:solidFill>
                <a:schemeClr val="dk1"/>
              </a:solidFill>
              <a:latin typeface="Calibri"/>
              <a:ea typeface="Calibri"/>
              <a:cs typeface="Calibri"/>
              <a:sym typeface="Calibri"/>
            </a:endParaRPr>
          </a:p>
          <a:p>
            <a:pPr indent="0" lvl="0" marL="0" marR="0" rtl="0" algn="l">
              <a:spcBef>
                <a:spcPts val="0"/>
              </a:spcBef>
              <a:spcAft>
                <a:spcPts val="0"/>
              </a:spcAft>
              <a:buNone/>
            </a:pPr>
            <a:r>
              <a:rPr i="1" lang="es-CO" sz="1800">
                <a:solidFill>
                  <a:schemeClr val="dk1"/>
                </a:solidFill>
                <a:latin typeface="Calibri"/>
                <a:ea typeface="Calibri"/>
                <a:cs typeface="Calibri"/>
                <a:sym typeface="Calibri"/>
              </a:rPr>
              <a:t>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Una vez creado el documento tendremos a disposición todas las herramientas del programa para empezar a trabajar. Las herramientas más utilizadas son Pluma, Pincel, Selección, Rectángulo, recuerda que dependiendo de la herramienta que se tenga seleccionada aparecerán diferentes opciones en la parte alta de la mesa de trabajo para modificar según las necesidades que tengamos.</a:t>
            </a:r>
            <a:endParaRPr sz="1800">
              <a:solidFill>
                <a:schemeClr val="dk1"/>
              </a:solidFill>
              <a:latin typeface="Calibri"/>
              <a:ea typeface="Calibri"/>
              <a:cs typeface="Calibri"/>
              <a:sym typeface="Calibri"/>
            </a:endParaRPr>
          </a:p>
        </p:txBody>
      </p:sp>
      <p:pic>
        <p:nvPicPr>
          <p:cNvPr id="112" name="Google Shape;112;p3"/>
          <p:cNvPicPr preferRelativeResize="0"/>
          <p:nvPr/>
        </p:nvPicPr>
        <p:blipFill rotWithShape="1">
          <a:blip r:embed="rId4">
            <a:alphaModFix/>
          </a:blip>
          <a:srcRect b="0" l="0" r="0" t="0"/>
          <a:stretch/>
        </p:blipFill>
        <p:spPr>
          <a:xfrm>
            <a:off x="2650269" y="4295650"/>
            <a:ext cx="2747417" cy="144000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O" sz="1800" u="sng">
                <a:solidFill>
                  <a:schemeClr val="lt1"/>
                </a:solidFill>
                <a:latin typeface="Arial"/>
                <a:ea typeface="Arial"/>
                <a:cs typeface="Arial"/>
                <a:sym typeface="Arial"/>
                <a:hlinkClick r:id="rId3">
                  <a:extLst>
                    <a:ext uri="{A12FA001-AC4F-418D-AE19-62706E023703}">
                      <ahyp:hlinkClr val="tx"/>
                    </a:ext>
                  </a:extLst>
                </a:hlinkClick>
              </a:rPr>
              <a:t>https://images.app.goo.gl/KsRtBgCQFyib8PMC9</a:t>
            </a:r>
            <a:r>
              <a:rPr lang="es-CO" sz="1800">
                <a:solidFill>
                  <a:schemeClr val="lt1"/>
                </a:solidFill>
                <a:latin typeface="Arial"/>
                <a:ea typeface="Arial"/>
                <a:cs typeface="Arial"/>
                <a:sym typeface="Arial"/>
              </a:rPr>
              <a:t> </a:t>
            </a:r>
            <a:endParaRPr b="0" i="0" sz="1800" u="none" cap="none" strike="noStrike">
              <a:solidFill>
                <a:schemeClr val="lt1"/>
              </a:solidFill>
              <a:latin typeface="Arial"/>
              <a:ea typeface="Arial"/>
              <a:cs typeface="Arial"/>
              <a:sym typeface="Arial"/>
            </a:endParaRPr>
          </a:p>
        </p:txBody>
      </p:sp>
      <p:sp>
        <p:nvSpPr>
          <p:cNvPr id="118" name="Google Shape;118;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19" name="Google Shape;119;p4"/>
          <p:cNvSpPr txBox="1"/>
          <p:nvPr/>
        </p:nvSpPr>
        <p:spPr>
          <a:xfrm>
            <a:off x="291548" y="475585"/>
            <a:ext cx="7726017"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t/>
            </a:r>
            <a:endParaRPr b="1" sz="1800">
              <a:solidFill>
                <a:srgbClr val="000000"/>
              </a:solidFill>
              <a:latin typeface="Arial"/>
              <a:ea typeface="Arial"/>
              <a:cs typeface="Arial"/>
              <a:sym typeface="Arial"/>
            </a:endParaRPr>
          </a:p>
        </p:txBody>
      </p:sp>
      <p:sp>
        <p:nvSpPr>
          <p:cNvPr id="120" name="Google Shape;120;p4"/>
          <p:cNvSpPr txBox="1"/>
          <p:nvPr/>
        </p:nvSpPr>
        <p:spPr>
          <a:xfrm>
            <a:off x="874275" y="1028343"/>
            <a:ext cx="7028700" cy="3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Paso 3</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s-CO" sz="1800">
                <a:solidFill>
                  <a:schemeClr val="dk1"/>
                </a:solidFill>
                <a:latin typeface="Calibri"/>
                <a:ea typeface="Calibri"/>
                <a:cs typeface="Calibri"/>
                <a:sym typeface="Calibri"/>
              </a:rPr>
              <a:t> Importación</a:t>
            </a:r>
            <a:endParaRPr b="1" i="1" sz="1800">
              <a:solidFill>
                <a:schemeClr val="dk1"/>
              </a:solidFill>
              <a:latin typeface="Calibri"/>
              <a:ea typeface="Calibri"/>
              <a:cs typeface="Calibri"/>
              <a:sym typeface="Calibri"/>
            </a:endParaRPr>
          </a:p>
          <a:p>
            <a:pPr indent="0" lvl="0" marL="0" marR="0" rtl="0" algn="l">
              <a:spcBef>
                <a:spcPts val="0"/>
              </a:spcBef>
              <a:spcAft>
                <a:spcPts val="0"/>
              </a:spcAft>
              <a:buNone/>
            </a:pPr>
            <a:r>
              <a:rPr i="1" lang="es-CO" sz="1800">
                <a:solidFill>
                  <a:schemeClr val="dk1"/>
                </a:solidFill>
                <a:latin typeface="Calibri"/>
                <a:ea typeface="Calibri"/>
                <a:cs typeface="Calibri"/>
                <a:sym typeface="Calibri"/>
              </a:rPr>
              <a:t>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Teniendo ubicadas las imágenes de los dibujos las podemos importar al programa simplemente </a:t>
            </a:r>
            <a:r>
              <a:rPr lang="es-CO" sz="1800">
                <a:solidFill>
                  <a:schemeClr val="dk1"/>
                </a:solidFill>
                <a:latin typeface="Calibri"/>
                <a:ea typeface="Calibri"/>
                <a:cs typeface="Calibri"/>
                <a:sym typeface="Calibri"/>
              </a:rPr>
              <a:t>seleccionandolas</a:t>
            </a:r>
            <a:r>
              <a:rPr lang="es-CO" sz="1800">
                <a:solidFill>
                  <a:schemeClr val="dk1"/>
                </a:solidFill>
                <a:latin typeface="Calibri"/>
                <a:ea typeface="Calibri"/>
                <a:cs typeface="Calibri"/>
                <a:sym typeface="Calibri"/>
              </a:rPr>
              <a:t> y con clic sostenido las arrastramos al documento, el programa las ubica automáticamente para ser modificadas. Como vamos a realizar una vectorización, este programa también dispone de un panel de capas ubicado generalmente en la parte derecha de la interfaz, allí se creará una capa para cada uno de los elementos creados o importados, recuerda que, dependiendo de la posición de la capa, una sobre otra, se visualizará la que esté por encima, parecido a cómo funciona Photoshop.</a:t>
            </a:r>
            <a:endParaRPr sz="1800">
              <a:solidFill>
                <a:schemeClr val="dk1"/>
              </a:solidFill>
              <a:latin typeface="Calibri"/>
              <a:ea typeface="Calibri"/>
              <a:cs typeface="Calibri"/>
              <a:sym typeface="Calibri"/>
            </a:endParaRPr>
          </a:p>
        </p:txBody>
      </p:sp>
      <p:pic>
        <p:nvPicPr>
          <p:cNvPr id="121" name="Google Shape;121;p4"/>
          <p:cNvPicPr preferRelativeResize="0"/>
          <p:nvPr/>
        </p:nvPicPr>
        <p:blipFill rotWithShape="1">
          <a:blip r:embed="rId4">
            <a:alphaModFix/>
          </a:blip>
          <a:srcRect b="0" l="0" r="0" t="0"/>
          <a:stretch/>
        </p:blipFill>
        <p:spPr>
          <a:xfrm>
            <a:off x="2748623" y="4337389"/>
            <a:ext cx="2615442" cy="14400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O" sz="1800" u="sng">
                <a:solidFill>
                  <a:schemeClr val="lt1"/>
                </a:solidFill>
                <a:latin typeface="Arial"/>
                <a:ea typeface="Arial"/>
                <a:cs typeface="Arial"/>
                <a:sym typeface="Arial"/>
                <a:hlinkClick r:id="rId3">
                  <a:extLst>
                    <a:ext uri="{A12FA001-AC4F-418D-AE19-62706E023703}">
                      <ahyp:hlinkClr val="tx"/>
                    </a:ext>
                  </a:extLst>
                </a:hlinkClick>
              </a:rPr>
              <a:t>https://images.app.goo.gl/HbDJnLg4AwafA77P7</a:t>
            </a:r>
            <a:r>
              <a:rPr lang="es-CO" sz="1800">
                <a:solidFill>
                  <a:schemeClr val="lt1"/>
                </a:solidFill>
                <a:latin typeface="Arial"/>
                <a:ea typeface="Arial"/>
                <a:cs typeface="Arial"/>
                <a:sym typeface="Arial"/>
              </a:rPr>
              <a:t> </a:t>
            </a:r>
            <a:endParaRPr b="0" i="0" sz="1800" u="none" cap="none" strike="noStrike">
              <a:solidFill>
                <a:schemeClr val="lt1"/>
              </a:solidFill>
              <a:latin typeface="Arial"/>
              <a:ea typeface="Arial"/>
              <a:cs typeface="Arial"/>
              <a:sym typeface="Arial"/>
            </a:endParaRPr>
          </a:p>
        </p:txBody>
      </p:sp>
      <p:sp>
        <p:nvSpPr>
          <p:cNvPr id="127" name="Google Shape;127;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28" name="Google Shape;128;p5"/>
          <p:cNvSpPr txBox="1"/>
          <p:nvPr/>
        </p:nvSpPr>
        <p:spPr>
          <a:xfrm>
            <a:off x="291548" y="475585"/>
            <a:ext cx="7726017"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t/>
            </a:r>
            <a:endParaRPr b="1" sz="1800">
              <a:solidFill>
                <a:srgbClr val="000000"/>
              </a:solidFill>
              <a:latin typeface="Arial"/>
              <a:ea typeface="Arial"/>
              <a:cs typeface="Arial"/>
              <a:sym typeface="Arial"/>
            </a:endParaRPr>
          </a:p>
        </p:txBody>
      </p:sp>
      <p:sp>
        <p:nvSpPr>
          <p:cNvPr id="129" name="Google Shape;129;p5"/>
          <p:cNvSpPr txBox="1"/>
          <p:nvPr/>
        </p:nvSpPr>
        <p:spPr>
          <a:xfrm>
            <a:off x="768346" y="475585"/>
            <a:ext cx="6772500" cy="424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Paso 4</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s-CO" sz="1800">
                <a:solidFill>
                  <a:schemeClr val="dk1"/>
                </a:solidFill>
                <a:latin typeface="Calibri"/>
                <a:ea typeface="Calibri"/>
                <a:cs typeface="Calibri"/>
                <a:sym typeface="Calibri"/>
              </a:rPr>
              <a:t>Vectorización</a:t>
            </a:r>
            <a:endParaRPr b="1" i="1"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Teniendo la imagen o fotografía en el documento la podemos ubicar en el lugar en dónde se nos facilite de mejor manera el proceso de vectorización con la herramienta “selección”, ya en posición modificamos la opacidad al 50% para que el proceso de calcado se pueda realizar de una mejor manera. Para este proceso utilizaremos la herramienta “Pluma” (Tecla P) ubicada en el panel izquierdo de la pantalla, dependiendo de lo que queramos, en la parte baja del mismo panel de herramientas, encontramos la opción para activar el color del relleno y del contorno o desactivar el relleno si no lo requerimos para el trabajo que estamos realizando. En la opción trazado podemos cambiar el grosor, para esta imagen se puede realizar de 3 puntos o tú eliges el grosor que más se ajuste al estilo que estás buscando.</a:t>
            </a:r>
            <a:endParaRPr sz="1800">
              <a:solidFill>
                <a:schemeClr val="dk1"/>
              </a:solidFill>
              <a:latin typeface="Calibri"/>
              <a:ea typeface="Calibri"/>
              <a:cs typeface="Calibri"/>
              <a:sym typeface="Calibri"/>
            </a:endParaRPr>
          </a:p>
        </p:txBody>
      </p:sp>
      <p:pic>
        <p:nvPicPr>
          <p:cNvPr id="130" name="Google Shape;130;p5"/>
          <p:cNvPicPr preferRelativeResize="0"/>
          <p:nvPr/>
        </p:nvPicPr>
        <p:blipFill rotWithShape="1">
          <a:blip r:embed="rId4">
            <a:alphaModFix/>
          </a:blip>
          <a:srcRect b="0" l="0" r="0" t="0"/>
          <a:stretch/>
        </p:blipFill>
        <p:spPr>
          <a:xfrm>
            <a:off x="2985832" y="4941275"/>
            <a:ext cx="2337476" cy="14400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s-CO" sz="1800" u="sng">
                <a:solidFill>
                  <a:schemeClr val="dk1"/>
                </a:solidFill>
                <a:latin typeface="Calibri"/>
                <a:ea typeface="Calibri"/>
                <a:cs typeface="Calibri"/>
                <a:sym typeface="Calibri"/>
                <a:hlinkClick r:id="rId3">
                  <a:extLst>
                    <a:ext uri="{A12FA001-AC4F-418D-AE19-62706E023703}">
                      <ahyp:hlinkClr val="tx"/>
                    </a:ext>
                  </a:extLst>
                </a:hlinkClick>
              </a:rPr>
              <a:t>https://images.app.goo.gl/a7wh9cQfMqhkMt7W9</a:t>
            </a:r>
            <a:r>
              <a:rPr lang="es-CO"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36" name="Google Shape;136;p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37" name="Google Shape;137;p6"/>
          <p:cNvSpPr txBox="1"/>
          <p:nvPr/>
        </p:nvSpPr>
        <p:spPr>
          <a:xfrm>
            <a:off x="291548" y="475585"/>
            <a:ext cx="7726017"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t/>
            </a:r>
            <a:endParaRPr b="1" sz="1800">
              <a:solidFill>
                <a:srgbClr val="000000"/>
              </a:solidFill>
              <a:latin typeface="Arial"/>
              <a:ea typeface="Arial"/>
              <a:cs typeface="Arial"/>
              <a:sym typeface="Arial"/>
            </a:endParaRPr>
          </a:p>
        </p:txBody>
      </p:sp>
      <p:sp>
        <p:nvSpPr>
          <p:cNvPr id="138" name="Google Shape;138;p6"/>
          <p:cNvSpPr txBox="1"/>
          <p:nvPr/>
        </p:nvSpPr>
        <p:spPr>
          <a:xfrm>
            <a:off x="887337" y="1510496"/>
            <a:ext cx="6772500" cy="3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Paso 5</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s-CO" sz="1800">
                <a:solidFill>
                  <a:schemeClr val="dk1"/>
                </a:solidFill>
                <a:latin typeface="Calibri"/>
                <a:ea typeface="Calibri"/>
                <a:cs typeface="Calibri"/>
                <a:sym typeface="Calibri"/>
              </a:rPr>
              <a:t>Trazado</a:t>
            </a:r>
            <a:endParaRPr b="1" i="1" sz="1800">
              <a:solidFill>
                <a:schemeClr val="dk1"/>
              </a:solidFill>
              <a:latin typeface="Calibri"/>
              <a:ea typeface="Calibri"/>
              <a:cs typeface="Calibri"/>
              <a:sym typeface="Calibri"/>
            </a:endParaRPr>
          </a:p>
          <a:p>
            <a:pPr indent="0" lvl="0" marL="0" marR="0" rtl="0" algn="l">
              <a:spcBef>
                <a:spcPts val="0"/>
              </a:spcBef>
              <a:spcAft>
                <a:spcPts val="0"/>
              </a:spcAft>
              <a:buNone/>
            </a:pPr>
            <a:r>
              <a:rPr i="1" lang="es-CO" sz="1800">
                <a:solidFill>
                  <a:schemeClr val="dk1"/>
                </a:solidFill>
                <a:latin typeface="Calibri"/>
                <a:ea typeface="Calibri"/>
                <a:cs typeface="Calibri"/>
                <a:sym typeface="Calibri"/>
              </a:rPr>
              <a:t>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Con la imagen en posición elijo un punto para comenzar a realizar el trazado, recuerda que la herramienta pluma dispone de precisión y buena destreza, una vez escogido el punto a dónde quiero trazar puedo modificar la curvatura con el clic sostenido e ir ubicando el trazo según la disposición del dibujo base hasta terminar el proceso. Luego puedes cambiar los colores según tu gusto o el estilo buscado desde el panel de herramientas o las diferentes opciones que aparecen en la interfaz del programa. Este proceso lo </a:t>
            </a:r>
            <a:r>
              <a:rPr lang="es-CO" sz="1800">
                <a:solidFill>
                  <a:schemeClr val="dk1"/>
                </a:solidFill>
                <a:latin typeface="Calibri"/>
                <a:ea typeface="Calibri"/>
                <a:cs typeface="Calibri"/>
                <a:sym typeface="Calibri"/>
              </a:rPr>
              <a:t>realizó</a:t>
            </a:r>
            <a:r>
              <a:rPr lang="es-CO" sz="1800">
                <a:solidFill>
                  <a:schemeClr val="dk1"/>
                </a:solidFill>
                <a:latin typeface="Calibri"/>
                <a:ea typeface="Calibri"/>
                <a:cs typeface="Calibri"/>
                <a:sym typeface="Calibri"/>
              </a:rPr>
              <a:t> para cada una de las imágenes del ciclo de caminado hasta tenerlas vectorizadas.</a:t>
            </a:r>
            <a:endParaRPr sz="1800">
              <a:solidFill>
                <a:schemeClr val="dk1"/>
              </a:solidFill>
              <a:latin typeface="Calibri"/>
              <a:ea typeface="Calibri"/>
              <a:cs typeface="Calibri"/>
              <a:sym typeface="Calibri"/>
            </a:endParaRPr>
          </a:p>
        </p:txBody>
      </p:sp>
      <p:pic>
        <p:nvPicPr>
          <p:cNvPr id="139" name="Google Shape;139;p6"/>
          <p:cNvPicPr preferRelativeResize="0"/>
          <p:nvPr/>
        </p:nvPicPr>
        <p:blipFill rotWithShape="1">
          <a:blip r:embed="rId4">
            <a:alphaModFix/>
          </a:blip>
          <a:srcRect b="0" l="0" r="0" t="0"/>
          <a:stretch/>
        </p:blipFill>
        <p:spPr>
          <a:xfrm>
            <a:off x="3118765" y="4927505"/>
            <a:ext cx="1517838" cy="144000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O" sz="1800" u="sng">
                <a:solidFill>
                  <a:schemeClr val="lt1"/>
                </a:solidFill>
                <a:latin typeface="Arial"/>
                <a:ea typeface="Arial"/>
                <a:cs typeface="Arial"/>
                <a:sym typeface="Arial"/>
                <a:hlinkClick r:id="rId3">
                  <a:extLst>
                    <a:ext uri="{A12FA001-AC4F-418D-AE19-62706E023703}">
                      <ahyp:hlinkClr val="tx"/>
                    </a:ext>
                  </a:extLst>
                </a:hlinkClick>
              </a:rPr>
              <a:t>https://images.app.goo.gl/XruTcfG5iqatfsqb6</a:t>
            </a:r>
            <a:r>
              <a:rPr lang="es-CO" sz="1800">
                <a:solidFill>
                  <a:schemeClr val="lt1"/>
                </a:solidFill>
                <a:latin typeface="Arial"/>
                <a:ea typeface="Arial"/>
                <a:cs typeface="Arial"/>
                <a:sym typeface="Arial"/>
              </a:rPr>
              <a:t> </a:t>
            </a:r>
            <a:endParaRPr b="0" i="0" sz="1800" u="none" cap="none" strike="noStrike">
              <a:solidFill>
                <a:schemeClr val="lt1"/>
              </a:solidFill>
              <a:latin typeface="Arial"/>
              <a:ea typeface="Arial"/>
              <a:cs typeface="Arial"/>
              <a:sym typeface="Arial"/>
            </a:endParaRPr>
          </a:p>
        </p:txBody>
      </p:sp>
      <p:sp>
        <p:nvSpPr>
          <p:cNvPr id="145" name="Google Shape;145;p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46" name="Google Shape;146;p7"/>
          <p:cNvSpPr txBox="1"/>
          <p:nvPr/>
        </p:nvSpPr>
        <p:spPr>
          <a:xfrm>
            <a:off x="291548" y="475585"/>
            <a:ext cx="7726017"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t/>
            </a:r>
            <a:endParaRPr b="1" sz="1800">
              <a:solidFill>
                <a:srgbClr val="000000"/>
              </a:solidFill>
              <a:latin typeface="Arial"/>
              <a:ea typeface="Arial"/>
              <a:cs typeface="Arial"/>
              <a:sym typeface="Arial"/>
            </a:endParaRPr>
          </a:p>
        </p:txBody>
      </p:sp>
      <p:sp>
        <p:nvSpPr>
          <p:cNvPr id="147" name="Google Shape;147;p7"/>
          <p:cNvSpPr txBox="1"/>
          <p:nvPr/>
        </p:nvSpPr>
        <p:spPr>
          <a:xfrm>
            <a:off x="887337" y="1510496"/>
            <a:ext cx="67725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Paso 6</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s-CO" sz="1800">
                <a:solidFill>
                  <a:schemeClr val="dk1"/>
                </a:solidFill>
                <a:latin typeface="Calibri"/>
                <a:ea typeface="Calibri"/>
                <a:cs typeface="Calibri"/>
                <a:sym typeface="Calibri"/>
              </a:rPr>
              <a:t>Mesa de trabajo</a:t>
            </a:r>
            <a:endParaRPr b="1" i="1"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También es posible al momento de generar el documento nuevo poner en la opción “mesas de trabajo” el número de mesas que disponga todo el ciclo de caminado e ir vectorizando en cada una de ellas las imágenes por separado, esto con el fin de que no se complique luego el proceso de exportación de las imágenes terminadas.</a:t>
            </a:r>
            <a:endParaRPr sz="1800">
              <a:solidFill>
                <a:schemeClr val="dk1"/>
              </a:solidFill>
              <a:latin typeface="Calibri"/>
              <a:ea typeface="Calibri"/>
              <a:cs typeface="Calibri"/>
              <a:sym typeface="Calibri"/>
            </a:endParaRPr>
          </a:p>
        </p:txBody>
      </p:sp>
      <p:pic>
        <p:nvPicPr>
          <p:cNvPr id="148" name="Google Shape;148;p7"/>
          <p:cNvPicPr preferRelativeResize="0"/>
          <p:nvPr/>
        </p:nvPicPr>
        <p:blipFill rotWithShape="1">
          <a:blip r:embed="rId4">
            <a:alphaModFix/>
          </a:blip>
          <a:srcRect b="0" l="0" r="0" t="0"/>
          <a:stretch/>
        </p:blipFill>
        <p:spPr>
          <a:xfrm>
            <a:off x="3410133" y="4046562"/>
            <a:ext cx="2143670" cy="14400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O" sz="1800" u="sng">
                <a:solidFill>
                  <a:schemeClr val="lt1"/>
                </a:solidFill>
                <a:latin typeface="Arial"/>
                <a:ea typeface="Arial"/>
                <a:cs typeface="Arial"/>
                <a:sym typeface="Arial"/>
                <a:hlinkClick r:id="rId3">
                  <a:extLst>
                    <a:ext uri="{A12FA001-AC4F-418D-AE19-62706E023703}">
                      <ahyp:hlinkClr val="tx"/>
                    </a:ext>
                  </a:extLst>
                </a:hlinkClick>
              </a:rPr>
              <a:t>https://images.app.goo.gl/bVCEzsN6mnezTwPW9</a:t>
            </a:r>
            <a:r>
              <a:rPr lang="es-CO" sz="1800">
                <a:solidFill>
                  <a:schemeClr val="lt1"/>
                </a:solidFill>
                <a:latin typeface="Arial"/>
                <a:ea typeface="Arial"/>
                <a:cs typeface="Arial"/>
                <a:sym typeface="Arial"/>
              </a:rPr>
              <a:t> </a:t>
            </a:r>
            <a:endParaRPr b="0" i="0" sz="1800" u="none" cap="none" strike="noStrike">
              <a:solidFill>
                <a:schemeClr val="lt1"/>
              </a:solidFill>
              <a:latin typeface="Arial"/>
              <a:ea typeface="Arial"/>
              <a:cs typeface="Arial"/>
              <a:sym typeface="Arial"/>
            </a:endParaRPr>
          </a:p>
        </p:txBody>
      </p:sp>
      <p:sp>
        <p:nvSpPr>
          <p:cNvPr id="154" name="Google Shape;154;p8"/>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55" name="Google Shape;155;p8"/>
          <p:cNvSpPr txBox="1"/>
          <p:nvPr/>
        </p:nvSpPr>
        <p:spPr>
          <a:xfrm>
            <a:off x="291548" y="475585"/>
            <a:ext cx="7726017"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t/>
            </a:r>
            <a:endParaRPr b="1" sz="1800">
              <a:solidFill>
                <a:srgbClr val="000000"/>
              </a:solidFill>
              <a:latin typeface="Arial"/>
              <a:ea typeface="Arial"/>
              <a:cs typeface="Arial"/>
              <a:sym typeface="Arial"/>
            </a:endParaRPr>
          </a:p>
        </p:txBody>
      </p:sp>
      <p:sp>
        <p:nvSpPr>
          <p:cNvPr id="156" name="Google Shape;156;p8"/>
          <p:cNvSpPr txBox="1"/>
          <p:nvPr/>
        </p:nvSpPr>
        <p:spPr>
          <a:xfrm>
            <a:off x="887337" y="1510496"/>
            <a:ext cx="67725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Paso 7</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s-CO" sz="1800">
                <a:solidFill>
                  <a:schemeClr val="dk1"/>
                </a:solidFill>
                <a:latin typeface="Calibri"/>
                <a:ea typeface="Calibri"/>
                <a:cs typeface="Calibri"/>
                <a:sym typeface="Calibri"/>
              </a:rPr>
              <a:t>Exportación</a:t>
            </a:r>
            <a:endParaRPr b="1" i="1"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Para exportar las imágenes vamos de nuevo al menú superior y accedemos a “Archivo” y damos clic en “Exportar”, se nos abrirá una ventana en dónde buscamos la carpeta del proyecto, espacio en dónde las guardaremos, y en la opción de formato elegimos PNG, para que las guarde con transparencia, o JPG si no es necesaria la transparencia. </a:t>
            </a:r>
            <a:endParaRPr sz="1800">
              <a:solidFill>
                <a:schemeClr val="dk1"/>
              </a:solidFill>
              <a:latin typeface="Calibri"/>
              <a:ea typeface="Calibri"/>
              <a:cs typeface="Calibri"/>
              <a:sym typeface="Calibri"/>
            </a:endParaRPr>
          </a:p>
        </p:txBody>
      </p:sp>
      <p:pic>
        <p:nvPicPr>
          <p:cNvPr id="157" name="Google Shape;157;p8"/>
          <p:cNvPicPr preferRelativeResize="0"/>
          <p:nvPr/>
        </p:nvPicPr>
        <p:blipFill rotWithShape="1">
          <a:blip r:embed="rId4">
            <a:alphaModFix/>
          </a:blip>
          <a:srcRect b="0" l="0" r="0" t="0"/>
          <a:stretch/>
        </p:blipFill>
        <p:spPr>
          <a:xfrm>
            <a:off x="2952359" y="4206160"/>
            <a:ext cx="2642444" cy="14400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2021-11-05T20:53:31Z</dcterms:created>
  <dc:creator>user</dc:creator>
</cp:coreProperties>
</file>