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 roundtripDataSignature="AMtx7miX5EStSorrYzfdEgrgtsLzKUG4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7" name="Google Shape;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5" name="Google Shape;10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3" name="Google Shape;11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p:nvPr>
            <p:ph idx="2" type="pic"/>
          </p:nvPr>
        </p:nvSpPr>
        <p:spPr>
          <a:xfrm>
            <a:off x="5183188" y="987425"/>
            <a:ext cx="6172200" cy="4873625"/>
          </a:xfrm>
          <a:prstGeom prst="rect">
            <a:avLst/>
          </a:prstGeom>
          <a:noFill/>
          <a:ln>
            <a:noFill/>
          </a:ln>
        </p:spPr>
      </p:sp>
      <p:sp>
        <p:nvSpPr>
          <p:cNvPr id="68" name="Google Shape;68;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freepik.es/vector-gratis/personaje-diseno-movimient_4221359.htm?query=sprite"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freepik.es/vector-gratis/personaje-diseno-movimient_4221359.htm"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reepik.es/vector-gratis/personaje-diseno-movimient_4221456.htm?query=sprite%20sheet" TargetMode="External"/><Relationship Id="rId4" Type="http://schemas.openxmlformats.org/officeDocument/2006/relationships/hyperlink" Target="https://www.freepik.es/vector-gratis/muestra-personaje-chico-dibujos-animados_4175559.htm?query=sprite%20sheet" TargetMode="External"/><Relationship Id="rId5" Type="http://schemas.openxmlformats.org/officeDocument/2006/relationships/image" Target="../media/image1.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1239203" y="2524147"/>
            <a:ext cx="5945369" cy="3355238"/>
          </a:xfrm>
          <a:prstGeom prst="rect">
            <a:avLst/>
          </a:prstGeom>
          <a:noFill/>
          <a:ln>
            <a:noFill/>
          </a:ln>
        </p:spPr>
      </p:pic>
      <p:sp>
        <p:nvSpPr>
          <p:cNvPr id="89" name="Google Shape;89;p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0" name="Google Shape;90;p1"/>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En cada una de los slider mostrar el texto y una imagen referente a los elementos a tener en cuenta. </a:t>
            </a:r>
            <a:endParaRPr b="0" i="0" sz="1400" u="none" cap="none" strike="noStrike">
              <a:solidFill>
                <a:schemeClr val="dk1"/>
              </a:solidFill>
              <a:latin typeface="Arial"/>
              <a:ea typeface="Arial"/>
              <a:cs typeface="Arial"/>
              <a:sym typeface="Arial"/>
            </a:endParaRPr>
          </a:p>
        </p:txBody>
      </p:sp>
      <p:sp>
        <p:nvSpPr>
          <p:cNvPr id="91" name="Google Shape;91;p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92" name="Google Shape;92;p1"/>
          <p:cNvSpPr/>
          <p:nvPr/>
        </p:nvSpPr>
        <p:spPr>
          <a:xfrm>
            <a:off x="1451337" y="529861"/>
            <a:ext cx="5009820" cy="426175"/>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CO" sz="1400" u="none" cap="none" strike="noStrike">
                <a:solidFill>
                  <a:srgbClr val="000000"/>
                </a:solidFill>
                <a:latin typeface="Arial"/>
                <a:ea typeface="Arial"/>
                <a:cs typeface="Arial"/>
                <a:sym typeface="Arial"/>
              </a:rPr>
              <a:t>DI_CF05_1,1 Rigging de personajes</a:t>
            </a:r>
            <a:endParaRPr b="0" i="0" sz="1400" u="none" cap="none" strike="noStrike">
              <a:solidFill>
                <a:schemeClr val="dk1"/>
              </a:solidFill>
              <a:latin typeface="Times New Roman"/>
              <a:ea typeface="Times New Roman"/>
              <a:cs typeface="Times New Roman"/>
              <a:sym typeface="Times New Roman"/>
            </a:endParaRPr>
          </a:p>
        </p:txBody>
      </p:sp>
      <p:sp>
        <p:nvSpPr>
          <p:cNvPr id="93" name="Google Shape;93;p1"/>
          <p:cNvSpPr/>
          <p:nvPr/>
        </p:nvSpPr>
        <p:spPr>
          <a:xfrm>
            <a:off x="8350313" y="1241972"/>
            <a:ext cx="2295915" cy="41620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CO" sz="2000" u="none" cap="none" strike="noStrike">
                <a:solidFill>
                  <a:srgbClr val="FF0000"/>
                </a:solidFill>
                <a:latin typeface="Arial"/>
                <a:ea typeface="Arial"/>
                <a:cs typeface="Arial"/>
                <a:sym typeface="Arial"/>
              </a:rPr>
              <a:t>Slider tipo A.</a:t>
            </a:r>
            <a:endParaRPr b="1" i="0" sz="2000" u="none" cap="none" strike="noStrike">
              <a:solidFill>
                <a:srgbClr val="FF0000"/>
              </a:solidFill>
              <a:latin typeface="Arial"/>
              <a:ea typeface="Arial"/>
              <a:cs typeface="Arial"/>
              <a:sym typeface="Arial"/>
            </a:endParaRPr>
          </a:p>
        </p:txBody>
      </p:sp>
      <p:cxnSp>
        <p:nvCxnSpPr>
          <p:cNvPr id="94" name="Google Shape;94;p1"/>
          <p:cNvCxnSpPr/>
          <p:nvPr/>
        </p:nvCxnSpPr>
        <p:spPr>
          <a:xfrm flipH="1">
            <a:off x="4572000" y="1658176"/>
            <a:ext cx="3778314" cy="1628363"/>
          </a:xfrm>
          <a:prstGeom prst="straightConnector1">
            <a:avLst/>
          </a:prstGeom>
          <a:noFill/>
          <a:ln cap="flat" cmpd="sng" w="38100">
            <a:solidFill>
              <a:srgbClr val="FF0000"/>
            </a:solidFill>
            <a:prstDash val="solid"/>
            <a:miter lim="800000"/>
            <a:headEnd len="sm" w="sm" type="none"/>
            <a:tailEnd len="med" w="med" type="triangle"/>
          </a:ln>
        </p:spPr>
      </p:cxn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CO" sz="1800" u="none" cap="none" strike="noStrike">
                <a:solidFill>
                  <a:schemeClr val="dk1"/>
                </a:solidFill>
                <a:latin typeface="Calibri"/>
                <a:ea typeface="Calibri"/>
                <a:cs typeface="Calibri"/>
                <a:sym typeface="Calibri"/>
              </a:rPr>
              <a:t>Fuente: </a:t>
            </a:r>
            <a:r>
              <a:rPr b="0" i="0" lang="es-CO" sz="18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https://www.freepik.es/vector-gratis/personaje-diseno-movimient_4221359.htm?query=sprite</a:t>
            </a:r>
            <a:endParaRPr b="0" i="0" sz="1800" u="none" cap="none" strike="noStrike">
              <a:solidFill>
                <a:schemeClr val="dk1"/>
              </a:solidFill>
              <a:latin typeface="Arial"/>
              <a:ea typeface="Arial"/>
              <a:cs typeface="Arial"/>
              <a:sym typeface="Arial"/>
            </a:endParaRPr>
          </a:p>
        </p:txBody>
      </p:sp>
      <p:sp>
        <p:nvSpPr>
          <p:cNvPr id="100" name="Google Shape;100;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01" name="Google Shape;101;p2"/>
          <p:cNvSpPr txBox="1"/>
          <p:nvPr/>
        </p:nvSpPr>
        <p:spPr>
          <a:xfrm>
            <a:off x="794572" y="859408"/>
            <a:ext cx="6984453" cy="2308324"/>
          </a:xfrm>
          <a:prstGeom prst="rect">
            <a:avLst/>
          </a:prstGeom>
          <a:noFill/>
          <a:ln>
            <a:noFill/>
          </a:ln>
        </p:spPr>
        <p:txBody>
          <a:bodyPr anchorCtr="0" anchor="t" bIns="45700" lIns="91425" spcFirstLastPara="1" rIns="91425" wrap="square" tIns="45700">
            <a:spAutoFit/>
          </a:bodyPr>
          <a:lstStyle/>
          <a:p>
            <a:pPr indent="0" lvl="1" marL="0" marR="0" rtl="0" algn="l">
              <a:spcBef>
                <a:spcPts val="0"/>
              </a:spcBef>
              <a:spcAft>
                <a:spcPts val="0"/>
              </a:spcAft>
              <a:buNone/>
            </a:pPr>
            <a:r>
              <a:rPr b="1" i="0" lang="es-CO" sz="1800" u="none" cap="none" strike="noStrike">
                <a:solidFill>
                  <a:schemeClr val="dk1"/>
                </a:solidFill>
                <a:latin typeface="Calibri"/>
                <a:ea typeface="Calibri"/>
                <a:cs typeface="Calibri"/>
                <a:sym typeface="Calibri"/>
              </a:rPr>
              <a:t>Generar deformaciones limpias</a:t>
            </a:r>
            <a:r>
              <a:rPr b="0" i="0" lang="es-CO" sz="1800" u="none" cap="none" strike="noStrike">
                <a:solidFill>
                  <a:schemeClr val="dk1"/>
                </a:solidFill>
                <a:latin typeface="Calibri"/>
                <a:ea typeface="Calibri"/>
                <a:cs typeface="Calibri"/>
                <a:sym typeface="Calibri"/>
              </a:rPr>
              <a:t> </a:t>
            </a:r>
            <a:endParaRPr/>
          </a:p>
          <a:p>
            <a:pPr indent="0" lvl="1"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0" marR="0" rtl="0" algn="l">
              <a:spcBef>
                <a:spcPts val="0"/>
              </a:spcBef>
              <a:spcAft>
                <a:spcPts val="0"/>
              </a:spcAft>
              <a:buNone/>
            </a:pPr>
            <a:r>
              <a:rPr b="0" i="0" lang="es-CO" sz="1800" u="none" cap="none" strike="noStrike">
                <a:solidFill>
                  <a:schemeClr val="dk1"/>
                </a:solidFill>
                <a:latin typeface="Calibri"/>
                <a:ea typeface="Calibri"/>
                <a:cs typeface="Calibri"/>
                <a:sym typeface="Calibri"/>
              </a:rPr>
              <a:t>Este es probablemente uno de los aspectos más importantes para tener un excelente </a:t>
            </a:r>
            <a:r>
              <a:rPr b="0" i="1" lang="es-CO" sz="1800" u="none" cap="none" strike="noStrike">
                <a:solidFill>
                  <a:schemeClr val="dk1"/>
                </a:solidFill>
                <a:latin typeface="Calibri"/>
                <a:ea typeface="Calibri"/>
                <a:cs typeface="Calibri"/>
                <a:sym typeface="Calibri"/>
              </a:rPr>
              <a:t>rig</a:t>
            </a:r>
            <a:r>
              <a:rPr b="0" i="0" lang="es-CO" sz="1800" u="none" cap="none" strike="noStrike">
                <a:solidFill>
                  <a:schemeClr val="dk1"/>
                </a:solidFill>
                <a:latin typeface="Calibri"/>
                <a:ea typeface="Calibri"/>
                <a:cs typeface="Calibri"/>
                <a:sym typeface="Calibri"/>
              </a:rPr>
              <a:t> de personaje. Este se refiere a que el sistema necesita deformarse apropiadamente y creíble en cada una de las áreas de manipulación. Por ejemplo, si un personaje se inclina, el estómago y pecho se deben deformar de manera elástica y natural.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2" name="Google Shape;102;p2"/>
          <p:cNvPicPr preferRelativeResize="0"/>
          <p:nvPr/>
        </p:nvPicPr>
        <p:blipFill rotWithShape="1">
          <a:blip r:embed="rId4">
            <a:alphaModFix/>
          </a:blip>
          <a:srcRect b="0" l="0" r="0" t="0"/>
          <a:stretch/>
        </p:blipFill>
        <p:spPr>
          <a:xfrm>
            <a:off x="3489961" y="3028950"/>
            <a:ext cx="3539489" cy="151692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Fuente: </a:t>
            </a:r>
            <a:r>
              <a:rPr b="1" lang="es-CO" sz="1800" u="sng">
                <a:solidFill>
                  <a:schemeClr val="dk1"/>
                </a:solidFill>
                <a:latin typeface="Calibri"/>
                <a:ea typeface="Calibri"/>
                <a:cs typeface="Calibri"/>
                <a:sym typeface="Calibri"/>
                <a:hlinkClick r:id="rId3">
                  <a:extLst>
                    <a:ext uri="{A12FA001-AC4F-418D-AE19-62706E023703}">
                      <ahyp:hlinkClr val="tx"/>
                    </a:ext>
                  </a:extLst>
                </a:hlinkClick>
              </a:rPr>
              <a:t>https://www.freepik.es/vector-gratis/personaje-diseno-movimient_4221359.htm</a:t>
            </a:r>
            <a:r>
              <a:rPr b="1"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08" name="Google Shape;108;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09" name="Google Shape;109;p3"/>
          <p:cNvSpPr txBox="1"/>
          <p:nvPr/>
        </p:nvSpPr>
        <p:spPr>
          <a:xfrm>
            <a:off x="794572" y="859408"/>
            <a:ext cx="6984600" cy="2586000"/>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s-CO" sz="1800" u="none" cap="none" strike="noStrike">
                <a:solidFill>
                  <a:schemeClr val="dk1"/>
                </a:solidFill>
                <a:latin typeface="Calibri"/>
                <a:ea typeface="Calibri"/>
                <a:cs typeface="Calibri"/>
                <a:sym typeface="Calibri"/>
              </a:rPr>
              <a:t>Controles claros de </a:t>
            </a:r>
            <a:r>
              <a:rPr b="1" i="1" lang="es-CO" sz="1800" u="none" cap="none" strike="noStrike">
                <a:solidFill>
                  <a:schemeClr val="dk1"/>
                </a:solidFill>
                <a:latin typeface="Calibri"/>
                <a:ea typeface="Calibri"/>
                <a:cs typeface="Calibri"/>
                <a:sym typeface="Calibri"/>
              </a:rPr>
              <a:t>rig</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s-CO" sz="1800" u="none" cap="none" strike="noStrike">
                <a:solidFill>
                  <a:schemeClr val="dk1"/>
                </a:solidFill>
                <a:latin typeface="Calibri"/>
                <a:ea typeface="Calibri"/>
                <a:cs typeface="Calibri"/>
                <a:sym typeface="Calibri"/>
              </a:rPr>
              <a:t>Para que un animador mueva las articulaciones individuales de un personaje, necesitará tener acceso a los controles para que el proceso de selección sea mucho más fácil. La ubicación de estos controles debe quedar clara en la plataforma, el animador debería poder decir exactamente qué parte del cuerpo influenciará determinado control sin tener que seleccionarla primero.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0" name="Google Shape;110;p3"/>
          <p:cNvPicPr preferRelativeResize="0"/>
          <p:nvPr/>
        </p:nvPicPr>
        <p:blipFill rotWithShape="1">
          <a:blip r:embed="rId4">
            <a:alphaModFix/>
          </a:blip>
          <a:srcRect b="0" l="0" r="0" t="0"/>
          <a:stretch/>
        </p:blipFill>
        <p:spPr>
          <a:xfrm>
            <a:off x="3349942" y="3444731"/>
            <a:ext cx="1285875" cy="253365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800">
                <a:solidFill>
                  <a:schemeClr val="dk1"/>
                </a:solidFill>
                <a:latin typeface="Calibri"/>
                <a:ea typeface="Calibri"/>
                <a:cs typeface="Calibri"/>
                <a:sym typeface="Calibri"/>
              </a:rPr>
              <a:t>Fuentes: </a:t>
            </a:r>
            <a:r>
              <a:rPr lang="es-CO" sz="1800" u="sng">
                <a:solidFill>
                  <a:schemeClr val="dk1"/>
                </a:solidFill>
                <a:latin typeface="Calibri"/>
                <a:ea typeface="Calibri"/>
                <a:cs typeface="Calibri"/>
                <a:sym typeface="Calibri"/>
                <a:hlinkClick r:id="rId3">
                  <a:extLst>
                    <a:ext uri="{A12FA001-AC4F-418D-AE19-62706E023703}">
                      <ahyp:hlinkClr val="tx"/>
                    </a:ext>
                  </a:extLst>
                </a:hlinkClick>
              </a:rPr>
              <a:t>https://www.freepik.es/vector-gratis/personaje-diseno-movimient_4221456.htm?query=sprite%20sheet</a:t>
            </a:r>
            <a:r>
              <a:rPr lang="es-CO" sz="1800">
                <a:solidFill>
                  <a:schemeClr val="dk1"/>
                </a:solidFill>
                <a:latin typeface="Calibri"/>
                <a:ea typeface="Calibri"/>
                <a:cs typeface="Calibri"/>
                <a:sym typeface="Calibri"/>
              </a:rPr>
              <a:t> y </a:t>
            </a:r>
            <a:r>
              <a:rPr lang="es-CO" sz="1800" u="sng">
                <a:solidFill>
                  <a:schemeClr val="dk1"/>
                </a:solidFill>
                <a:latin typeface="Calibri"/>
                <a:ea typeface="Calibri"/>
                <a:cs typeface="Calibri"/>
                <a:sym typeface="Calibri"/>
                <a:hlinkClick r:id="rId4">
                  <a:extLst>
                    <a:ext uri="{A12FA001-AC4F-418D-AE19-62706E023703}">
                      <ahyp:hlinkClr val="tx"/>
                    </a:ext>
                  </a:extLst>
                </a:hlinkClick>
              </a:rPr>
              <a:t>https://www.freepik.es/vector-gratis/muestra-personaje-chico-dibujos-animados_4175559.htm?query=sprite%20sheet</a:t>
            </a:r>
            <a:endParaRPr sz="1800">
              <a:solidFill>
                <a:schemeClr val="dk1"/>
              </a:solidFill>
              <a:latin typeface="Calibri"/>
              <a:ea typeface="Calibri"/>
              <a:cs typeface="Calibri"/>
              <a:sym typeface="Calibri"/>
            </a:endParaRPr>
          </a:p>
        </p:txBody>
      </p:sp>
      <p:sp>
        <p:nvSpPr>
          <p:cNvPr id="116" name="Google Shape;116;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17" name="Google Shape;117;p4"/>
          <p:cNvSpPr txBox="1"/>
          <p:nvPr/>
        </p:nvSpPr>
        <p:spPr>
          <a:xfrm>
            <a:off x="794572" y="859408"/>
            <a:ext cx="6984600" cy="2862900"/>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s-CO" sz="1800" u="none" cap="none" strike="noStrike">
                <a:solidFill>
                  <a:schemeClr val="dk1"/>
                </a:solidFill>
                <a:latin typeface="Calibri"/>
                <a:ea typeface="Calibri"/>
                <a:cs typeface="Calibri"/>
                <a:sym typeface="Calibri"/>
              </a:rPr>
              <a:t>Correcto despiece de personaje </a:t>
            </a:r>
            <a:endParaRPr/>
          </a:p>
          <a:p>
            <a:pPr indent="0" lvl="1" marL="45720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s-CO" sz="1800" u="none" cap="none" strike="noStrike">
                <a:solidFill>
                  <a:schemeClr val="dk1"/>
                </a:solidFill>
                <a:latin typeface="Calibri"/>
                <a:ea typeface="Calibri"/>
                <a:cs typeface="Calibri"/>
                <a:sym typeface="Calibri"/>
              </a:rPr>
              <a:t>Es de suma importancia tener una imagen correctamente despiezada para no incurrir en tensiones de controles erróneas sobre partes del cuerpo que no deban ser afectadas. Para ello, es indispensable que cada articulación esté independiente en su propia capa o, en caso de estar en una misma capa, que no esté cerca o cruzándose con otra. Un buen ejemplo es la posición del hombre de Vitruvio de </a:t>
            </a:r>
            <a:r>
              <a:rPr lang="es-CO" sz="1800">
                <a:solidFill>
                  <a:schemeClr val="dk1"/>
                </a:solidFill>
                <a:latin typeface="Calibri"/>
                <a:ea typeface="Calibri"/>
                <a:cs typeface="Calibri"/>
                <a:sym typeface="Calibri"/>
              </a:rPr>
              <a:t>Da Vinci</a:t>
            </a:r>
            <a:r>
              <a:rPr b="0" i="0" lang="es-CO"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8" name="Google Shape;118;p4"/>
          <p:cNvPicPr preferRelativeResize="0"/>
          <p:nvPr/>
        </p:nvPicPr>
        <p:blipFill rotWithShape="1">
          <a:blip r:embed="rId5">
            <a:alphaModFix/>
          </a:blip>
          <a:srcRect b="0" l="0" r="0" t="0"/>
          <a:stretch/>
        </p:blipFill>
        <p:spPr>
          <a:xfrm>
            <a:off x="1356273" y="3721730"/>
            <a:ext cx="2930525" cy="1895475"/>
          </a:xfrm>
          <a:prstGeom prst="rect">
            <a:avLst/>
          </a:prstGeom>
          <a:noFill/>
          <a:ln>
            <a:noFill/>
          </a:ln>
        </p:spPr>
      </p:pic>
      <p:pic>
        <p:nvPicPr>
          <p:cNvPr id="119" name="Google Shape;119;p4"/>
          <p:cNvPicPr preferRelativeResize="0"/>
          <p:nvPr/>
        </p:nvPicPr>
        <p:blipFill rotWithShape="1">
          <a:blip r:embed="rId6">
            <a:alphaModFix/>
          </a:blip>
          <a:srcRect b="0" l="0" r="0" t="0"/>
          <a:stretch/>
        </p:blipFill>
        <p:spPr>
          <a:xfrm>
            <a:off x="4604161" y="3779515"/>
            <a:ext cx="2857500" cy="183769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2021-11-05T20:53:31Z</dcterms:created>
  <dc:creator>user</dc:creator>
</cp:coreProperties>
</file>