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61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4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0E7B3-BAC4-4E3B-8B1C-4FD4D7FE43CD}" type="datetimeFigureOut">
              <a:rPr lang="es-CO" smtClean="0"/>
              <a:t>23/11/2021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FCEAF-BDAA-43D5-8B40-87727066B2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4153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58401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24362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48537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64396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18874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52740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92ED459-017A-4FAE-9643-F6DB855B7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91276F2F-A29B-4662-B9E9-AF49689DF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149E8D17-0490-48B6-BB03-076B6D36C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C9529-A839-4740-B61E-1A4A841FE96C}" type="datetimeFigureOut">
              <a:rPr lang="es-CO" smtClean="0"/>
              <a:t>23/11/2021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6AD6C389-6B1C-4339-B09C-06C6AA323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BA6681B7-AE09-4CF4-A81D-7F5E77D73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624FD-02DB-4B94-A7C6-51CDC9653C8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74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E18BA9F-AE95-4623-896E-1A395E090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976F458E-33C2-4622-9403-8715A4DED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DFB9CC23-8C50-4DA8-B43C-A8A251DA2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C9529-A839-4740-B61E-1A4A841FE96C}" type="datetimeFigureOut">
              <a:rPr lang="es-CO" smtClean="0"/>
              <a:t>23/11/2021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BBE523A0-CB3B-46EC-9C43-FCDD85BA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8EC44CAD-240D-41CF-95CF-C51F6629C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624FD-02DB-4B94-A7C6-51CDC9653C8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421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5B3005C6-2F9C-40A0-AD4E-3381B71DE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D05191B8-5D56-4B64-B009-3752CE9C90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61CA2048-A54C-46F8-8548-D8230C733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C9529-A839-4740-B61E-1A4A841FE96C}" type="datetimeFigureOut">
              <a:rPr lang="es-CO" smtClean="0"/>
              <a:t>23/11/2021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4257DF2E-1A11-474C-AA5E-2B78C44AE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9DD9F29A-0EFB-4A51-A37F-0D831C28B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624FD-02DB-4B94-A7C6-51CDC9653C8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4345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A49BB57-164D-4063-81DE-6FE507327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41501522-A2AF-4C56-A801-1CFA679F9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1E344A63-EA00-4C9E-A2A3-7DE9A4DB0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C9529-A839-4740-B61E-1A4A841FE96C}" type="datetimeFigureOut">
              <a:rPr lang="es-CO" smtClean="0"/>
              <a:t>23/11/2021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8A339D60-DC83-4CCB-BC38-F6A5FAF8C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A909804A-0005-47B9-B92B-F9F2F379A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624FD-02DB-4B94-A7C6-51CDC9653C8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6634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8863ED6-5F1C-4453-A093-ADD2D0B2C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FF0132E9-E681-45CF-B1D5-1D01316E4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C10E53BB-9402-4376-AF56-322E40A3D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C9529-A839-4740-B61E-1A4A841FE96C}" type="datetimeFigureOut">
              <a:rPr lang="es-CO" smtClean="0"/>
              <a:t>23/11/2021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2CCD3387-B207-4C55-91F8-E97FDAB06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BC24A337-053B-403B-AC6A-1E9C5C644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624FD-02DB-4B94-A7C6-51CDC9653C8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7990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34FD00F-4B79-4B6E-B025-7B03A2634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EEE9589-4473-4802-8406-E16F6125B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0FE2E0AF-6F8A-4C4F-B6B2-6A857395E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A06A3AC5-8F77-4CAB-B978-F06B0C333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C9529-A839-4740-B61E-1A4A841FE96C}" type="datetimeFigureOut">
              <a:rPr lang="es-CO" smtClean="0"/>
              <a:t>23/11/2021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3ED3AD75-9A75-4862-BF72-2A637F503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A9A6D81A-5B24-4CB3-B40E-2E82A71BB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624FD-02DB-4B94-A7C6-51CDC9653C8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984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BCA3A3A-3962-4A12-AEE0-10456110E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E035DEB6-7150-4761-B8E9-335553176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E3EF6688-70F1-4834-97A5-4EEACBA57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2786E31E-7474-44D4-A1AB-F7F14CAA7B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CD5760D3-EE23-4B8B-A3E3-3B3275EC70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2C712D45-E5C0-4EBE-9B39-6F4276122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C9529-A839-4740-B61E-1A4A841FE96C}" type="datetimeFigureOut">
              <a:rPr lang="es-CO" smtClean="0"/>
              <a:t>23/11/2021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E9A89095-F534-424B-95AC-3C8555AB8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28C140B5-6887-4466-8100-0EDB7963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624FD-02DB-4B94-A7C6-51CDC9653C8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3389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F2A7AD5-95B4-489B-B27C-F6E988DB5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E32A9524-B144-48FD-93C8-179DB37A5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C9529-A839-4740-B61E-1A4A841FE96C}" type="datetimeFigureOut">
              <a:rPr lang="es-CO" smtClean="0"/>
              <a:t>23/11/2021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C326C2AA-1CA8-437D-BEBF-FFA595622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5DFD3890-F30F-49E5-A95C-28C0CF5B9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624FD-02DB-4B94-A7C6-51CDC9653C8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2266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FFDDB3C5-75B5-4007-854F-DC9E0CACA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C9529-A839-4740-B61E-1A4A841FE96C}" type="datetimeFigureOut">
              <a:rPr lang="es-CO" smtClean="0"/>
              <a:t>23/11/2021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34BC2D2D-47B2-435F-80E6-33E8E8853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63B9ACB2-6CBD-4DF2-8AEE-496419554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624FD-02DB-4B94-A7C6-51CDC9653C8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091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364EBB1-DBC1-4535-A8CD-6389F9732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647A63A0-D9DC-45B7-97CF-29EA2D5D4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E8773691-0C77-437B-88FB-0B0278543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93E15B90-45C2-4853-B259-5D1E59443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C9529-A839-4740-B61E-1A4A841FE96C}" type="datetimeFigureOut">
              <a:rPr lang="es-CO" smtClean="0"/>
              <a:t>23/11/2021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8AE3E94D-1587-4F4C-B7EC-4A11F35DF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DA812C72-D6F3-4F16-A8D9-D54840F5D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624FD-02DB-4B94-A7C6-51CDC9653C8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3908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430DC1F-F820-419A-8246-1A9675A14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59A2B223-5ECE-4DFF-A9D6-48C25E7D2A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49D6F914-6386-4198-8933-CA65E2825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0F1011AD-17F2-42C5-BFDE-1FC544247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C9529-A839-4740-B61E-1A4A841FE96C}" type="datetimeFigureOut">
              <a:rPr lang="es-CO" smtClean="0"/>
              <a:t>23/11/2021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D906153B-93B7-4B9E-9AAE-8C2BA3B2A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A21895ED-CDC0-4213-9132-1684A6267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624FD-02DB-4B94-A7C6-51CDC9653C8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585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8871B38D-FAFC-4AD6-A5B4-B1BDDD74A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3B499708-E3C5-42A0-A454-DCF957658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2B9A1862-BD91-4E2C-9015-58B084E84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C9529-A839-4740-B61E-1A4A841FE96C}" type="datetimeFigureOut">
              <a:rPr lang="es-CO" smtClean="0"/>
              <a:t>23/11/2021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F4AACC79-4328-4ABB-A6E7-A375118B9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0A65D4DF-8851-45B2-A8CC-CC84C0315E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624FD-02DB-4B94-A7C6-51CDC9653C8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3782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ainboxlab.org/tools/duik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ttleaxe.co/rubberhos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escripts.com/joysticks-n-slider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escripts.com/puppettool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obe.com/la/products/character-animator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63" y="1871263"/>
            <a:ext cx="8096250" cy="4438650"/>
          </a:xfrm>
          <a:prstGeom prst="rect">
            <a:avLst/>
          </a:prstGeom>
        </p:spPr>
      </p:pic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lang="es-CO"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lang="es-CO" sz="14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lang="es-CO"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lang="es-CO" sz="14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lang="es-CO"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lang="es-CO" sz="14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CO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cada una de los slider mostrar el texto y una imagen referente a los sistemas de control externo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8" name="Google Shape;85;p2"/>
          <p:cNvSpPr/>
          <p:nvPr/>
        </p:nvSpPr>
        <p:spPr>
          <a:xfrm>
            <a:off x="1451337" y="529861"/>
            <a:ext cx="5009820" cy="426175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450"/>
            </a:pPr>
            <a:r>
              <a:rPr lang="es-CO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DI_CF05_1,2 Externas</a:t>
            </a:r>
            <a:endParaRPr lang="es-CO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8350313" y="1241972"/>
            <a:ext cx="2295915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CO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Slider tipo D</a:t>
            </a:r>
            <a:r>
              <a:rPr lang="es-CO" sz="2000" b="1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es-CO" sz="2000" b="1" dirty="0">
              <a:solidFill>
                <a:srgbClr val="FF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xmlns="" id="{7878D9EE-C11E-42AE-B8DD-1938F76F4EDD}"/>
              </a:ext>
            </a:extLst>
          </p:cNvPr>
          <p:cNvCxnSpPr>
            <a:cxnSpLocks/>
          </p:cNvCxnSpPr>
          <p:nvPr/>
        </p:nvCxnSpPr>
        <p:spPr>
          <a:xfrm flipH="1">
            <a:off x="4572000" y="1658176"/>
            <a:ext cx="3778314" cy="16283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89328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1800"/>
            </a:pPr>
            <a:r>
              <a:rPr lang="es-CO" b="1" dirty="0" smtClean="0"/>
              <a:t>Fuente propia: Captura de pantalla de la página de </a:t>
            </a:r>
            <a:r>
              <a:rPr lang="es-CO" b="1" dirty="0" err="1" smtClean="0"/>
              <a:t>Diuk</a:t>
            </a:r>
            <a:r>
              <a:rPr lang="es-CO" b="1" dirty="0" smtClean="0"/>
              <a:t> </a:t>
            </a:r>
            <a:r>
              <a:rPr lang="es-CO" b="1" dirty="0" err="1" smtClean="0"/>
              <a:t>Bassel</a:t>
            </a:r>
            <a:r>
              <a:rPr lang="es-CO" b="1" dirty="0" smtClean="0"/>
              <a:t> </a:t>
            </a:r>
            <a:r>
              <a:rPr lang="es-CO" b="1" dirty="0"/>
              <a:t>carpeta imágenes: </a:t>
            </a:r>
            <a:r>
              <a:rPr lang="es-CO" b="1" dirty="0" err="1"/>
              <a:t>Duik</a:t>
            </a:r>
            <a:r>
              <a:rPr lang="es-CO" b="1" dirty="0"/>
              <a:t> </a:t>
            </a:r>
            <a:r>
              <a:rPr lang="es-CO" b="1" dirty="0" err="1" smtClean="0"/>
              <a:t>Bassel</a:t>
            </a:r>
            <a:r>
              <a:rPr lang="es-CO" b="1" dirty="0" smtClean="0"/>
              <a:t>. </a:t>
            </a:r>
            <a:r>
              <a:rPr lang="es-CO" b="1" dirty="0" err="1" smtClean="0"/>
              <a:t>png</a:t>
            </a:r>
            <a:endParaRPr lang="es-CO" b="1" dirty="0" smtClean="0"/>
          </a:p>
          <a:p>
            <a:pPr lvl="0" algn="ctr">
              <a:buClr>
                <a:srgbClr val="000000"/>
              </a:buClr>
              <a:buSzPts val="1800"/>
            </a:pPr>
            <a:endParaRPr lang="es-CO" sz="1800" b="1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lvl="0" algn="ctr">
              <a:buClr>
                <a:srgbClr val="000000"/>
              </a:buClr>
              <a:buSzPts val="1800"/>
            </a:pPr>
            <a:r>
              <a:rPr lang="es-CO" dirty="0" smtClean="0">
                <a:latin typeface="Arial"/>
                <a:ea typeface="Arial"/>
                <a:cs typeface="Arial"/>
                <a:sym typeface="Arial"/>
              </a:rPr>
              <a:t>Si es posible realizar llamado a la acción del recurso directo en una pestaña nueva en caso de que el aprendiz quiera acceder. </a:t>
            </a:r>
            <a:endParaRPr lang="es-CO" sz="180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F9659D1D-4DB2-4702-836A-D3481F69F1E6}"/>
              </a:ext>
            </a:extLst>
          </p:cNvPr>
          <p:cNvSpPr txBox="1"/>
          <p:nvPr/>
        </p:nvSpPr>
        <p:spPr>
          <a:xfrm>
            <a:off x="585567" y="317589"/>
            <a:ext cx="698445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 err="1"/>
              <a:t>Duik</a:t>
            </a:r>
            <a:r>
              <a:rPr lang="es-CO" b="1" dirty="0"/>
              <a:t> </a:t>
            </a:r>
            <a:r>
              <a:rPr lang="es-CO" b="1" dirty="0" err="1" smtClean="0"/>
              <a:t>Bassel</a:t>
            </a:r>
            <a:r>
              <a:rPr lang="es-CO" b="1" dirty="0" smtClean="0"/>
              <a:t> </a:t>
            </a:r>
          </a:p>
          <a:p>
            <a:endParaRPr lang="es-CO" b="1" dirty="0"/>
          </a:p>
          <a:p>
            <a:r>
              <a:rPr lang="es-CO" dirty="0"/>
              <a:t>Es un</a:t>
            </a:r>
            <a:r>
              <a:rPr lang="es-CO" i="1" dirty="0"/>
              <a:t> </a:t>
            </a:r>
            <a:r>
              <a:rPr lang="es-CO" i="1" dirty="0" err="1"/>
              <a:t>plug</a:t>
            </a:r>
            <a:r>
              <a:rPr lang="es-CO" i="1" dirty="0"/>
              <a:t>-in </a:t>
            </a:r>
            <a:r>
              <a:rPr lang="es-CO" dirty="0"/>
              <a:t>gratis (se recomienda donaciones) que permite a los animadores manipular a sus personajes de forma práctica y rápida. </a:t>
            </a:r>
            <a:r>
              <a:rPr lang="es-CO" dirty="0" smtClean="0"/>
              <a:t>Se </a:t>
            </a:r>
            <a:r>
              <a:rPr lang="es-CO" dirty="0"/>
              <a:t>ha convertido en el estándar líder en la industria de manipulación y animación de personajes.</a:t>
            </a:r>
            <a:endParaRPr lang="en-US" dirty="0"/>
          </a:p>
          <a:p>
            <a:endParaRPr lang="es-CO" dirty="0" smtClean="0"/>
          </a:p>
          <a:p>
            <a:r>
              <a:rPr lang="es-CO" dirty="0" smtClean="0"/>
              <a:t>Algunas características </a:t>
            </a:r>
            <a:r>
              <a:rPr lang="es-CO" dirty="0"/>
              <a:t>que posee esta extensión son </a:t>
            </a:r>
            <a:r>
              <a:rPr lang="es-CO" dirty="0" smtClean="0"/>
              <a:t>parámetros </a:t>
            </a:r>
            <a:r>
              <a:rPr lang="es-CO" dirty="0"/>
              <a:t>de instalación automática, controladores basados ​​en iconos y enlaces para </a:t>
            </a:r>
            <a:r>
              <a:rPr lang="es-CO" i="1" dirty="0" err="1" smtClean="0"/>
              <a:t>rigging</a:t>
            </a:r>
            <a:r>
              <a:rPr lang="es-CO" dirty="0" smtClean="0"/>
              <a:t> </a:t>
            </a:r>
            <a:r>
              <a:rPr lang="es-CO" dirty="0"/>
              <a:t>que le permiten automatizar el comportamiento de sus “hijos”. </a:t>
            </a:r>
            <a:endParaRPr lang="en-US" dirty="0"/>
          </a:p>
          <a:p>
            <a:r>
              <a:rPr lang="es-CO" dirty="0" smtClean="0"/>
              <a:t>Existe </a:t>
            </a:r>
            <a:r>
              <a:rPr lang="es-CO" dirty="0"/>
              <a:t>una biblioteca de tutoriales y documentos de soporte para </a:t>
            </a:r>
            <a:r>
              <a:rPr lang="es-CO" dirty="0" smtClean="0"/>
              <a:t>utilizarlo de forma correcta.</a:t>
            </a:r>
            <a:endParaRPr lang="en-US" dirty="0"/>
          </a:p>
          <a:p>
            <a:endParaRPr lang="en-US" dirty="0" smtClean="0"/>
          </a:p>
          <a:p>
            <a:pPr algn="ctr"/>
            <a:r>
              <a:rPr lang="en-US" dirty="0" err="1"/>
              <a:t>Recurso</a:t>
            </a:r>
            <a:r>
              <a:rPr lang="en-US" dirty="0"/>
              <a:t> </a:t>
            </a:r>
            <a:r>
              <a:rPr lang="en-US" dirty="0" err="1"/>
              <a:t>directo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https://rainboxlab.org/tools/duik/</a:t>
            </a:r>
            <a:r>
              <a:rPr lang="es-CO" dirty="0"/>
              <a:t> 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9234" y="4564906"/>
            <a:ext cx="2897117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7951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1800"/>
            </a:pPr>
            <a:r>
              <a:rPr lang="es-CO" b="1" dirty="0"/>
              <a:t>Fuente propia: Captura de pantalla de la </a:t>
            </a:r>
            <a:r>
              <a:rPr lang="es-CO" b="1" dirty="0" smtClean="0"/>
              <a:t>página. Carpeta </a:t>
            </a:r>
            <a:r>
              <a:rPr lang="es-CO" b="1" dirty="0"/>
              <a:t>imágenes: </a:t>
            </a:r>
            <a:r>
              <a:rPr lang="es-CO" b="1" dirty="0" err="1" smtClean="0"/>
              <a:t>Rubberhose</a:t>
            </a:r>
            <a:r>
              <a:rPr lang="es-CO" b="1" dirty="0" smtClean="0"/>
              <a:t>. </a:t>
            </a:r>
            <a:r>
              <a:rPr lang="es-CO" b="1" dirty="0" err="1"/>
              <a:t>png</a:t>
            </a:r>
            <a:endParaRPr lang="es-CO" b="1" dirty="0"/>
          </a:p>
          <a:p>
            <a:pPr lvl="0" algn="ctr">
              <a:buClr>
                <a:srgbClr val="000000"/>
              </a:buClr>
              <a:buSzPts val="1800"/>
            </a:pPr>
            <a:endParaRPr lang="es-CO" b="1" dirty="0">
              <a:latin typeface="Arial"/>
              <a:ea typeface="Arial"/>
              <a:cs typeface="Arial"/>
              <a:sym typeface="Arial"/>
            </a:endParaRPr>
          </a:p>
          <a:p>
            <a:pPr lvl="0" algn="ctr">
              <a:buClr>
                <a:srgbClr val="000000"/>
              </a:buClr>
              <a:buSzPts val="1800"/>
            </a:pPr>
            <a:r>
              <a:rPr lang="es-CO" dirty="0">
                <a:latin typeface="Arial"/>
                <a:ea typeface="Arial"/>
                <a:cs typeface="Arial"/>
                <a:sym typeface="Arial"/>
              </a:rPr>
              <a:t>Si es posible realizar llamado a la acción del recurso directo en una pestaña nueva en caso de que el aprendiz quiera acceder. </a:t>
            </a: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F9659D1D-4DB2-4702-836A-D3481F69F1E6}"/>
              </a:ext>
            </a:extLst>
          </p:cNvPr>
          <p:cNvSpPr txBox="1"/>
          <p:nvPr/>
        </p:nvSpPr>
        <p:spPr>
          <a:xfrm>
            <a:off x="363498" y="371474"/>
            <a:ext cx="698445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 err="1"/>
              <a:t>Rubberhose</a:t>
            </a:r>
            <a:r>
              <a:rPr lang="es-CO" b="1" dirty="0"/>
              <a:t> </a:t>
            </a:r>
            <a:r>
              <a:rPr lang="es-CO" b="1" dirty="0" smtClean="0"/>
              <a:t>2 </a:t>
            </a:r>
          </a:p>
          <a:p>
            <a:endParaRPr lang="es-CO" b="1" dirty="0"/>
          </a:p>
          <a:p>
            <a:r>
              <a:rPr lang="es-CO" dirty="0" smtClean="0"/>
              <a:t>Siendo </a:t>
            </a:r>
            <a:r>
              <a:rPr lang="es-CO" dirty="0"/>
              <a:t>una extensión por pago </a:t>
            </a:r>
            <a:r>
              <a:rPr lang="es-CO" dirty="0"/>
              <a:t>(USD$45), </a:t>
            </a:r>
            <a:r>
              <a:rPr lang="es-CO" dirty="0"/>
              <a:t>esta es sin duda la manera más rápida de manipular un personaje en </a:t>
            </a:r>
            <a:r>
              <a:rPr lang="es-CO" dirty="0" err="1"/>
              <a:t>After</a:t>
            </a:r>
            <a:r>
              <a:rPr lang="es-CO" dirty="0"/>
              <a:t> </a:t>
            </a:r>
            <a:r>
              <a:rPr lang="es-CO" dirty="0" err="1"/>
              <a:t>Effects</a:t>
            </a:r>
            <a:r>
              <a:rPr lang="es-CO" dirty="0"/>
              <a:t>.  El complemento recibió su nombre de la antigua técnica de la década de 1920, en la que los personajes parecían tener mangueras de goma para brazos y piernas. Este estilo puede hacer que tus personajes parezcan más amigables y extravagantes, pero lo que es más importante, hace que el montaje sea muy fácil</a:t>
            </a:r>
            <a:r>
              <a:rPr lang="es-CO" dirty="0" smtClean="0"/>
              <a:t>.</a:t>
            </a:r>
          </a:p>
          <a:p>
            <a:pPr lvl="2"/>
            <a:endParaRPr lang="es-CO" dirty="0"/>
          </a:p>
          <a:p>
            <a:pPr lvl="2"/>
            <a:r>
              <a:rPr lang="en-US" dirty="0" err="1"/>
              <a:t>Recurso</a:t>
            </a:r>
            <a:r>
              <a:rPr lang="en-US" dirty="0"/>
              <a:t> </a:t>
            </a:r>
            <a:r>
              <a:rPr lang="en-US" dirty="0" err="1"/>
              <a:t>directo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www.battleaxe.co/rubberhose</a:t>
            </a:r>
            <a:r>
              <a:rPr lang="en-US" dirty="0" smtClean="0"/>
              <a:t> </a:t>
            </a:r>
            <a:r>
              <a:rPr lang="es-CO" dirty="0" smtClean="0"/>
              <a:t> </a:t>
            </a:r>
            <a:endParaRPr lang="en-US" dirty="0"/>
          </a:p>
          <a:p>
            <a:pPr lvl="2"/>
            <a:endParaRPr lang="es-CO" dirty="0" smtClean="0"/>
          </a:p>
          <a:p>
            <a:pPr lvl="2"/>
            <a:endParaRPr lang="es-CO" dirty="0"/>
          </a:p>
          <a:p>
            <a:pPr lvl="2"/>
            <a:endParaRPr lang="es-CO" dirty="0" smtClean="0"/>
          </a:p>
          <a:p>
            <a:pPr lvl="2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049" y="3898991"/>
            <a:ext cx="349366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76690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1800"/>
            </a:pPr>
            <a:r>
              <a:rPr lang="es-CO" b="1" dirty="0"/>
              <a:t>Fuente propia: Captura de pantalla de la </a:t>
            </a:r>
            <a:r>
              <a:rPr lang="es-CO" b="1" dirty="0" smtClean="0"/>
              <a:t>página. Carpeta </a:t>
            </a:r>
            <a:r>
              <a:rPr lang="es-CO" b="1" dirty="0"/>
              <a:t>imágenes: Joystick n Sliders</a:t>
            </a:r>
            <a:r>
              <a:rPr lang="es-CO" b="1" dirty="0" smtClean="0"/>
              <a:t>. </a:t>
            </a:r>
            <a:r>
              <a:rPr lang="es-CO" b="1" dirty="0" err="1"/>
              <a:t>png</a:t>
            </a:r>
            <a:endParaRPr lang="es-CO" b="1" dirty="0"/>
          </a:p>
          <a:p>
            <a:pPr lvl="0" algn="ctr">
              <a:buClr>
                <a:srgbClr val="000000"/>
              </a:buClr>
              <a:buSzPts val="1800"/>
            </a:pPr>
            <a:endParaRPr lang="es-CO" b="1" dirty="0">
              <a:latin typeface="Arial"/>
              <a:ea typeface="Arial"/>
              <a:cs typeface="Arial"/>
              <a:sym typeface="Arial"/>
            </a:endParaRPr>
          </a:p>
          <a:p>
            <a:pPr lvl="0" algn="ctr">
              <a:buClr>
                <a:srgbClr val="000000"/>
              </a:buClr>
              <a:buSzPts val="1800"/>
            </a:pPr>
            <a:r>
              <a:rPr lang="es-CO" dirty="0">
                <a:latin typeface="Arial"/>
                <a:ea typeface="Arial"/>
                <a:cs typeface="Arial"/>
                <a:sym typeface="Arial"/>
              </a:rPr>
              <a:t>Si es posible realizar llamado a la acción del recurso directo en una pestaña nueva en caso de que el aprendiz quiera acceder. </a:t>
            </a: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F9659D1D-4DB2-4702-836A-D3481F69F1E6}"/>
              </a:ext>
            </a:extLst>
          </p:cNvPr>
          <p:cNvSpPr txBox="1"/>
          <p:nvPr/>
        </p:nvSpPr>
        <p:spPr>
          <a:xfrm>
            <a:off x="363498" y="371474"/>
            <a:ext cx="6984453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 err="1" smtClean="0"/>
              <a:t>Joystick’n</a:t>
            </a:r>
            <a:r>
              <a:rPr lang="es-CO" b="1" dirty="0" smtClean="0"/>
              <a:t> </a:t>
            </a:r>
            <a:r>
              <a:rPr lang="es-CO" b="1" dirty="0" smtClean="0"/>
              <a:t>Sliders</a:t>
            </a:r>
            <a:r>
              <a:rPr lang="es-CO" dirty="0" smtClean="0"/>
              <a:t> </a:t>
            </a:r>
          </a:p>
          <a:p>
            <a:endParaRPr lang="es-CO" dirty="0"/>
          </a:p>
          <a:p>
            <a:r>
              <a:rPr lang="es-CO" dirty="0" smtClean="0"/>
              <a:t>Es </a:t>
            </a:r>
            <a:r>
              <a:rPr lang="es-CO" dirty="0"/>
              <a:t>una herramienta paga </a:t>
            </a:r>
            <a:r>
              <a:rPr lang="es-CO" dirty="0" smtClean="0"/>
              <a:t>(USD$39) </a:t>
            </a:r>
            <a:r>
              <a:rPr lang="es-CO" dirty="0"/>
              <a:t>muy interesante para </a:t>
            </a:r>
            <a:r>
              <a:rPr lang="es-CO" dirty="0" err="1"/>
              <a:t>After</a:t>
            </a:r>
            <a:r>
              <a:rPr lang="es-CO" dirty="0"/>
              <a:t> </a:t>
            </a:r>
            <a:r>
              <a:rPr lang="es-CO" dirty="0" err="1"/>
              <a:t>Effects</a:t>
            </a:r>
            <a:r>
              <a:rPr lang="es-CO" dirty="0"/>
              <a:t> que se enorgullece de ser una herramienta de montaje </a:t>
            </a:r>
            <a:r>
              <a:rPr lang="es-CO" dirty="0" smtClean="0"/>
              <a:t>“basada </a:t>
            </a:r>
            <a:r>
              <a:rPr lang="es-CO" dirty="0"/>
              <a:t>en </a:t>
            </a:r>
            <a:r>
              <a:rPr lang="es-CO" dirty="0" smtClean="0"/>
              <a:t>poses”. </a:t>
            </a:r>
            <a:r>
              <a:rPr lang="es-CO" dirty="0"/>
              <a:t>Si bien ciertamente puedes manipular rápidamente a un personaje usando </a:t>
            </a:r>
            <a:r>
              <a:rPr lang="es-CO" dirty="0" err="1" smtClean="0"/>
              <a:t>Joysticks’n</a:t>
            </a:r>
            <a:r>
              <a:rPr lang="es-CO" dirty="0" smtClean="0"/>
              <a:t> </a:t>
            </a:r>
            <a:r>
              <a:rPr lang="es-CO" dirty="0"/>
              <a:t>Sliders en </a:t>
            </a:r>
            <a:r>
              <a:rPr lang="es-CO" dirty="0" err="1"/>
              <a:t>After</a:t>
            </a:r>
            <a:r>
              <a:rPr lang="es-CO" dirty="0"/>
              <a:t> </a:t>
            </a:r>
            <a:r>
              <a:rPr lang="es-CO" dirty="0" err="1"/>
              <a:t>Effects</a:t>
            </a:r>
            <a:r>
              <a:rPr lang="es-CO" dirty="0"/>
              <a:t>, hemos encontrado que </a:t>
            </a:r>
            <a:r>
              <a:rPr lang="es-CO" dirty="0" err="1" smtClean="0"/>
              <a:t>Joysticks’n</a:t>
            </a:r>
            <a:r>
              <a:rPr lang="es-CO" dirty="0" smtClean="0"/>
              <a:t> Sliders </a:t>
            </a:r>
            <a:r>
              <a:rPr lang="es-CO" dirty="0"/>
              <a:t>son más útiles en casos de uso que no son de personajes. Por ejemplo, puede usar la herramienta para todo, desde gráficos de aparejos hasta demostraciones de Interfaz de usuario</a:t>
            </a:r>
            <a:r>
              <a:rPr lang="es-CO" dirty="0" smtClean="0"/>
              <a:t>.</a:t>
            </a:r>
          </a:p>
          <a:p>
            <a:endParaRPr lang="en-US" sz="2400" dirty="0"/>
          </a:p>
          <a:p>
            <a:pPr algn="ctr"/>
            <a:r>
              <a:rPr lang="es-CO" dirty="0"/>
              <a:t>  </a:t>
            </a:r>
            <a:r>
              <a:rPr lang="en-US" dirty="0" err="1" smtClean="0"/>
              <a:t>Recurso</a:t>
            </a:r>
            <a:r>
              <a:rPr lang="en-US" dirty="0" smtClean="0"/>
              <a:t> </a:t>
            </a:r>
            <a:r>
              <a:rPr lang="en-US" dirty="0" err="1" smtClean="0"/>
              <a:t>directo</a:t>
            </a:r>
            <a:r>
              <a:rPr lang="en-US" dirty="0" smtClean="0"/>
              <a:t>: </a:t>
            </a:r>
            <a:r>
              <a:rPr lang="en-US" u="sng" dirty="0">
                <a:hlinkClick r:id="rId3"/>
              </a:rPr>
              <a:t>https://aescripts.com/joysticks-n-sliders/</a:t>
            </a:r>
            <a:r>
              <a:rPr lang="es-CO" dirty="0"/>
              <a:t> </a:t>
            </a:r>
            <a:endParaRPr lang="en-US" sz="2400" dirty="0"/>
          </a:p>
          <a:p>
            <a:pPr lvl="2"/>
            <a:endParaRPr lang="es-CO" dirty="0" smtClean="0"/>
          </a:p>
          <a:p>
            <a:pPr lvl="2"/>
            <a:endParaRPr lang="es-CO" dirty="0"/>
          </a:p>
          <a:p>
            <a:pPr lvl="2"/>
            <a:endParaRPr lang="es-CO" dirty="0" smtClean="0"/>
          </a:p>
          <a:p>
            <a:pPr lvl="2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1594" y="4131809"/>
            <a:ext cx="3566038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32929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1800"/>
            </a:pPr>
            <a:r>
              <a:rPr lang="es-CO" b="1" dirty="0"/>
              <a:t>Fuente propia: Captura de pantalla de la </a:t>
            </a:r>
            <a:r>
              <a:rPr lang="es-CO" b="1" dirty="0" smtClean="0"/>
              <a:t>página. Carpeta </a:t>
            </a:r>
            <a:r>
              <a:rPr lang="es-CO" b="1" dirty="0"/>
              <a:t>imágenes: </a:t>
            </a:r>
            <a:r>
              <a:rPr lang="es-CO" b="1" dirty="0" err="1"/>
              <a:t>PuppetTools</a:t>
            </a:r>
            <a:r>
              <a:rPr lang="es-CO" b="1" dirty="0"/>
              <a:t> 3</a:t>
            </a:r>
            <a:r>
              <a:rPr lang="es-CO" b="1" dirty="0" smtClean="0"/>
              <a:t>. </a:t>
            </a:r>
            <a:r>
              <a:rPr lang="es-CO" b="1" dirty="0" err="1"/>
              <a:t>png</a:t>
            </a:r>
            <a:endParaRPr lang="es-CO" b="1" dirty="0"/>
          </a:p>
          <a:p>
            <a:pPr lvl="0" algn="ctr">
              <a:buClr>
                <a:srgbClr val="000000"/>
              </a:buClr>
              <a:buSzPts val="1800"/>
            </a:pPr>
            <a:endParaRPr lang="es-CO" b="1" dirty="0">
              <a:latin typeface="Arial"/>
              <a:ea typeface="Arial"/>
              <a:cs typeface="Arial"/>
              <a:sym typeface="Arial"/>
            </a:endParaRPr>
          </a:p>
          <a:p>
            <a:pPr lvl="0" algn="ctr">
              <a:buClr>
                <a:srgbClr val="000000"/>
              </a:buClr>
              <a:buSzPts val="1800"/>
            </a:pPr>
            <a:r>
              <a:rPr lang="es-CO" dirty="0">
                <a:latin typeface="Arial"/>
                <a:ea typeface="Arial"/>
                <a:cs typeface="Arial"/>
                <a:sym typeface="Arial"/>
              </a:rPr>
              <a:t>Si es posible realizar llamado a la acción del recurso directo en una pestaña nueva en caso de que el aprendiz quiera acceder. </a:t>
            </a: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F9659D1D-4DB2-4702-836A-D3481F69F1E6}"/>
              </a:ext>
            </a:extLst>
          </p:cNvPr>
          <p:cNvSpPr txBox="1"/>
          <p:nvPr/>
        </p:nvSpPr>
        <p:spPr>
          <a:xfrm>
            <a:off x="363498" y="371474"/>
            <a:ext cx="6984453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 err="1"/>
              <a:t>PuppetTools</a:t>
            </a:r>
            <a:r>
              <a:rPr lang="es-CO" b="1" dirty="0"/>
              <a:t> </a:t>
            </a:r>
            <a:r>
              <a:rPr lang="es-CO" b="1" dirty="0" smtClean="0"/>
              <a:t>3</a:t>
            </a:r>
          </a:p>
          <a:p>
            <a:endParaRPr lang="es-CO" b="1" dirty="0"/>
          </a:p>
          <a:p>
            <a:r>
              <a:rPr lang="es-CO" dirty="0" smtClean="0"/>
              <a:t>Es </a:t>
            </a:r>
            <a:r>
              <a:rPr lang="es-CO" dirty="0"/>
              <a:t>otra herramienta de manipulación de personajes disponible en </a:t>
            </a:r>
            <a:r>
              <a:rPr lang="es-CO" dirty="0" err="1"/>
              <a:t>aescripts</a:t>
            </a:r>
            <a:r>
              <a:rPr lang="es-CO" dirty="0"/>
              <a:t> + </a:t>
            </a:r>
            <a:r>
              <a:rPr lang="es-CO" dirty="0" err="1"/>
              <a:t>aeplugins</a:t>
            </a:r>
            <a:r>
              <a:rPr lang="es-CO" dirty="0"/>
              <a:t>. Lo que quiere decir que funciona mayormente con código.  Incluye valiosas herramientas de manipulación de personajes como la cinemática inversa y los controladores</a:t>
            </a:r>
            <a:r>
              <a:rPr lang="es-CO" dirty="0" smtClean="0"/>
              <a:t>.</a:t>
            </a:r>
          </a:p>
          <a:p>
            <a:endParaRPr lang="en-US" sz="2400" dirty="0"/>
          </a:p>
          <a:p>
            <a:pPr algn="ctr"/>
            <a:r>
              <a:rPr lang="es-CO" dirty="0"/>
              <a:t>  </a:t>
            </a:r>
            <a:r>
              <a:rPr lang="en-US" dirty="0" err="1" smtClean="0"/>
              <a:t>Recurso</a:t>
            </a:r>
            <a:r>
              <a:rPr lang="en-US" dirty="0" smtClean="0"/>
              <a:t> </a:t>
            </a:r>
            <a:r>
              <a:rPr lang="en-US" dirty="0" err="1" smtClean="0"/>
              <a:t>directo</a:t>
            </a:r>
            <a:r>
              <a:rPr lang="en-US" dirty="0" smtClean="0"/>
              <a:t>: </a:t>
            </a:r>
            <a:r>
              <a:rPr lang="en-US" u="sng" dirty="0">
                <a:hlinkClick r:id="rId3"/>
              </a:rPr>
              <a:t>https://aescripts.com/puppettools/</a:t>
            </a:r>
            <a:r>
              <a:rPr lang="es-CO" dirty="0"/>
              <a:t> </a:t>
            </a:r>
            <a:endParaRPr lang="en-US" sz="2400" dirty="0"/>
          </a:p>
          <a:p>
            <a:pPr lvl="2"/>
            <a:endParaRPr lang="es-CO" dirty="0" smtClean="0"/>
          </a:p>
          <a:p>
            <a:pPr lvl="2"/>
            <a:endParaRPr lang="es-CO" dirty="0"/>
          </a:p>
          <a:p>
            <a:pPr lvl="2"/>
            <a:endParaRPr lang="es-CO" dirty="0" smtClean="0"/>
          </a:p>
          <a:p>
            <a:pPr lvl="2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737" y="3429000"/>
            <a:ext cx="3542609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33547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1800"/>
            </a:pPr>
            <a:r>
              <a:rPr lang="es-CO" b="1" dirty="0"/>
              <a:t>Fuente propia: Captura de pantalla de la </a:t>
            </a:r>
            <a:r>
              <a:rPr lang="es-CO" b="1" dirty="0" smtClean="0"/>
              <a:t>página. Carpeta </a:t>
            </a:r>
            <a:r>
              <a:rPr lang="es-CO" b="1" dirty="0"/>
              <a:t>imágenes: Adobe </a:t>
            </a:r>
            <a:r>
              <a:rPr lang="es-CO" b="1" dirty="0" err="1" smtClean="0"/>
              <a:t>Character</a:t>
            </a:r>
            <a:r>
              <a:rPr lang="es-CO" b="1" dirty="0" smtClean="0"/>
              <a:t>. </a:t>
            </a:r>
            <a:r>
              <a:rPr lang="es-CO" b="1" dirty="0" err="1"/>
              <a:t>png</a:t>
            </a:r>
            <a:endParaRPr lang="es-CO" b="1" dirty="0"/>
          </a:p>
          <a:p>
            <a:pPr lvl="0" algn="ctr">
              <a:buClr>
                <a:srgbClr val="000000"/>
              </a:buClr>
              <a:buSzPts val="1800"/>
            </a:pPr>
            <a:endParaRPr lang="es-CO" b="1" dirty="0">
              <a:latin typeface="Arial"/>
              <a:ea typeface="Arial"/>
              <a:cs typeface="Arial"/>
              <a:sym typeface="Arial"/>
            </a:endParaRPr>
          </a:p>
          <a:p>
            <a:pPr lvl="0" algn="ctr">
              <a:buClr>
                <a:srgbClr val="000000"/>
              </a:buClr>
              <a:buSzPts val="1800"/>
            </a:pPr>
            <a:r>
              <a:rPr lang="es-CO" dirty="0">
                <a:latin typeface="Arial"/>
                <a:ea typeface="Arial"/>
                <a:cs typeface="Arial"/>
                <a:sym typeface="Arial"/>
              </a:rPr>
              <a:t>Si es posible realizar llamado a la acción del recurso directo en una pestaña nueva en caso de que el aprendiz quiera acceder. </a:t>
            </a: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F9659D1D-4DB2-4702-836A-D3481F69F1E6}"/>
              </a:ext>
            </a:extLst>
          </p:cNvPr>
          <p:cNvSpPr txBox="1"/>
          <p:nvPr/>
        </p:nvSpPr>
        <p:spPr>
          <a:xfrm>
            <a:off x="363498" y="371474"/>
            <a:ext cx="6984453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/>
              <a:t>Adobe </a:t>
            </a:r>
            <a:r>
              <a:rPr lang="es-CO" b="1" dirty="0" err="1"/>
              <a:t>Character</a:t>
            </a:r>
            <a:r>
              <a:rPr lang="es-CO" b="1" dirty="0"/>
              <a:t> </a:t>
            </a:r>
            <a:r>
              <a:rPr lang="es-CO" b="1" dirty="0" err="1" smtClean="0"/>
              <a:t>Animator</a:t>
            </a:r>
            <a:endParaRPr lang="es-CO" dirty="0" smtClean="0"/>
          </a:p>
          <a:p>
            <a:endParaRPr lang="es-CO" dirty="0"/>
          </a:p>
          <a:p>
            <a:r>
              <a:rPr lang="es-CO" dirty="0" smtClean="0"/>
              <a:t>Es </a:t>
            </a:r>
            <a:r>
              <a:rPr lang="es-CO" dirty="0"/>
              <a:t>una interesante aplicación que permite a los usuarios utilizar videos y captura de pantalla en tiempo real para animar automáticamente los movimientos y posiciones de la boca y ojos</a:t>
            </a:r>
            <a:r>
              <a:rPr lang="es-CO" dirty="0" smtClean="0"/>
              <a:t>.</a:t>
            </a:r>
          </a:p>
          <a:p>
            <a:endParaRPr lang="en-US" sz="2400" dirty="0"/>
          </a:p>
          <a:p>
            <a:r>
              <a:rPr lang="es-CO" dirty="0"/>
              <a:t>  </a:t>
            </a:r>
            <a:r>
              <a:rPr lang="en-US" dirty="0"/>
              <a:t>enlace: </a:t>
            </a:r>
            <a:r>
              <a:rPr lang="en-US" u="sng" dirty="0">
                <a:hlinkClick r:id="rId3"/>
              </a:rPr>
              <a:t>https://www.adobe.com/la/products/character-animator.html</a:t>
            </a:r>
            <a:r>
              <a:rPr lang="es-CO" dirty="0"/>
              <a:t> </a:t>
            </a:r>
            <a:endParaRPr lang="en-US" sz="2400" dirty="0"/>
          </a:p>
          <a:p>
            <a:pPr lvl="2"/>
            <a:endParaRPr lang="es-CO" dirty="0" smtClean="0"/>
          </a:p>
          <a:p>
            <a:pPr lvl="2"/>
            <a:endParaRPr lang="es-CO" dirty="0"/>
          </a:p>
          <a:p>
            <a:pPr lvl="2"/>
            <a:endParaRPr lang="es-CO" dirty="0" smtClean="0"/>
          </a:p>
          <a:p>
            <a:pPr lvl="2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6773" y="3427366"/>
            <a:ext cx="3618862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50160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1533</TotalTime>
  <Words>622</Words>
  <Application>Microsoft Office PowerPoint</Application>
  <PresentationFormat>Panorámica</PresentationFormat>
  <Paragraphs>66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JGOA</cp:lastModifiedBy>
  <cp:revision>36</cp:revision>
  <dcterms:created xsi:type="dcterms:W3CDTF">2021-11-05T20:53:31Z</dcterms:created>
  <dcterms:modified xsi:type="dcterms:W3CDTF">2021-11-23T22:14:37Z</dcterms:modified>
</cp:coreProperties>
</file>