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jZ+hS+JAIf7I+kHBIIF4biD6Ys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7" name="Google Shape;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6" name="Google Shape;10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5" name="Google Shape;11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4" name="Google Shape;12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3" name="Google Shape;13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42" name="Google Shape;1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p:nvPr>
            <p:ph idx="2" type="pic"/>
          </p:nvPr>
        </p:nvSpPr>
        <p:spPr>
          <a:xfrm>
            <a:off x="5183188" y="987425"/>
            <a:ext cx="6172200" cy="4873625"/>
          </a:xfrm>
          <a:prstGeom prst="rect">
            <a:avLst/>
          </a:prstGeom>
          <a:noFill/>
          <a:ln>
            <a:noFill/>
          </a:ln>
        </p:spPr>
      </p:sp>
      <p:sp>
        <p:nvSpPr>
          <p:cNvPr id="68" name="Google Shape;6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elements.envato.com/es/schoolboy-cartoon-people-character-constructor-H4XUN2"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freepik.es/vector-gratis/sabana-sprite-chico-caminando_4613338.htm?query=caminar%20movimiento%20frame"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reepik.es/vector-gratis/hoja-sprite-saltando-personaje_4607395.htm?query=caminar%20movimiento%20frame"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elements.envato.com/es/warrior-character-graphics-vector-illustration-BJH2JT"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freepik.es/vector-gratis/chica-ducking-sprite-hoja_4452354.htm?query=caminar%20movimiento%20frame"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sp.depositphotos.com/vector-images/secuencia-de-morir.html?qview=58267477"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319088" y="1658176"/>
            <a:ext cx="7562216" cy="4115607"/>
          </a:xfrm>
          <a:prstGeom prst="rect">
            <a:avLst/>
          </a:prstGeom>
          <a:noFill/>
          <a:ln>
            <a:noFill/>
          </a:ln>
        </p:spPr>
      </p:pic>
      <p:sp>
        <p:nvSpPr>
          <p:cNvPr id="89" name="Google Shape;89;p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0" name="Google Shape;90;p1"/>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En cada uno de los pasos mostrar el texto y una imagen referente al análisis del movimiento</a:t>
            </a:r>
            <a:endParaRPr b="0" i="0" sz="1400" u="none" cap="none" strike="noStrike">
              <a:solidFill>
                <a:schemeClr val="dk1"/>
              </a:solidFill>
              <a:latin typeface="Arial"/>
              <a:ea typeface="Arial"/>
              <a:cs typeface="Arial"/>
              <a:sym typeface="Arial"/>
            </a:endParaRPr>
          </a:p>
        </p:txBody>
      </p:sp>
      <p:sp>
        <p:nvSpPr>
          <p:cNvPr id="91" name="Google Shape;91;p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92" name="Google Shape;92;p1"/>
          <p:cNvSpPr/>
          <p:nvPr/>
        </p:nvSpPr>
        <p:spPr>
          <a:xfrm>
            <a:off x="1451337" y="529861"/>
            <a:ext cx="5009820" cy="426175"/>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CO" sz="1400" u="none" cap="none" strike="noStrike">
                <a:solidFill>
                  <a:srgbClr val="000000"/>
                </a:solidFill>
                <a:latin typeface="Arial"/>
                <a:ea typeface="Arial"/>
                <a:cs typeface="Arial"/>
                <a:sym typeface="Arial"/>
              </a:rPr>
              <a:t>DI_CF05_4 Análisis del movimiento</a:t>
            </a:r>
            <a:endParaRPr b="0" i="0" sz="1400" u="none" cap="none" strike="noStrike">
              <a:solidFill>
                <a:schemeClr val="dk1"/>
              </a:solidFill>
              <a:latin typeface="Times New Roman"/>
              <a:ea typeface="Times New Roman"/>
              <a:cs typeface="Times New Roman"/>
              <a:sym typeface="Times New Roman"/>
            </a:endParaRPr>
          </a:p>
        </p:txBody>
      </p:sp>
      <p:sp>
        <p:nvSpPr>
          <p:cNvPr id="93" name="Google Shape;93;p1"/>
          <p:cNvSpPr/>
          <p:nvPr/>
        </p:nvSpPr>
        <p:spPr>
          <a:xfrm>
            <a:off x="8350313" y="1241972"/>
            <a:ext cx="2295915" cy="77014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CO" sz="2000" u="none" cap="none" strike="noStrike">
                <a:solidFill>
                  <a:srgbClr val="FF0000"/>
                </a:solidFill>
                <a:latin typeface="Arial"/>
                <a:ea typeface="Arial"/>
                <a:cs typeface="Arial"/>
                <a:sym typeface="Arial"/>
              </a:rPr>
              <a:t>Esquemas pasos tipo A.</a:t>
            </a:r>
            <a:endParaRPr b="1" i="0" sz="2000" u="none" cap="none" strike="noStrike">
              <a:solidFill>
                <a:srgbClr val="FF0000"/>
              </a:solidFill>
              <a:latin typeface="Arial"/>
              <a:ea typeface="Arial"/>
              <a:cs typeface="Arial"/>
              <a:sym typeface="Arial"/>
            </a:endParaRPr>
          </a:p>
        </p:txBody>
      </p:sp>
      <p:cxnSp>
        <p:nvCxnSpPr>
          <p:cNvPr id="94" name="Google Shape;94;p1"/>
          <p:cNvCxnSpPr/>
          <p:nvPr/>
        </p:nvCxnSpPr>
        <p:spPr>
          <a:xfrm flipH="1">
            <a:off x="4572000" y="1658176"/>
            <a:ext cx="3778314" cy="1628363"/>
          </a:xfrm>
          <a:prstGeom prst="straightConnector1">
            <a:avLst/>
          </a:prstGeom>
          <a:noFill/>
          <a:ln cap="flat" cmpd="sng" w="38100">
            <a:solidFill>
              <a:srgbClr val="FF0000"/>
            </a:solidFill>
            <a:prstDash val="solid"/>
            <a:miter lim="800000"/>
            <a:headEnd len="sm" w="sm" type="none"/>
            <a:tailEnd len="med" w="med" type="triangle"/>
          </a:ln>
        </p:spPr>
      </p:cxn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CO" sz="1800" u="none" cap="none" strike="noStrike">
                <a:solidFill>
                  <a:schemeClr val="dk1"/>
                </a:solidFill>
                <a:latin typeface="Calibri"/>
                <a:ea typeface="Calibri"/>
                <a:cs typeface="Calibri"/>
                <a:sym typeface="Calibri"/>
              </a:rPr>
              <a:t>Fuente: </a:t>
            </a:r>
            <a:r>
              <a:rPr b="0" i="1" lang="es-CO" sz="1800" u="none" cap="none" strike="noStrike">
                <a:solidFill>
                  <a:schemeClr val="dk1"/>
                </a:solidFill>
                <a:latin typeface="Calibri"/>
                <a:ea typeface="Calibri"/>
                <a:cs typeface="Calibri"/>
                <a:sym typeface="Calibri"/>
              </a:rPr>
              <a:t> </a:t>
            </a:r>
            <a:r>
              <a:rPr b="0" i="1" lang="es-CO" sz="18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https://elements.envato.com/es/schoolboy-cartoon-people-character-constructor-H4XUN2</a:t>
            </a:r>
            <a:endParaRPr b="0" i="0" sz="1800" u="none" cap="none" strike="noStrike">
              <a:solidFill>
                <a:schemeClr val="dk1"/>
              </a:solidFill>
              <a:latin typeface="Arial"/>
              <a:ea typeface="Arial"/>
              <a:cs typeface="Arial"/>
              <a:sym typeface="Arial"/>
            </a:endParaRPr>
          </a:p>
        </p:txBody>
      </p:sp>
      <p:sp>
        <p:nvSpPr>
          <p:cNvPr id="100" name="Google Shape;100;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01" name="Google Shape;101;p2"/>
          <p:cNvSpPr txBox="1"/>
          <p:nvPr/>
        </p:nvSpPr>
        <p:spPr>
          <a:xfrm>
            <a:off x="585567" y="317589"/>
            <a:ext cx="6984453"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CO" sz="1800" u="none" cap="none" strike="noStrike">
                <a:solidFill>
                  <a:schemeClr val="dk1"/>
                </a:solidFill>
                <a:latin typeface="Calibri"/>
                <a:ea typeface="Calibri"/>
                <a:cs typeface="Calibri"/>
                <a:sym typeface="Calibri"/>
              </a:rPr>
              <a:t>Descanso</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1"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s-CO" sz="1800" u="none" cap="none" strike="noStrike">
                <a:solidFill>
                  <a:schemeClr val="dk1"/>
                </a:solidFill>
                <a:latin typeface="Calibri"/>
                <a:ea typeface="Calibri"/>
                <a:cs typeface="Calibri"/>
                <a:sym typeface="Calibri"/>
              </a:rPr>
              <a:t>El personaje está en su estado de descanso; es decir, se encuentra de pie, pero nunca está ciento por ciento quieto, tiene un movimiento mínimo, sus brazos pueden estar moviéndose lentamente, o su cabeza puede oscilar lentamente o mirar hacia un lado, siempre está expectante para iniciar su movimiento como se detalla en la imagen.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2" name="Google Shape;102;p2"/>
          <p:cNvPicPr preferRelativeResize="0"/>
          <p:nvPr/>
        </p:nvPicPr>
        <p:blipFill rotWithShape="1">
          <a:blip r:embed="rId4">
            <a:alphaModFix/>
          </a:blip>
          <a:srcRect b="0" l="0" r="0" t="0"/>
          <a:stretch/>
        </p:blipFill>
        <p:spPr>
          <a:xfrm>
            <a:off x="1934935" y="3201126"/>
            <a:ext cx="4533900" cy="2336800"/>
          </a:xfrm>
          <a:prstGeom prst="rect">
            <a:avLst/>
          </a:prstGeom>
          <a:noFill/>
          <a:ln>
            <a:noFill/>
          </a:ln>
        </p:spPr>
      </p:pic>
      <p:sp>
        <p:nvSpPr>
          <p:cNvPr id="103" name="Google Shape;103;p2"/>
          <p:cNvSpPr/>
          <p:nvPr/>
        </p:nvSpPr>
        <p:spPr>
          <a:xfrm>
            <a:off x="3205458" y="5650732"/>
            <a:ext cx="1992853" cy="72943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lang="es-CO" sz="1800">
                <a:solidFill>
                  <a:schemeClr val="dk1"/>
                </a:solidFill>
                <a:latin typeface="Arial"/>
                <a:ea typeface="Arial"/>
                <a:cs typeface="Arial"/>
                <a:sym typeface="Arial"/>
              </a:rPr>
              <a:t>Figura 1</a:t>
            </a:r>
            <a:endParaRPr/>
          </a:p>
          <a:p>
            <a:pPr indent="0" lvl="0" marL="0" marR="0" rtl="0" algn="ctr">
              <a:lnSpc>
                <a:spcPct val="115000"/>
              </a:lnSpc>
              <a:spcBef>
                <a:spcPts val="0"/>
              </a:spcBef>
              <a:spcAft>
                <a:spcPts val="0"/>
              </a:spcAft>
              <a:buNone/>
            </a:pPr>
            <a:r>
              <a:rPr i="1" lang="es-CO" sz="1800">
                <a:solidFill>
                  <a:schemeClr val="dk1"/>
                </a:solidFill>
                <a:latin typeface="Arial"/>
                <a:ea typeface="Arial"/>
                <a:cs typeface="Arial"/>
                <a:sym typeface="Arial"/>
              </a:rPr>
              <a:t>Iddle o descanso</a:t>
            </a:r>
            <a:endParaRPr sz="2400">
              <a:solidFill>
                <a:schemeClr val="dk1"/>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Fuente: </a:t>
            </a:r>
            <a:r>
              <a:rPr lang="es-CO" sz="1800" u="sng">
                <a:solidFill>
                  <a:schemeClr val="dk1"/>
                </a:solidFill>
                <a:latin typeface="Calibri"/>
                <a:ea typeface="Calibri"/>
                <a:cs typeface="Calibri"/>
                <a:sym typeface="Calibri"/>
                <a:hlinkClick r:id="rId3">
                  <a:extLst>
                    <a:ext uri="{A12FA001-AC4F-418D-AE19-62706E023703}">
                      <ahyp:hlinkClr val="tx"/>
                    </a:ext>
                  </a:extLst>
                </a:hlinkClick>
              </a:rPr>
              <a:t>https://www.freepik.es/vector-gratis/sabana-sprite-chico-caminando_4613338.htm?query=caminar%20movimiento%20frame</a:t>
            </a: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09" name="Google Shape;109;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10" name="Google Shape;110;p3"/>
          <p:cNvSpPr txBox="1"/>
          <p:nvPr/>
        </p:nvSpPr>
        <p:spPr>
          <a:xfrm>
            <a:off x="585567" y="317589"/>
            <a:ext cx="6984600" cy="314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Caminar</a:t>
            </a:r>
            <a:endParaRPr/>
          </a:p>
          <a:p>
            <a:pPr indent="0" lvl="0" marL="0" marR="0" rtl="0" algn="l">
              <a:spcBef>
                <a:spcPts val="0"/>
              </a:spcBef>
              <a:spcAft>
                <a:spcPts val="0"/>
              </a:spcAft>
              <a:buNone/>
            </a:pPr>
            <a:r>
              <a:t/>
            </a:r>
            <a:endParaRPr b="1" i="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La acción de caminar es una de las más importantes, pues muestra en movimiento constante al personaje, hay un tipo de caminar estándar, pero cada personaje puede tener su personalidad al momento de moverse: una persona obesa puede tambalearse un poco más hacia los lados, una mujer puede caminar con las piernas más juntas y pasos más cortos, todo depende del tipo de personalidad que se le haya definido al personaje. Con las siguientes imágenes se puede crear un caminar, pero se pueden exagerar sus movimientos para marcar una personalidad.</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3"/>
          <p:cNvSpPr/>
          <p:nvPr/>
        </p:nvSpPr>
        <p:spPr>
          <a:xfrm>
            <a:off x="1193074" y="5755234"/>
            <a:ext cx="6096000" cy="72943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lang="es-CO" sz="1800">
                <a:solidFill>
                  <a:schemeClr val="dk1"/>
                </a:solidFill>
                <a:latin typeface="Arial"/>
                <a:ea typeface="Arial"/>
                <a:cs typeface="Arial"/>
                <a:sym typeface="Arial"/>
              </a:rPr>
              <a:t>Figura 2</a:t>
            </a:r>
            <a:endParaRPr sz="2400">
              <a:solidFill>
                <a:schemeClr val="dk1"/>
              </a:solidFill>
              <a:latin typeface="Arial"/>
              <a:ea typeface="Arial"/>
              <a:cs typeface="Arial"/>
              <a:sym typeface="Arial"/>
            </a:endParaRPr>
          </a:p>
          <a:p>
            <a:pPr indent="0" lvl="0" marL="0" marR="0" rtl="0" algn="ctr">
              <a:lnSpc>
                <a:spcPct val="115000"/>
              </a:lnSpc>
              <a:spcBef>
                <a:spcPts val="0"/>
              </a:spcBef>
              <a:spcAft>
                <a:spcPts val="0"/>
              </a:spcAft>
              <a:buNone/>
            </a:pPr>
            <a:r>
              <a:rPr i="1" lang="es-CO" sz="1800">
                <a:solidFill>
                  <a:schemeClr val="dk1"/>
                </a:solidFill>
                <a:latin typeface="Arial"/>
                <a:ea typeface="Arial"/>
                <a:cs typeface="Arial"/>
                <a:sym typeface="Arial"/>
              </a:rPr>
              <a:t>Walk, Caminar</a:t>
            </a:r>
            <a:endParaRPr sz="2400">
              <a:solidFill>
                <a:schemeClr val="dk1"/>
              </a:solidFill>
              <a:latin typeface="Arial"/>
              <a:ea typeface="Arial"/>
              <a:cs typeface="Arial"/>
              <a:sym typeface="Arial"/>
            </a:endParaRPr>
          </a:p>
        </p:txBody>
      </p:sp>
      <p:pic>
        <p:nvPicPr>
          <p:cNvPr id="112" name="Google Shape;112;p3"/>
          <p:cNvPicPr preferRelativeResize="0"/>
          <p:nvPr/>
        </p:nvPicPr>
        <p:blipFill rotWithShape="1">
          <a:blip r:embed="rId4">
            <a:alphaModFix/>
          </a:blip>
          <a:srcRect b="0" l="0" r="0" t="10204"/>
          <a:stretch/>
        </p:blipFill>
        <p:spPr>
          <a:xfrm>
            <a:off x="2247491" y="3780064"/>
            <a:ext cx="4352925" cy="12573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Fuente: </a:t>
            </a:r>
            <a:r>
              <a:rPr lang="es-CO" sz="1800" u="sng">
                <a:solidFill>
                  <a:schemeClr val="dk1"/>
                </a:solidFill>
                <a:latin typeface="Calibri"/>
                <a:ea typeface="Calibri"/>
                <a:cs typeface="Calibri"/>
                <a:sym typeface="Calibri"/>
                <a:hlinkClick r:id="rId3">
                  <a:extLst>
                    <a:ext uri="{A12FA001-AC4F-418D-AE19-62706E023703}">
                      <ahyp:hlinkClr val="tx"/>
                    </a:ext>
                  </a:extLst>
                </a:hlinkClick>
              </a:rPr>
              <a:t>https://www.freepik.es/vector-gratis/hoja-sprite-saltando-personaje_4607395.htm?query=caminar%20movimiento%20frame</a:t>
            </a: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18" name="Google Shape;118;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19" name="Google Shape;119;p4"/>
          <p:cNvSpPr txBox="1"/>
          <p:nvPr/>
        </p:nvSpPr>
        <p:spPr>
          <a:xfrm>
            <a:off x="585567" y="317589"/>
            <a:ext cx="69846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Salto</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El salto permite que el personaje se desplace hacia arriba, despegándose del suelo, para poder llegar a otro lado o caer en el mismo punto de origen, esquivar un enemigo, saltar y destruir un </a:t>
            </a:r>
            <a:r>
              <a:rPr i="1" lang="es-CO" sz="1800">
                <a:solidFill>
                  <a:schemeClr val="dk1"/>
                </a:solidFill>
                <a:latin typeface="Calibri"/>
                <a:ea typeface="Calibri"/>
                <a:cs typeface="Calibri"/>
                <a:sym typeface="Calibri"/>
              </a:rPr>
              <a:t>npc</a:t>
            </a:r>
            <a:r>
              <a:rPr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4"/>
          <p:cNvSpPr/>
          <p:nvPr/>
        </p:nvSpPr>
        <p:spPr>
          <a:xfrm>
            <a:off x="1193074" y="5755234"/>
            <a:ext cx="6096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1800">
                <a:solidFill>
                  <a:schemeClr val="dk1"/>
                </a:solidFill>
                <a:latin typeface="Calibri"/>
                <a:ea typeface="Calibri"/>
                <a:cs typeface="Calibri"/>
                <a:sym typeface="Calibri"/>
              </a:rPr>
              <a:t>Figura 3</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i="1" lang="es-CO" sz="1800">
                <a:solidFill>
                  <a:schemeClr val="dk1"/>
                </a:solidFill>
                <a:latin typeface="Calibri"/>
                <a:ea typeface="Calibri"/>
                <a:cs typeface="Calibri"/>
                <a:sym typeface="Calibri"/>
              </a:rPr>
              <a:t>Jump / saltar</a:t>
            </a:r>
            <a:endParaRPr sz="1800">
              <a:solidFill>
                <a:schemeClr val="dk1"/>
              </a:solidFill>
              <a:latin typeface="Calibri"/>
              <a:ea typeface="Calibri"/>
              <a:cs typeface="Calibri"/>
              <a:sym typeface="Calibri"/>
            </a:endParaRPr>
          </a:p>
        </p:txBody>
      </p:sp>
      <p:pic>
        <p:nvPicPr>
          <p:cNvPr id="121" name="Google Shape;121;p4"/>
          <p:cNvPicPr preferRelativeResize="0"/>
          <p:nvPr/>
        </p:nvPicPr>
        <p:blipFill rotWithShape="1">
          <a:blip r:embed="rId4">
            <a:alphaModFix/>
          </a:blip>
          <a:srcRect b="0" l="0" r="0" t="0"/>
          <a:stretch/>
        </p:blipFill>
        <p:spPr>
          <a:xfrm>
            <a:off x="2378665" y="2561024"/>
            <a:ext cx="3933825" cy="13525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Fuente: </a:t>
            </a:r>
            <a:r>
              <a:rPr i="1" lang="es-CO" sz="1800">
                <a:solidFill>
                  <a:schemeClr val="dk1"/>
                </a:solidFill>
                <a:latin typeface="Calibri"/>
                <a:ea typeface="Calibri"/>
                <a:cs typeface="Calibri"/>
                <a:sym typeface="Calibri"/>
              </a:rPr>
              <a:t> </a:t>
            </a:r>
            <a:r>
              <a:rPr i="1" lang="es-CO" sz="1800" u="sng">
                <a:solidFill>
                  <a:schemeClr val="dk1"/>
                </a:solidFill>
                <a:latin typeface="Calibri"/>
                <a:ea typeface="Calibri"/>
                <a:cs typeface="Calibri"/>
                <a:sym typeface="Calibri"/>
                <a:hlinkClick r:id="rId3">
                  <a:extLst>
                    <a:ext uri="{A12FA001-AC4F-418D-AE19-62706E023703}">
                      <ahyp:hlinkClr val="tx"/>
                    </a:ext>
                  </a:extLst>
                </a:hlinkClick>
              </a:rPr>
              <a:t>https://elements.envato.com/es/warrior-character-graphics-vector-illustration-BJH2JT</a:t>
            </a:r>
            <a:r>
              <a:rPr i="1" lang="es-CO"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27" name="Google Shape;127;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28" name="Google Shape;128;p5"/>
          <p:cNvSpPr txBox="1"/>
          <p:nvPr/>
        </p:nvSpPr>
        <p:spPr>
          <a:xfrm>
            <a:off x="585567" y="317589"/>
            <a:ext cx="6984453"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CO" sz="1800">
                <a:solidFill>
                  <a:schemeClr val="dk1"/>
                </a:solidFill>
                <a:latin typeface="Calibri"/>
                <a:ea typeface="Calibri"/>
                <a:cs typeface="Calibri"/>
                <a:sym typeface="Calibri"/>
              </a:rPr>
              <a:t>Attack</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Una de las animaciones más usadas, es como el personaje ataca, lanza un golpe o usa una espada. Estos son movimientos que, por lo general, son movimientos rápidos: puede mover las piernas para crear estabilidad en el movimiento y verse natural; es importante siempre llegar al mismo punto de partida.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5"/>
          <p:cNvSpPr/>
          <p:nvPr/>
        </p:nvSpPr>
        <p:spPr>
          <a:xfrm>
            <a:off x="1193074" y="5755234"/>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Figura 4</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i="1" lang="es-CO" sz="1800">
                <a:solidFill>
                  <a:schemeClr val="dk1"/>
                </a:solidFill>
                <a:latin typeface="Calibri"/>
                <a:ea typeface="Calibri"/>
                <a:cs typeface="Calibri"/>
                <a:sym typeface="Calibri"/>
              </a:rPr>
              <a:t>Ataque espada</a:t>
            </a:r>
            <a:endParaRPr sz="1800">
              <a:solidFill>
                <a:schemeClr val="dk1"/>
              </a:solidFill>
              <a:latin typeface="Calibri"/>
              <a:ea typeface="Calibri"/>
              <a:cs typeface="Calibri"/>
              <a:sym typeface="Calibri"/>
            </a:endParaRPr>
          </a:p>
        </p:txBody>
      </p:sp>
      <p:pic>
        <p:nvPicPr>
          <p:cNvPr id="130" name="Google Shape;130;p5"/>
          <p:cNvPicPr preferRelativeResize="0"/>
          <p:nvPr/>
        </p:nvPicPr>
        <p:blipFill rotWithShape="1">
          <a:blip r:embed="rId4">
            <a:alphaModFix/>
          </a:blip>
          <a:srcRect b="0" l="0" r="0" t="0"/>
          <a:stretch/>
        </p:blipFill>
        <p:spPr>
          <a:xfrm>
            <a:off x="956854" y="2822485"/>
            <a:ext cx="6332220" cy="18923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Fuente: </a:t>
            </a:r>
            <a:r>
              <a:rPr lang="es-CO" sz="1800" u="sng">
                <a:solidFill>
                  <a:schemeClr val="dk1"/>
                </a:solidFill>
                <a:latin typeface="Calibri"/>
                <a:ea typeface="Calibri"/>
                <a:cs typeface="Calibri"/>
                <a:sym typeface="Calibri"/>
                <a:hlinkClick r:id="rId3">
                  <a:extLst>
                    <a:ext uri="{A12FA001-AC4F-418D-AE19-62706E023703}">
                      <ahyp:hlinkClr val="tx"/>
                    </a:ext>
                  </a:extLst>
                </a:hlinkClick>
              </a:rPr>
              <a:t>https://www.freepik.es/vector-gratis/chica-ducking-sprite-hoja_4452354.htm?query=caminar%20movimiento%20frame</a:t>
            </a:r>
            <a:endParaRPr sz="1800">
              <a:solidFill>
                <a:schemeClr val="dk1"/>
              </a:solidFill>
              <a:latin typeface="Calibri"/>
              <a:ea typeface="Calibri"/>
              <a:cs typeface="Calibri"/>
              <a:sym typeface="Calibri"/>
            </a:endParaRPr>
          </a:p>
        </p:txBody>
      </p:sp>
      <p:sp>
        <p:nvSpPr>
          <p:cNvPr id="136" name="Google Shape;136;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37" name="Google Shape;137;p6"/>
          <p:cNvSpPr txBox="1"/>
          <p:nvPr/>
        </p:nvSpPr>
        <p:spPr>
          <a:xfrm>
            <a:off x="585567" y="317589"/>
            <a:ext cx="6984453"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Agacharse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La acción de agacharse puede referirse cuando el personaje trata de ocultarse, pasar bajo algo, necesitar recoger algún elemento del suelo. esquivar un golpe, una bala, un </a:t>
            </a:r>
            <a:r>
              <a:rPr i="1" lang="es-CO" sz="1800">
                <a:solidFill>
                  <a:schemeClr val="dk1"/>
                </a:solidFill>
                <a:latin typeface="Calibri"/>
                <a:ea typeface="Calibri"/>
                <a:cs typeface="Calibri"/>
                <a:sym typeface="Calibri"/>
              </a:rPr>
              <a:t>npc</a:t>
            </a:r>
            <a:r>
              <a:rPr lang="es-CO" sz="1800">
                <a:solidFill>
                  <a:schemeClr val="dk1"/>
                </a:solidFill>
                <a:latin typeface="Calibri"/>
                <a:ea typeface="Calibri"/>
                <a:cs typeface="Calibri"/>
                <a:sym typeface="Calibri"/>
              </a:rPr>
              <a:t> aéreo, entre muchas más.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6"/>
          <p:cNvSpPr/>
          <p:nvPr/>
        </p:nvSpPr>
        <p:spPr>
          <a:xfrm>
            <a:off x="1193074" y="5755234"/>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Figura 5</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i="1" lang="es-CO" sz="1800">
                <a:solidFill>
                  <a:schemeClr val="dk1"/>
                </a:solidFill>
                <a:latin typeface="Calibri"/>
                <a:ea typeface="Calibri"/>
                <a:cs typeface="Calibri"/>
                <a:sym typeface="Calibri"/>
              </a:rPr>
              <a:t>Agacharse</a:t>
            </a:r>
            <a:endParaRPr sz="1800">
              <a:solidFill>
                <a:schemeClr val="dk1"/>
              </a:solidFill>
              <a:latin typeface="Calibri"/>
              <a:ea typeface="Calibri"/>
              <a:cs typeface="Calibri"/>
              <a:sym typeface="Calibri"/>
            </a:endParaRPr>
          </a:p>
        </p:txBody>
      </p:sp>
      <p:pic>
        <p:nvPicPr>
          <p:cNvPr id="139" name="Google Shape;139;p6"/>
          <p:cNvPicPr preferRelativeResize="0"/>
          <p:nvPr/>
        </p:nvPicPr>
        <p:blipFill rotWithShape="1">
          <a:blip r:embed="rId4">
            <a:alphaModFix/>
          </a:blip>
          <a:srcRect b="0" l="0" r="0" t="0"/>
          <a:stretch/>
        </p:blipFill>
        <p:spPr>
          <a:xfrm>
            <a:off x="1841900" y="2627699"/>
            <a:ext cx="3952875" cy="12858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Fuente: </a:t>
            </a:r>
            <a:r>
              <a:rPr lang="es-CO" sz="1800" u="sng">
                <a:solidFill>
                  <a:schemeClr val="dk1"/>
                </a:solidFill>
                <a:latin typeface="Calibri"/>
                <a:ea typeface="Calibri"/>
                <a:cs typeface="Calibri"/>
                <a:sym typeface="Calibri"/>
                <a:hlinkClick r:id="rId3">
                  <a:extLst>
                    <a:ext uri="{A12FA001-AC4F-418D-AE19-62706E023703}">
                      <ahyp:hlinkClr val="tx"/>
                    </a:ext>
                  </a:extLst>
                </a:hlinkClick>
              </a:rPr>
              <a:t>https://sp.depositphotos.com/vector-images/secuencia-de-morir.html?qview=58267477</a:t>
            </a:r>
            <a:endParaRPr sz="1800">
              <a:solidFill>
                <a:schemeClr val="dk1"/>
              </a:solidFill>
              <a:latin typeface="Calibri"/>
              <a:ea typeface="Calibri"/>
              <a:cs typeface="Calibri"/>
              <a:sym typeface="Calibri"/>
            </a:endParaRPr>
          </a:p>
        </p:txBody>
      </p:sp>
      <p:sp>
        <p:nvSpPr>
          <p:cNvPr id="145" name="Google Shape;145;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46" name="Google Shape;146;p7"/>
          <p:cNvSpPr txBox="1"/>
          <p:nvPr/>
        </p:nvSpPr>
        <p:spPr>
          <a:xfrm>
            <a:off x="585567" y="317589"/>
            <a:ext cx="69846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Muerte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La muerte del personaje puede pasar porque pisó algún elemento que lo mataba de inmediato o por que le fueron quitando la sangre poco a poco. Aquí se puede mostrar cómo el personaje cae al piso, después de que pierde su vida. Es importante tener como eje principal los pies del personaje, para que, al momento de pasar la animación al motor de juego este caiga correctamente y no se deslice.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7"/>
          <p:cNvSpPr/>
          <p:nvPr/>
        </p:nvSpPr>
        <p:spPr>
          <a:xfrm>
            <a:off x="1193074" y="5755234"/>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Calibri"/>
                <a:ea typeface="Calibri"/>
                <a:cs typeface="Calibri"/>
                <a:sym typeface="Calibri"/>
              </a:rPr>
              <a:t>Figura 6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i="1" lang="es-CO" sz="1800">
                <a:solidFill>
                  <a:schemeClr val="dk1"/>
                </a:solidFill>
                <a:latin typeface="Calibri"/>
                <a:ea typeface="Calibri"/>
                <a:cs typeface="Calibri"/>
                <a:sym typeface="Calibri"/>
              </a:rPr>
              <a:t>Muerte</a:t>
            </a:r>
            <a:endParaRPr sz="1800">
              <a:solidFill>
                <a:schemeClr val="dk1"/>
              </a:solidFill>
              <a:latin typeface="Calibri"/>
              <a:ea typeface="Calibri"/>
              <a:cs typeface="Calibri"/>
              <a:sym typeface="Calibri"/>
            </a:endParaRPr>
          </a:p>
        </p:txBody>
      </p:sp>
      <p:pic>
        <p:nvPicPr>
          <p:cNvPr id="148" name="Google Shape;148;p7"/>
          <p:cNvPicPr preferRelativeResize="0"/>
          <p:nvPr/>
        </p:nvPicPr>
        <p:blipFill rotWithShape="1">
          <a:blip r:embed="rId4">
            <a:alphaModFix/>
          </a:blip>
          <a:srcRect b="0" l="0" r="0" t="0"/>
          <a:stretch/>
        </p:blipFill>
        <p:spPr>
          <a:xfrm>
            <a:off x="2125248" y="2869794"/>
            <a:ext cx="3857625" cy="288544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2021-11-05T20:53:31Z</dcterms:created>
  <dc:creator>user</dc:creator>
</cp:coreProperties>
</file>