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X4aELXBpex8j0une/3s12EIjq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43" name="Google Shape;2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9" name="Google Shape;1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7" name="Google Shape;1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5" name="Google Shape;1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09" name="Google Shape;2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7.jpg"/><Relationship Id="rId5" Type="http://schemas.openxmlformats.org/officeDocument/2006/relationships/hyperlink" Target="https://cdn.pixabay.com/photo/2015/10/31/12/34/button-1015629_960_720.jpg" TargetMode="External"/><Relationship Id="rId6"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7.jpg"/><Relationship Id="rId5" Type="http://schemas.openxmlformats.org/officeDocument/2006/relationships/image" Target="../media/image5.jpg"/><Relationship Id="rId6" Type="http://schemas.openxmlformats.org/officeDocument/2006/relationships/hyperlink" Target="https://image.shutterstock.com/image-vector/guy-animator-creation-project-process-600w-1758437726.jpg"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https://image.shutterstock.com/image-illustration/beautiful-red-haired-anime-girl-600w-1727655760.jpg" TargetMode="External"/><Relationship Id="rId10" Type="http://schemas.openxmlformats.org/officeDocument/2006/relationships/image" Target="../media/image15.jpg"/><Relationship Id="rId13" Type="http://schemas.openxmlformats.org/officeDocument/2006/relationships/image" Target="../media/image7.jpg"/><Relationship Id="rId12" Type="http://schemas.openxmlformats.org/officeDocument/2006/relationships/image" Target="../media/image16.jp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jpg"/><Relationship Id="rId9" Type="http://schemas.openxmlformats.org/officeDocument/2006/relationships/image" Target="../media/image6.jpg"/><Relationship Id="rId15" Type="http://schemas.openxmlformats.org/officeDocument/2006/relationships/hyperlink" Target="https://image.shutterstock.com/image-vector/little-boy-character-constructor-animation-600w-1136812031.jpg" TargetMode="External"/><Relationship Id="rId14" Type="http://schemas.openxmlformats.org/officeDocument/2006/relationships/image" Target="../media/image10.jpg"/><Relationship Id="rId5" Type="http://schemas.openxmlformats.org/officeDocument/2006/relationships/hyperlink" Target="https://image.shutterstock.com/image-photo/male-video-games-designer-working-600w-1937719522.jpg" TargetMode="External"/><Relationship Id="rId6" Type="http://schemas.openxmlformats.org/officeDocument/2006/relationships/image" Target="../media/image4.jpg"/><Relationship Id="rId7" Type="http://schemas.openxmlformats.org/officeDocument/2006/relationships/image" Target="../media/image2.jpg"/><Relationship Id="rId8" Type="http://schemas.openxmlformats.org/officeDocument/2006/relationships/hyperlink" Target="https://image.shutterstock.com/image-vector/beautiful-futuristic-illustration-human-head-600w-1360628204.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jpg"/><Relationship Id="rId9" Type="http://schemas.openxmlformats.org/officeDocument/2006/relationships/hyperlink" Target="https://image.shutterstock.com/image-photo/animator-designer-development-designing-drawing-600w-1198925902.jpg" TargetMode="External"/><Relationship Id="rId5" Type="http://schemas.openxmlformats.org/officeDocument/2006/relationships/image" Target="../media/image9.jpg"/><Relationship Id="rId6" Type="http://schemas.openxmlformats.org/officeDocument/2006/relationships/image" Target="../media/image14.jpg"/><Relationship Id="rId7" Type="http://schemas.openxmlformats.org/officeDocument/2006/relationships/image" Target="../media/image1.jpg"/><Relationship Id="rId8" Type="http://schemas.openxmlformats.org/officeDocument/2006/relationships/hyperlink" Target="https://image.shutterstock.com/image-photo/moscow-russia-march-2018-disney-600w-1049370260.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3.jpg"/><Relationship Id="rId9" Type="http://schemas.openxmlformats.org/officeDocument/2006/relationships/hyperlink" Target="https://image.shutterstock.com/image-vector/diverse-group-happy-people-jumping-600w-1443906404.jpg" TargetMode="External"/><Relationship Id="rId5" Type="http://schemas.openxmlformats.org/officeDocument/2006/relationships/image" Target="../media/image31.jpg"/><Relationship Id="rId6" Type="http://schemas.openxmlformats.org/officeDocument/2006/relationships/hyperlink" Target="https://image.shutterstock.com/image-vector/cartoon-hands-legs-big-set-600w-1615215160.jpg" TargetMode="External"/><Relationship Id="rId7" Type="http://schemas.openxmlformats.org/officeDocument/2006/relationships/image" Target="../media/image21.jpg"/><Relationship Id="rId8" Type="http://schemas.openxmlformats.org/officeDocument/2006/relationships/image" Target="../media/image19.jpg"/></Relationships>
</file>

<file path=ppt/slides/_rels/slide7.xml.rels><?xml version="1.0" encoding="UTF-8" standalone="yes"?><Relationships xmlns="http://schemas.openxmlformats.org/package/2006/relationships"><Relationship Id="rId11" Type="http://schemas.openxmlformats.org/officeDocument/2006/relationships/image" Target="../media/image26.jpg"/><Relationship Id="rId10" Type="http://schemas.openxmlformats.org/officeDocument/2006/relationships/image" Target="../media/image22.jpg"/><Relationship Id="rId13" Type="http://schemas.openxmlformats.org/officeDocument/2006/relationships/image" Target="../media/image32.jpg"/><Relationship Id="rId12" Type="http://schemas.openxmlformats.org/officeDocument/2006/relationships/hyperlink" Target="https://image.shutterstock.com/image-illustration/beautiful-rural-village-mountain-nature-600w-1797138253.jpg"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0.jpg"/><Relationship Id="rId9" Type="http://schemas.openxmlformats.org/officeDocument/2006/relationships/hyperlink" Target="https://image.shutterstock.com/image-illustration/chinese-style-fantasy-scenes3d-rendering-600w-647884516.jpg" TargetMode="External"/><Relationship Id="rId15" Type="http://schemas.openxmlformats.org/officeDocument/2006/relationships/hyperlink" Target="https://image.shutterstock.com/image-vector/group-young-people-anime-style-600w-1545217157.jpg" TargetMode="External"/><Relationship Id="rId14" Type="http://schemas.openxmlformats.org/officeDocument/2006/relationships/image" Target="../media/image27.jpg"/><Relationship Id="rId5" Type="http://schemas.openxmlformats.org/officeDocument/2006/relationships/image" Target="../media/image18.jpg"/><Relationship Id="rId6" Type="http://schemas.openxmlformats.org/officeDocument/2006/relationships/hyperlink" Target="https://image.shutterstock.com/image-photo/side-view-diverse-group-men-600w-1158412906.jpg" TargetMode="External"/><Relationship Id="rId7" Type="http://schemas.openxmlformats.org/officeDocument/2006/relationships/image" Target="../media/image28.jpg"/><Relationship Id="rId8" Type="http://schemas.openxmlformats.org/officeDocument/2006/relationships/image" Target="../media/image3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0.jpg"/><Relationship Id="rId5" Type="http://schemas.openxmlformats.org/officeDocument/2006/relationships/image" Target="../media/image25.jpg"/><Relationship Id="rId6" Type="http://schemas.openxmlformats.org/officeDocument/2006/relationships/hyperlink" Target="https://image.shutterstock.com/image-vector/animator-designer-creative-process-vector-600w-1498637465.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6.jpg"/><Relationship Id="rId9" Type="http://schemas.openxmlformats.org/officeDocument/2006/relationships/hyperlink" Target="https://cdn.pixabay.com/photo/2016/08/26/15/54/checklist-1622517_960_720.png" TargetMode="External"/><Relationship Id="rId5" Type="http://schemas.openxmlformats.org/officeDocument/2006/relationships/image" Target="../media/image24.jpg"/><Relationship Id="rId6" Type="http://schemas.openxmlformats.org/officeDocument/2006/relationships/hyperlink" Target="https://cdn.pixabay.com/photo/2015/10/31/12/31/books-1015594_960_720.jpg" TargetMode="External"/><Relationship Id="rId7" Type="http://schemas.openxmlformats.org/officeDocument/2006/relationships/image" Target="../media/image34.png"/><Relationship Id="rId8"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1" name="Google Shape;91;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CO" sz="1400" u="none" cap="none" strike="noStrike">
                <a:solidFill>
                  <a:srgbClr val="000000"/>
                </a:solidFill>
                <a:latin typeface="Arial"/>
                <a:ea typeface="Arial"/>
                <a:cs typeface="Arial"/>
                <a:sym typeface="Arial"/>
              </a:rPr>
              <a:t>DI_CF06_0_Introduccion</a:t>
            </a:r>
            <a:endParaRPr b="0" i="0" sz="14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0" y="1198024"/>
            <a:ext cx="8234450" cy="30469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s-CO"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1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47" name="Google Shape;247;p10"/>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48" name="Google Shape;248;p10"/>
          <p:cNvGrpSpPr/>
          <p:nvPr/>
        </p:nvGrpSpPr>
        <p:grpSpPr>
          <a:xfrm>
            <a:off x="209008" y="49882"/>
            <a:ext cx="7811588" cy="3918800"/>
            <a:chOff x="-42401" y="-24097"/>
            <a:chExt cx="6909926" cy="3859056"/>
          </a:xfrm>
        </p:grpSpPr>
        <p:pic>
          <p:nvPicPr>
            <p:cNvPr id="249" name="Google Shape;249;p10"/>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50" name="Google Shape;250;p1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1" name="Google Shape;251;p10"/>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252" name="Google Shape;252;p10"/>
          <p:cNvSpPr txBox="1"/>
          <p:nvPr/>
        </p:nvSpPr>
        <p:spPr>
          <a:xfrm>
            <a:off x="250913" y="0"/>
            <a:ext cx="2259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rgbClr val="FF0000"/>
                </a:solidFill>
                <a:latin typeface="Calibri"/>
                <a:ea typeface="Calibri"/>
                <a:cs typeface="Calibri"/>
                <a:sym typeface="Calibri"/>
              </a:rPr>
              <a:t>Animación</a:t>
            </a:r>
            <a:endParaRPr/>
          </a:p>
        </p:txBody>
      </p:sp>
      <p:sp>
        <p:nvSpPr>
          <p:cNvPr id="253" name="Google Shape;253;p10"/>
          <p:cNvSpPr/>
          <p:nvPr/>
        </p:nvSpPr>
        <p:spPr>
          <a:xfrm>
            <a:off x="905691" y="4635670"/>
            <a:ext cx="6096000" cy="80855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t/>
            </a:r>
            <a:endParaRPr sz="2400">
              <a:solidFill>
                <a:schemeClr val="dk1"/>
              </a:solidFill>
              <a:latin typeface="Arial"/>
              <a:ea typeface="Arial"/>
              <a:cs typeface="Arial"/>
              <a:sym typeface="Arial"/>
            </a:endParaRPr>
          </a:p>
          <a:p>
            <a:pPr indent="0" lvl="0" marL="0" marR="0" rtl="0" algn="just">
              <a:lnSpc>
                <a:spcPct val="115000"/>
              </a:lnSpc>
              <a:spcBef>
                <a:spcPts val="0"/>
              </a:spcBef>
              <a:spcAft>
                <a:spcPts val="0"/>
              </a:spcAft>
              <a:buNone/>
            </a:pPr>
            <a:r>
              <a:rPr lang="es-CO" sz="1800">
                <a:solidFill>
                  <a:schemeClr val="dk1"/>
                </a:solidFill>
                <a:latin typeface="Arial"/>
                <a:ea typeface="Arial"/>
                <a:cs typeface="Arial"/>
                <a:sym typeface="Arial"/>
              </a:rPr>
              <a:t>¡</a:t>
            </a:r>
            <a:r>
              <a:rPr b="1" lang="es-CO" sz="1800">
                <a:solidFill>
                  <a:schemeClr val="dk1"/>
                </a:solidFill>
                <a:latin typeface="Arial"/>
                <a:ea typeface="Arial"/>
                <a:cs typeface="Arial"/>
                <a:sym typeface="Arial"/>
              </a:rPr>
              <a:t>Muchos éxitos</a:t>
            </a:r>
            <a:r>
              <a:rPr lang="es-CO" sz="1800">
                <a:solidFill>
                  <a:schemeClr val="dk1"/>
                </a:solidFill>
                <a:latin typeface="Arial"/>
                <a:ea typeface="Arial"/>
                <a:cs typeface="Arial"/>
                <a:sym typeface="Arial"/>
              </a:rPr>
              <a:t>!</a:t>
            </a:r>
            <a:endParaRPr/>
          </a:p>
        </p:txBody>
      </p:sp>
      <p:pic>
        <p:nvPicPr>
          <p:cNvPr descr="Botón, Detener, Vamos, Para Presionar, Haga Clic En" id="254" name="Google Shape;254;p10"/>
          <p:cNvPicPr preferRelativeResize="0"/>
          <p:nvPr/>
        </p:nvPicPr>
        <p:blipFill rotWithShape="1">
          <a:blip r:embed="rId4">
            <a:alphaModFix/>
          </a:blip>
          <a:srcRect b="0" l="0" r="0" t="0"/>
          <a:stretch/>
        </p:blipFill>
        <p:spPr>
          <a:xfrm>
            <a:off x="2004903" y="190389"/>
            <a:ext cx="4173828" cy="3090469"/>
          </a:xfrm>
          <a:prstGeom prst="rect">
            <a:avLst/>
          </a:prstGeom>
          <a:noFill/>
          <a:ln>
            <a:noFill/>
          </a:ln>
        </p:spPr>
      </p:pic>
      <p:sp>
        <p:nvSpPr>
          <p:cNvPr id="255" name="Google Shape;255;p10"/>
          <p:cNvSpPr/>
          <p:nvPr/>
        </p:nvSpPr>
        <p:spPr>
          <a:xfrm>
            <a:off x="8488923" y="4448696"/>
            <a:ext cx="346750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5">
                  <a:extLst>
                    <a:ext uri="{A12FA001-AC4F-418D-AE19-62706E023703}">
                      <ahyp:hlinkClr val="tx"/>
                    </a:ext>
                  </a:extLst>
                </a:hlinkClick>
              </a:rPr>
              <a:t>https://cdn.pixabay.com/photo/2015/10/31/12/34/button-1015629_960_720.jpg</a:t>
            </a:r>
            <a:r>
              <a:rPr lang="es-CO" sz="1800">
                <a:solidFill>
                  <a:schemeClr val="dk1"/>
                </a:solidFill>
                <a:latin typeface="Calibri"/>
                <a:ea typeface="Calibri"/>
                <a:cs typeface="Calibri"/>
                <a:sym typeface="Calibri"/>
              </a:rPr>
              <a:t> </a:t>
            </a:r>
            <a:endParaRPr/>
          </a:p>
        </p:txBody>
      </p:sp>
      <p:pic>
        <p:nvPicPr>
          <p:cNvPr descr="Botón, Detener, Vamos, Para Presionar, Haga Clic En" id="256" name="Google Shape;256;p10"/>
          <p:cNvPicPr preferRelativeResize="0"/>
          <p:nvPr/>
        </p:nvPicPr>
        <p:blipFill rotWithShape="1">
          <a:blip r:embed="rId6">
            <a:alphaModFix/>
          </a:blip>
          <a:srcRect b="0" l="0" r="0" t="0"/>
          <a:stretch/>
        </p:blipFill>
        <p:spPr>
          <a:xfrm>
            <a:off x="8882559" y="3280858"/>
            <a:ext cx="1089750" cy="1039232"/>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9" name="Google Shape;99;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grpSp>
        <p:nvGrpSpPr>
          <p:cNvPr id="100" name="Google Shape;100;p2"/>
          <p:cNvGrpSpPr/>
          <p:nvPr/>
        </p:nvGrpSpPr>
        <p:grpSpPr>
          <a:xfrm>
            <a:off x="533017" y="444142"/>
            <a:ext cx="6909926" cy="3859056"/>
            <a:chOff x="-42401" y="-24097"/>
            <a:chExt cx="6909926" cy="3859056"/>
          </a:xfrm>
        </p:grpSpPr>
        <p:pic>
          <p:nvPicPr>
            <p:cNvPr id="101" name="Google Shape;101;p2"/>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02" name="Google Shape;102;p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3" name="Google Shape;103;p2"/>
          <p:cNvSpPr txBox="1"/>
          <p:nvPr/>
        </p:nvSpPr>
        <p:spPr>
          <a:xfrm>
            <a:off x="8292539" y="777351"/>
            <a:ext cx="3867545"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Vídeo: </a:t>
            </a:r>
            <a:r>
              <a:rPr b="0" i="0" lang="es-CO" sz="1400" u="none" cap="none" strike="noStrike">
                <a:solidFill>
                  <a:srgbClr val="000000"/>
                </a:solidFill>
                <a:latin typeface="Arial"/>
                <a:ea typeface="Arial"/>
                <a:cs typeface="Arial"/>
                <a:sym typeface="Arial"/>
              </a:rPr>
              <a:t>imágenes y animación (sugeridas en el ppt y las que producción considere apropiadas) mientras se oye la voz en off con la info. </a:t>
            </a:r>
            <a:endParaRPr/>
          </a:p>
          <a:p>
            <a:pPr indent="0" lvl="0" marL="0" marR="0" rtl="0" algn="just">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Acompañar con música y/o sonidos acordes.</a:t>
            </a:r>
            <a:endParaRPr/>
          </a:p>
          <a:p>
            <a:pPr indent="0" lvl="0" marL="0" marR="0" rtl="0" algn="just">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pic>
        <p:nvPicPr>
          <p:cNvPr id="104" name="Google Shape;104;p2"/>
          <p:cNvPicPr preferRelativeResize="0"/>
          <p:nvPr/>
        </p:nvPicPr>
        <p:blipFill rotWithShape="1">
          <a:blip r:embed="rId4">
            <a:alphaModFix/>
          </a:blip>
          <a:srcRect b="0" l="0" r="0" t="0"/>
          <a:stretch/>
        </p:blipFill>
        <p:spPr>
          <a:xfrm>
            <a:off x="3925723" y="597604"/>
            <a:ext cx="3402544" cy="3315531"/>
          </a:xfrm>
          <a:prstGeom prst="rect">
            <a:avLst/>
          </a:prstGeom>
          <a:noFill/>
          <a:ln>
            <a:noFill/>
          </a:ln>
        </p:spPr>
      </p:pic>
      <p:sp>
        <p:nvSpPr>
          <p:cNvPr id="105" name="Google Shape;105;p2"/>
          <p:cNvSpPr/>
          <p:nvPr/>
        </p:nvSpPr>
        <p:spPr>
          <a:xfrm>
            <a:off x="1475061" y="815616"/>
            <a:ext cx="552663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1800" u="none" cap="none" strike="noStrike">
                <a:solidFill>
                  <a:schemeClr val="dk1"/>
                </a:solidFill>
                <a:latin typeface="Calibri"/>
                <a:ea typeface="Calibri"/>
                <a:cs typeface="Calibri"/>
                <a:sym typeface="Calibri"/>
              </a:rPr>
              <a:t>Animación Digital</a:t>
            </a:r>
            <a:endParaRPr/>
          </a:p>
        </p:txBody>
      </p:sp>
      <p:sp>
        <p:nvSpPr>
          <p:cNvPr id="106" name="Google Shape;106;p2"/>
          <p:cNvSpPr/>
          <p:nvPr/>
        </p:nvSpPr>
        <p:spPr>
          <a:xfrm>
            <a:off x="533017" y="3130052"/>
            <a:ext cx="6295071"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000" u="none" cap="none" strike="noStrike">
                <a:solidFill>
                  <a:srgbClr val="00B050"/>
                </a:solidFill>
                <a:latin typeface="Arial"/>
                <a:ea typeface="Arial"/>
                <a:cs typeface="Arial"/>
                <a:sym typeface="Arial"/>
              </a:rPr>
              <a:t>Introducción</a:t>
            </a:r>
            <a:endParaRPr/>
          </a:p>
        </p:txBody>
      </p:sp>
      <p:sp>
        <p:nvSpPr>
          <p:cNvPr id="107" name="Google Shape;107;p2"/>
          <p:cNvSpPr/>
          <p:nvPr/>
        </p:nvSpPr>
        <p:spPr>
          <a:xfrm>
            <a:off x="1427952" y="1326587"/>
            <a:ext cx="51200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CO" sz="3200" u="none" cap="none" strike="noStrike">
                <a:solidFill>
                  <a:schemeClr val="accent6"/>
                </a:solidFill>
                <a:latin typeface="Calibri"/>
                <a:ea typeface="Calibri"/>
                <a:cs typeface="Calibri"/>
                <a:sym typeface="Calibri"/>
              </a:rPr>
              <a:t>Animación básica y avanzada</a:t>
            </a:r>
            <a:endParaRPr b="1" sz="3200">
              <a:solidFill>
                <a:schemeClr val="accent6"/>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4" name="Google Shape;114;p3"/>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5" name="Google Shape;115;p3"/>
          <p:cNvGrpSpPr/>
          <p:nvPr/>
        </p:nvGrpSpPr>
        <p:grpSpPr>
          <a:xfrm>
            <a:off x="535577" y="49882"/>
            <a:ext cx="7080070" cy="3918800"/>
            <a:chOff x="-42401" y="-24097"/>
            <a:chExt cx="6909926" cy="3859056"/>
          </a:xfrm>
        </p:grpSpPr>
        <p:pic>
          <p:nvPicPr>
            <p:cNvPr id="116" name="Google Shape;116;p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17" name="Google Shape;117;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8" name="Google Shape;118;p3"/>
          <p:cNvSpPr/>
          <p:nvPr/>
        </p:nvSpPr>
        <p:spPr>
          <a:xfrm>
            <a:off x="39190" y="4813176"/>
            <a:ext cx="8253349"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dk1"/>
                </a:solidFill>
                <a:latin typeface="Arial"/>
                <a:ea typeface="Arial"/>
                <a:cs typeface="Arial"/>
                <a:sym typeface="Arial"/>
              </a:rPr>
              <a:t>En este contenido, usted conocerá más y mejor, los principios universales de elaboración de productos audiovisuales en animación digital y algunos otros aspectos básicos que permiten, a una animación, cumplir su objetivo de dar vida a personajes y contar una historia a través de la composición. </a:t>
            </a:r>
            <a:endParaRPr/>
          </a:p>
        </p:txBody>
      </p:sp>
      <p:sp>
        <p:nvSpPr>
          <p:cNvPr id="119" name="Google Shape;119;p3"/>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descr="Guy animator en la ilustración vectorial del proceso de creación. Diseñador de movimiento masculino trabajando en computadora. Creador gráfico independiente en el lugar de trabajo. Vistazo al fondo aprendiendo en el curso de editor de animaciones en línea" id="120" name="Google Shape;120;p3"/>
          <p:cNvPicPr preferRelativeResize="0"/>
          <p:nvPr/>
        </p:nvPicPr>
        <p:blipFill rotWithShape="1">
          <a:blip r:embed="rId4">
            <a:alphaModFix/>
          </a:blip>
          <a:srcRect b="0" l="0" r="0" t="0"/>
          <a:stretch/>
        </p:blipFill>
        <p:spPr>
          <a:xfrm>
            <a:off x="926014" y="168876"/>
            <a:ext cx="6243412" cy="3266100"/>
          </a:xfrm>
          <a:prstGeom prst="rect">
            <a:avLst/>
          </a:prstGeom>
          <a:noFill/>
          <a:ln>
            <a:noFill/>
          </a:ln>
        </p:spPr>
      </p:pic>
      <p:pic>
        <p:nvPicPr>
          <p:cNvPr descr="Guy animator en la ilustración vectorial del proceso de creación. Diseñador de movimiento masculino trabajando en computadora. Creador gráfico independiente en el lugar de trabajo. Vistazo al fondo aprendiendo en el curso de editor de animaciones en línea" id="121" name="Google Shape;121;p3"/>
          <p:cNvPicPr preferRelativeResize="0"/>
          <p:nvPr/>
        </p:nvPicPr>
        <p:blipFill rotWithShape="1">
          <a:blip r:embed="rId5">
            <a:alphaModFix/>
          </a:blip>
          <a:srcRect b="0" l="0" r="0" t="0"/>
          <a:stretch/>
        </p:blipFill>
        <p:spPr>
          <a:xfrm>
            <a:off x="8665268" y="2718965"/>
            <a:ext cx="1167846" cy="702654"/>
          </a:xfrm>
          <a:prstGeom prst="rect">
            <a:avLst/>
          </a:prstGeom>
          <a:noFill/>
          <a:ln>
            <a:noFill/>
          </a:ln>
        </p:spPr>
      </p:pic>
      <p:sp>
        <p:nvSpPr>
          <p:cNvPr id="122" name="Google Shape;122;p3"/>
          <p:cNvSpPr txBox="1"/>
          <p:nvPr/>
        </p:nvSpPr>
        <p:spPr>
          <a:xfrm>
            <a:off x="8413032" y="3436382"/>
            <a:ext cx="37470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6">
                  <a:extLst>
                    <a:ext uri="{A12FA001-AC4F-418D-AE19-62706E023703}">
                      <ahyp:hlinkClr val="tx"/>
                    </a:ext>
                  </a:extLst>
                </a:hlinkClick>
              </a:rPr>
              <a:t>https://image.shutterstock.com/image-vector/guy-animator-creation-project-process-600w-1758437726.jpg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9" name="Google Shape;129;p4"/>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0" name="Google Shape;130;p4"/>
          <p:cNvGrpSpPr/>
          <p:nvPr/>
        </p:nvGrpSpPr>
        <p:grpSpPr>
          <a:xfrm>
            <a:off x="535577" y="49882"/>
            <a:ext cx="7080070" cy="3918800"/>
            <a:chOff x="-42401" y="-24097"/>
            <a:chExt cx="6909926" cy="3859056"/>
          </a:xfrm>
        </p:grpSpPr>
        <p:pic>
          <p:nvPicPr>
            <p:cNvPr id="131" name="Google Shape;131;p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32" name="Google Shape;132;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3" name="Google Shape;133;p4"/>
          <p:cNvSpPr/>
          <p:nvPr/>
        </p:nvSpPr>
        <p:spPr>
          <a:xfrm>
            <a:off x="39190" y="4813176"/>
            <a:ext cx="8253349"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dk1"/>
                </a:solidFill>
                <a:latin typeface="Arial"/>
                <a:ea typeface="Arial"/>
                <a:cs typeface="Arial"/>
                <a:sym typeface="Arial"/>
              </a:rPr>
              <a:t>La animación ha sido entendida y aplicada, a lo largo de la historia, como la acción de dar movimiento a elementos y objetos dentro de una escena específica; dichos elementos y personajes inanimados, son llevados a la “vida”, mediante efectos visuales que se crean para el ojo del espectador. </a:t>
            </a:r>
            <a:endParaRPr/>
          </a:p>
        </p:txBody>
      </p:sp>
      <p:sp>
        <p:nvSpPr>
          <p:cNvPr id="134" name="Google Shape;134;p4"/>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descr="Diseñador masculino de videojuegos trabajando en estudio" id="135" name="Google Shape;135;p4"/>
          <p:cNvPicPr preferRelativeResize="0"/>
          <p:nvPr/>
        </p:nvPicPr>
        <p:blipFill rotWithShape="1">
          <a:blip r:embed="rId4">
            <a:alphaModFix/>
          </a:blip>
          <a:srcRect b="8398" l="0" r="0" t="0"/>
          <a:stretch/>
        </p:blipFill>
        <p:spPr>
          <a:xfrm>
            <a:off x="8336171" y="1588237"/>
            <a:ext cx="971017" cy="682485"/>
          </a:xfrm>
          <a:prstGeom prst="rect">
            <a:avLst/>
          </a:prstGeom>
          <a:noFill/>
          <a:ln>
            <a:noFill/>
          </a:ln>
        </p:spPr>
      </p:pic>
      <p:sp>
        <p:nvSpPr>
          <p:cNvPr id="136" name="Google Shape;136;p4"/>
          <p:cNvSpPr txBox="1"/>
          <p:nvPr/>
        </p:nvSpPr>
        <p:spPr>
          <a:xfrm>
            <a:off x="9338940" y="1504061"/>
            <a:ext cx="28211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5">
                  <a:extLst>
                    <a:ext uri="{A12FA001-AC4F-418D-AE19-62706E023703}">
                      <ahyp:hlinkClr val="tx"/>
                    </a:ext>
                  </a:extLst>
                </a:hlinkClick>
              </a:rPr>
              <a:t>https://image.shutterstock.com/image-photo/male-video-games-designer-working-600w-1937719522.jpg</a:t>
            </a:r>
            <a:r>
              <a:rPr lang="es-CO" sz="1200">
                <a:solidFill>
                  <a:schemeClr val="dk1"/>
                </a:solidFill>
                <a:latin typeface="Calibri"/>
                <a:ea typeface="Calibri"/>
                <a:cs typeface="Calibri"/>
                <a:sym typeface="Calibri"/>
              </a:rPr>
              <a:t> </a:t>
            </a:r>
            <a:endParaRPr/>
          </a:p>
        </p:txBody>
      </p:sp>
      <p:pic>
        <p:nvPicPr>
          <p:cNvPr descr="Hermosa ilustración futurista de cabeza humana hecha de matriz de flujo de partículas punteadas, líneas onduladas líneas vectoriales alma electrónica de máquinas futuristas inteligentes." id="137" name="Google Shape;137;p4"/>
          <p:cNvPicPr preferRelativeResize="0"/>
          <p:nvPr/>
        </p:nvPicPr>
        <p:blipFill rotWithShape="1">
          <a:blip r:embed="rId6">
            <a:alphaModFix/>
          </a:blip>
          <a:srcRect b="0" l="0" r="0" t="0"/>
          <a:stretch/>
        </p:blipFill>
        <p:spPr>
          <a:xfrm flipH="1">
            <a:off x="4075656" y="114305"/>
            <a:ext cx="1750530" cy="2216873"/>
          </a:xfrm>
          <a:prstGeom prst="rect">
            <a:avLst/>
          </a:prstGeom>
          <a:noFill/>
          <a:ln>
            <a:noFill/>
          </a:ln>
        </p:spPr>
      </p:pic>
      <p:pic>
        <p:nvPicPr>
          <p:cNvPr descr="Hermosa ilustración futurista de cabeza humana hecha de matriz de flujo de partículas punteadas, líneas onduladas líneas vectoriales alma electrónica de máquinas futuristas inteligentes." id="138" name="Google Shape;138;p4"/>
          <p:cNvPicPr preferRelativeResize="0"/>
          <p:nvPr/>
        </p:nvPicPr>
        <p:blipFill rotWithShape="1">
          <a:blip r:embed="rId7">
            <a:alphaModFix/>
          </a:blip>
          <a:srcRect b="0" l="0" r="0" t="0"/>
          <a:stretch/>
        </p:blipFill>
        <p:spPr>
          <a:xfrm>
            <a:off x="8365753" y="2614346"/>
            <a:ext cx="637703" cy="790752"/>
          </a:xfrm>
          <a:prstGeom prst="rect">
            <a:avLst/>
          </a:prstGeom>
          <a:noFill/>
          <a:ln>
            <a:noFill/>
          </a:ln>
        </p:spPr>
      </p:pic>
      <p:sp>
        <p:nvSpPr>
          <p:cNvPr id="139" name="Google Shape;139;p4"/>
          <p:cNvSpPr txBox="1"/>
          <p:nvPr/>
        </p:nvSpPr>
        <p:spPr>
          <a:xfrm>
            <a:off x="8982797" y="2478464"/>
            <a:ext cx="267362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400" u="sng">
                <a:solidFill>
                  <a:schemeClr val="dk1"/>
                </a:solidFill>
                <a:latin typeface="Calibri"/>
                <a:ea typeface="Calibri"/>
                <a:cs typeface="Calibri"/>
                <a:sym typeface="Calibri"/>
                <a:hlinkClick r:id="rId8">
                  <a:extLst>
                    <a:ext uri="{A12FA001-AC4F-418D-AE19-62706E023703}">
                      <ahyp:hlinkClr val="tx"/>
                    </a:ext>
                  </a:extLst>
                </a:hlinkClick>
              </a:rPr>
              <a:t>https://image.shutterstock.com/image-vector/beautiful-futuristic-illustration-human-head-600w-1360628204.jpg</a:t>
            </a:r>
            <a:r>
              <a:rPr lang="es-CO" sz="1400">
                <a:solidFill>
                  <a:schemeClr val="dk1"/>
                </a:solidFill>
                <a:latin typeface="Calibri"/>
                <a:ea typeface="Calibri"/>
                <a:cs typeface="Calibri"/>
                <a:sym typeface="Calibri"/>
              </a:rPr>
              <a:t> </a:t>
            </a:r>
            <a:endParaRPr/>
          </a:p>
        </p:txBody>
      </p:sp>
      <p:pic>
        <p:nvPicPr>
          <p:cNvPr descr="Diseñador masculino de videojuegos trabajando en estudio" id="140" name="Google Shape;140;p4"/>
          <p:cNvPicPr preferRelativeResize="0"/>
          <p:nvPr/>
        </p:nvPicPr>
        <p:blipFill rotWithShape="1">
          <a:blip r:embed="rId9">
            <a:alphaModFix/>
          </a:blip>
          <a:srcRect b="8398" l="0" r="0" t="0"/>
          <a:stretch/>
        </p:blipFill>
        <p:spPr>
          <a:xfrm>
            <a:off x="680832" y="131713"/>
            <a:ext cx="3620108" cy="3366860"/>
          </a:xfrm>
          <a:prstGeom prst="rect">
            <a:avLst/>
          </a:prstGeom>
          <a:noFill/>
          <a:ln>
            <a:noFill/>
          </a:ln>
        </p:spPr>
      </p:pic>
      <p:pic>
        <p:nvPicPr>
          <p:cNvPr descr="Hermosa animadora de cabello rojo con auriculares escuchando música." id="141" name="Google Shape;141;p4"/>
          <p:cNvPicPr preferRelativeResize="0"/>
          <p:nvPr/>
        </p:nvPicPr>
        <p:blipFill rotWithShape="1">
          <a:blip r:embed="rId10">
            <a:alphaModFix/>
          </a:blip>
          <a:srcRect b="0" l="0" r="0" t="0"/>
          <a:stretch/>
        </p:blipFill>
        <p:spPr>
          <a:xfrm>
            <a:off x="8420800" y="4027988"/>
            <a:ext cx="801757" cy="471709"/>
          </a:xfrm>
          <a:prstGeom prst="rect">
            <a:avLst/>
          </a:prstGeom>
          <a:noFill/>
          <a:ln>
            <a:noFill/>
          </a:ln>
        </p:spPr>
      </p:pic>
      <p:sp>
        <p:nvSpPr>
          <p:cNvPr id="142" name="Google Shape;142;p4"/>
          <p:cNvSpPr txBox="1"/>
          <p:nvPr/>
        </p:nvSpPr>
        <p:spPr>
          <a:xfrm>
            <a:off x="9222557" y="3881472"/>
            <a:ext cx="26614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11">
                  <a:extLst>
                    <a:ext uri="{A12FA001-AC4F-418D-AE19-62706E023703}">
                      <ahyp:hlinkClr val="tx"/>
                    </a:ext>
                  </a:extLst>
                </a:hlinkClick>
              </a:rPr>
              <a:t>https://image.shutterstock.com/image-illustration/beautiful-red-haired-anime-girl-600w-1727655760.jpg</a:t>
            </a:r>
            <a:r>
              <a:rPr lang="es-CO" sz="1200">
                <a:solidFill>
                  <a:schemeClr val="dk1"/>
                </a:solidFill>
                <a:latin typeface="Calibri"/>
                <a:ea typeface="Calibri"/>
                <a:cs typeface="Calibri"/>
                <a:sym typeface="Calibri"/>
              </a:rPr>
              <a:t> </a:t>
            </a:r>
            <a:endParaRPr/>
          </a:p>
        </p:txBody>
      </p:sp>
      <p:pic>
        <p:nvPicPr>
          <p:cNvPr descr="Constructor de caracteres para animación e ilustraciones personalizadas. Un tipo de pelo marrón oscuro con pantalones rojo. Creación de caracteres con diversas vistas, emociones faciales, sincronización de labios y poses. " id="143" name="Google Shape;143;p4"/>
          <p:cNvPicPr preferRelativeResize="0"/>
          <p:nvPr/>
        </p:nvPicPr>
        <p:blipFill rotWithShape="1">
          <a:blip r:embed="rId12">
            <a:alphaModFix/>
          </a:blip>
          <a:srcRect b="17695" l="0" r="76067" t="6896"/>
          <a:stretch/>
        </p:blipFill>
        <p:spPr>
          <a:xfrm>
            <a:off x="6187986" y="241520"/>
            <a:ext cx="1306990" cy="2216873"/>
          </a:xfrm>
          <a:prstGeom prst="rect">
            <a:avLst/>
          </a:prstGeom>
          <a:noFill/>
          <a:ln>
            <a:noFill/>
          </a:ln>
        </p:spPr>
      </p:pic>
      <p:pic>
        <p:nvPicPr>
          <p:cNvPr descr="Hermosa animadora de cabello rojo con auriculares escuchando música." id="144" name="Google Shape;144;p4"/>
          <p:cNvPicPr preferRelativeResize="0"/>
          <p:nvPr/>
        </p:nvPicPr>
        <p:blipFill rotWithShape="1">
          <a:blip r:embed="rId13">
            <a:alphaModFix/>
          </a:blip>
          <a:srcRect b="0" l="0" r="0" t="0"/>
          <a:stretch/>
        </p:blipFill>
        <p:spPr>
          <a:xfrm>
            <a:off x="5141843" y="2081917"/>
            <a:ext cx="2353133" cy="1384452"/>
          </a:xfrm>
          <a:prstGeom prst="rect">
            <a:avLst/>
          </a:prstGeom>
          <a:noFill/>
          <a:ln>
            <a:noFill/>
          </a:ln>
        </p:spPr>
      </p:pic>
      <p:pic>
        <p:nvPicPr>
          <p:cNvPr descr="Constructor de caracteres para animación e ilustraciones personalizadas. Un tipo de pelo marrón oscuro con pantalones rojo. Creación de caracteres con diversas vistas, emociones faciales, sincronización de labios y poses. " id="145" name="Google Shape;145;p4"/>
          <p:cNvPicPr preferRelativeResize="0"/>
          <p:nvPr/>
        </p:nvPicPr>
        <p:blipFill rotWithShape="1">
          <a:blip r:embed="rId14">
            <a:alphaModFix/>
          </a:blip>
          <a:srcRect b="17695" l="0" r="76067" t="6896"/>
          <a:stretch/>
        </p:blipFill>
        <p:spPr>
          <a:xfrm>
            <a:off x="8420800" y="4793203"/>
            <a:ext cx="522145" cy="885645"/>
          </a:xfrm>
          <a:prstGeom prst="rect">
            <a:avLst/>
          </a:prstGeom>
          <a:noFill/>
          <a:ln>
            <a:noFill/>
          </a:ln>
        </p:spPr>
      </p:pic>
      <p:sp>
        <p:nvSpPr>
          <p:cNvPr id="146" name="Google Shape;146;p4"/>
          <p:cNvSpPr txBox="1"/>
          <p:nvPr/>
        </p:nvSpPr>
        <p:spPr>
          <a:xfrm>
            <a:off x="9110395" y="4813176"/>
            <a:ext cx="26614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15">
                  <a:extLst>
                    <a:ext uri="{A12FA001-AC4F-418D-AE19-62706E023703}">
                      <ahyp:hlinkClr val="tx"/>
                    </a:ext>
                  </a:extLst>
                </a:hlinkClick>
              </a:rPr>
              <a:t>https://image.shutterstock.com/image-vector/little-boy-character-constructor-animation-600w-1136812031.jpg</a:t>
            </a:r>
            <a:r>
              <a:rPr lang="es-CO" sz="12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53" name="Google Shape;153;p5"/>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4" name="Google Shape;154;p5"/>
          <p:cNvGrpSpPr/>
          <p:nvPr/>
        </p:nvGrpSpPr>
        <p:grpSpPr>
          <a:xfrm>
            <a:off x="535577" y="49882"/>
            <a:ext cx="7080070" cy="3918800"/>
            <a:chOff x="-42401" y="-24097"/>
            <a:chExt cx="6909926" cy="3859056"/>
          </a:xfrm>
        </p:grpSpPr>
        <p:pic>
          <p:nvPicPr>
            <p:cNvPr id="155" name="Google Shape;155;p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56" name="Google Shape;156;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7" name="Google Shape;157;p5"/>
          <p:cNvSpPr/>
          <p:nvPr/>
        </p:nvSpPr>
        <p:spPr>
          <a:xfrm>
            <a:off x="39190" y="4813176"/>
            <a:ext cx="8253349"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dk1"/>
                </a:solidFill>
                <a:latin typeface="Arial"/>
                <a:ea typeface="Arial"/>
                <a:cs typeface="Arial"/>
                <a:sym typeface="Arial"/>
              </a:rPr>
              <a:t>En los inicios de la animación, esto se lograba a través de dibujos que se hacían con lápiz y papel, creando un dibujo por cada movimiento que el personaje requería para completar la acción. Esta técnica fue creada y aplicada por primera vez por los animadores de Disney.</a:t>
            </a:r>
            <a:endParaRPr/>
          </a:p>
        </p:txBody>
      </p:sp>
      <p:sp>
        <p:nvSpPr>
          <p:cNvPr id="158" name="Google Shape;158;p5"/>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descr="Diseñador de animadores Desarrollo diseño de dibujo desarrollo de dibujo creación de personajes gráficos pose gráficos robot de ciencia ficción Dibujo ilustración animación videojuegos producción de películas , estudio de diseño de animación." id="159" name="Google Shape;159;p5"/>
          <p:cNvPicPr preferRelativeResize="0"/>
          <p:nvPr/>
        </p:nvPicPr>
        <p:blipFill rotWithShape="1">
          <a:blip r:embed="rId4">
            <a:alphaModFix/>
          </a:blip>
          <a:srcRect b="5359" l="0" r="0" t="0"/>
          <a:stretch/>
        </p:blipFill>
        <p:spPr>
          <a:xfrm>
            <a:off x="699696" y="138655"/>
            <a:ext cx="6803547" cy="3356605"/>
          </a:xfrm>
          <a:prstGeom prst="rect">
            <a:avLst/>
          </a:prstGeom>
          <a:noFill/>
          <a:ln>
            <a:noFill/>
          </a:ln>
        </p:spPr>
      </p:pic>
      <p:pic>
        <p:nvPicPr>
          <p:cNvPr descr="Moscow, Russia - March, 2018: Disney logo sign printed on banner. The Walt Disney Company, commonly known as Disney, is an American mass media and entertainment company" id="160" name="Google Shape;160;p5"/>
          <p:cNvPicPr preferRelativeResize="0"/>
          <p:nvPr/>
        </p:nvPicPr>
        <p:blipFill rotWithShape="1">
          <a:blip r:embed="rId5">
            <a:alphaModFix/>
          </a:blip>
          <a:srcRect b="0" l="0" r="0" t="0"/>
          <a:stretch/>
        </p:blipFill>
        <p:spPr>
          <a:xfrm>
            <a:off x="702451" y="138655"/>
            <a:ext cx="1940652" cy="1358456"/>
          </a:xfrm>
          <a:prstGeom prst="rect">
            <a:avLst/>
          </a:prstGeom>
          <a:noFill/>
          <a:ln>
            <a:noFill/>
          </a:ln>
        </p:spPr>
      </p:pic>
      <p:pic>
        <p:nvPicPr>
          <p:cNvPr descr="Moscow, Russia - March, 2018: Disney logo sign printed on banner. The Walt Disney Company, commonly known as Disney, is an American mass media and entertainment company" id="161" name="Google Shape;161;p5"/>
          <p:cNvPicPr preferRelativeResize="0"/>
          <p:nvPr/>
        </p:nvPicPr>
        <p:blipFill rotWithShape="1">
          <a:blip r:embed="rId6">
            <a:alphaModFix/>
          </a:blip>
          <a:srcRect b="0" l="0" r="0" t="0"/>
          <a:stretch/>
        </p:blipFill>
        <p:spPr>
          <a:xfrm>
            <a:off x="8460100" y="1702133"/>
            <a:ext cx="1225740" cy="858018"/>
          </a:xfrm>
          <a:prstGeom prst="rect">
            <a:avLst/>
          </a:prstGeom>
          <a:noFill/>
          <a:ln>
            <a:noFill/>
          </a:ln>
        </p:spPr>
      </p:pic>
      <p:pic>
        <p:nvPicPr>
          <p:cNvPr descr="Diseñador de animadores Desarrollo diseño de dibujo desarrollo de dibujo creación de personajes gráficos pose gráficos robot de ciencia ficción Dibujo ilustración animación videojuegos producción de películas , estudio de diseño de animación." id="162" name="Google Shape;162;p5"/>
          <p:cNvPicPr preferRelativeResize="0"/>
          <p:nvPr/>
        </p:nvPicPr>
        <p:blipFill rotWithShape="1">
          <a:blip r:embed="rId7">
            <a:alphaModFix/>
          </a:blip>
          <a:srcRect b="5359" l="0" r="0" t="0"/>
          <a:stretch/>
        </p:blipFill>
        <p:spPr>
          <a:xfrm>
            <a:off x="8564861" y="3968682"/>
            <a:ext cx="1327729" cy="655050"/>
          </a:xfrm>
          <a:prstGeom prst="rect">
            <a:avLst/>
          </a:prstGeom>
          <a:noFill/>
          <a:ln>
            <a:noFill/>
          </a:ln>
        </p:spPr>
      </p:pic>
      <p:sp>
        <p:nvSpPr>
          <p:cNvPr id="163" name="Google Shape;163;p5"/>
          <p:cNvSpPr txBox="1"/>
          <p:nvPr/>
        </p:nvSpPr>
        <p:spPr>
          <a:xfrm>
            <a:off x="9619841" y="1481565"/>
            <a:ext cx="247484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8">
                  <a:extLst>
                    <a:ext uri="{A12FA001-AC4F-418D-AE19-62706E023703}">
                      <ahyp:hlinkClr val="tx"/>
                    </a:ext>
                  </a:extLst>
                </a:hlinkClick>
              </a:rPr>
              <a:t>https://image.shutterstock.com/image-photo/moscow-russia-march-2018-disney-600w-1049370260.jpg</a:t>
            </a:r>
            <a:r>
              <a:rPr lang="es-CO" sz="1800">
                <a:solidFill>
                  <a:schemeClr val="dk1"/>
                </a:solidFill>
                <a:latin typeface="Calibri"/>
                <a:ea typeface="Calibri"/>
                <a:cs typeface="Calibri"/>
                <a:sym typeface="Calibri"/>
              </a:rPr>
              <a:t> </a:t>
            </a:r>
            <a:endParaRPr/>
          </a:p>
        </p:txBody>
      </p:sp>
      <p:sp>
        <p:nvSpPr>
          <p:cNvPr id="164" name="Google Shape;164;p5"/>
          <p:cNvSpPr txBox="1"/>
          <p:nvPr/>
        </p:nvSpPr>
        <p:spPr>
          <a:xfrm>
            <a:off x="8564861" y="4627390"/>
            <a:ext cx="34157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9">
                  <a:extLst>
                    <a:ext uri="{A12FA001-AC4F-418D-AE19-62706E023703}">
                      <ahyp:hlinkClr val="tx"/>
                    </a:ext>
                  </a:extLst>
                </a:hlinkClick>
              </a:rPr>
              <a:t>https://image.shutterstock.com/image-photo/animator-designer-development-designing-drawing-600w-1198925902.jpg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71" name="Google Shape;171;p6"/>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72" name="Google Shape;172;p6"/>
          <p:cNvGrpSpPr/>
          <p:nvPr/>
        </p:nvGrpSpPr>
        <p:grpSpPr>
          <a:xfrm>
            <a:off x="535577" y="49882"/>
            <a:ext cx="7080070" cy="3918800"/>
            <a:chOff x="-42401" y="-24097"/>
            <a:chExt cx="6909926" cy="3859056"/>
          </a:xfrm>
        </p:grpSpPr>
        <p:pic>
          <p:nvPicPr>
            <p:cNvPr id="173" name="Google Shape;173;p6"/>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74" name="Google Shape;174;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5" name="Google Shape;175;p6"/>
          <p:cNvSpPr/>
          <p:nvPr/>
        </p:nvSpPr>
        <p:spPr>
          <a:xfrm>
            <a:off x="39190" y="4813176"/>
            <a:ext cx="8253349"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dk1"/>
                </a:solidFill>
                <a:latin typeface="Arial"/>
                <a:ea typeface="Arial"/>
                <a:cs typeface="Arial"/>
                <a:sym typeface="Arial"/>
              </a:rPr>
              <a:t>Los hermanos Roy y Walter Disney, con su equipo de creadores, en la década de los años 20, lograron establecer que cada 24 cuadros por segundo, es decir 24 dibujos de la acción por cada segunda visual que se crea, genera la acción de movimiento necesaria para el personaje u objeto.</a:t>
            </a:r>
            <a:endParaRPr/>
          </a:p>
        </p:txBody>
      </p:sp>
      <p:sp>
        <p:nvSpPr>
          <p:cNvPr id="176" name="Google Shape;176;p6"/>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descr="Cartoon hands and legs big set. Cute leg in boots and gloved hand collection" id="177" name="Google Shape;177;p6"/>
          <p:cNvPicPr preferRelativeResize="0"/>
          <p:nvPr/>
        </p:nvPicPr>
        <p:blipFill rotWithShape="1">
          <a:blip r:embed="rId4">
            <a:alphaModFix/>
          </a:blip>
          <a:srcRect b="0" l="0" r="0" t="0"/>
          <a:stretch/>
        </p:blipFill>
        <p:spPr>
          <a:xfrm>
            <a:off x="698364" y="132348"/>
            <a:ext cx="3264701" cy="3323156"/>
          </a:xfrm>
          <a:prstGeom prst="rect">
            <a:avLst/>
          </a:prstGeom>
          <a:noFill/>
          <a:ln>
            <a:noFill/>
          </a:ln>
        </p:spPr>
      </p:pic>
      <p:pic>
        <p:nvPicPr>
          <p:cNvPr descr="Cartoon hands and legs big set. Cute leg in boots and gloved hand collection" id="178" name="Google Shape;178;p6"/>
          <p:cNvPicPr preferRelativeResize="0"/>
          <p:nvPr/>
        </p:nvPicPr>
        <p:blipFill rotWithShape="1">
          <a:blip r:embed="rId5">
            <a:alphaModFix/>
          </a:blip>
          <a:srcRect b="0" l="0" r="0" t="0"/>
          <a:stretch/>
        </p:blipFill>
        <p:spPr>
          <a:xfrm>
            <a:off x="8365753" y="1359147"/>
            <a:ext cx="1349760" cy="1300270"/>
          </a:xfrm>
          <a:prstGeom prst="rect">
            <a:avLst/>
          </a:prstGeom>
          <a:noFill/>
          <a:ln>
            <a:noFill/>
          </a:ln>
        </p:spPr>
      </p:pic>
      <p:sp>
        <p:nvSpPr>
          <p:cNvPr id="179" name="Google Shape;179;p6"/>
          <p:cNvSpPr txBox="1"/>
          <p:nvPr/>
        </p:nvSpPr>
        <p:spPr>
          <a:xfrm>
            <a:off x="9599702" y="1597819"/>
            <a:ext cx="270810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400" u="sng">
                <a:solidFill>
                  <a:schemeClr val="dk1"/>
                </a:solidFill>
                <a:latin typeface="Calibri"/>
                <a:ea typeface="Calibri"/>
                <a:cs typeface="Calibri"/>
                <a:sym typeface="Calibri"/>
                <a:hlinkClick r:id="rId6">
                  <a:extLst>
                    <a:ext uri="{A12FA001-AC4F-418D-AE19-62706E023703}">
                      <ahyp:hlinkClr val="tx"/>
                    </a:ext>
                  </a:extLst>
                </a:hlinkClick>
              </a:rPr>
              <a:t>https://image.shutterstock.com/image-vector/cartoon-hands-legs-big-set-600w-1615215160.jpg</a:t>
            </a:r>
            <a:r>
              <a:rPr lang="es-CO" sz="1400">
                <a:solidFill>
                  <a:schemeClr val="dk1"/>
                </a:solidFill>
                <a:latin typeface="Calibri"/>
                <a:ea typeface="Calibri"/>
                <a:cs typeface="Calibri"/>
                <a:sym typeface="Calibri"/>
              </a:rPr>
              <a:t> </a:t>
            </a:r>
            <a:endParaRPr/>
          </a:p>
        </p:txBody>
      </p:sp>
      <p:pic>
        <p:nvPicPr>
          <p:cNvPr descr="Diverso grupo de gente feliz saltando. Gente multinacional y multirracial alegre celebrando juntos. Colección de caracteres ganadores de vector plano" id="180" name="Google Shape;180;p6"/>
          <p:cNvPicPr preferRelativeResize="0"/>
          <p:nvPr/>
        </p:nvPicPr>
        <p:blipFill rotWithShape="1">
          <a:blip r:embed="rId7">
            <a:alphaModFix/>
          </a:blip>
          <a:srcRect b="12238" l="0" r="0" t="0"/>
          <a:stretch/>
        </p:blipFill>
        <p:spPr>
          <a:xfrm>
            <a:off x="3963065" y="696560"/>
            <a:ext cx="3539866" cy="2179158"/>
          </a:xfrm>
          <a:prstGeom prst="rect">
            <a:avLst/>
          </a:prstGeom>
          <a:noFill/>
          <a:ln>
            <a:noFill/>
          </a:ln>
        </p:spPr>
      </p:pic>
      <p:pic>
        <p:nvPicPr>
          <p:cNvPr descr="Diverso grupo de gente feliz saltando. Gente multinacional y multirracial alegre celebrando juntos. Colección de caracteres ganadores de vector plano" id="181" name="Google Shape;181;p6"/>
          <p:cNvPicPr preferRelativeResize="0"/>
          <p:nvPr/>
        </p:nvPicPr>
        <p:blipFill rotWithShape="1">
          <a:blip r:embed="rId8">
            <a:alphaModFix/>
          </a:blip>
          <a:srcRect b="12238" l="0" r="0" t="0"/>
          <a:stretch/>
        </p:blipFill>
        <p:spPr>
          <a:xfrm>
            <a:off x="8365753" y="3165814"/>
            <a:ext cx="1081549" cy="665807"/>
          </a:xfrm>
          <a:prstGeom prst="rect">
            <a:avLst/>
          </a:prstGeom>
          <a:noFill/>
          <a:ln>
            <a:noFill/>
          </a:ln>
        </p:spPr>
      </p:pic>
      <p:sp>
        <p:nvSpPr>
          <p:cNvPr id="182" name="Google Shape;182;p6"/>
          <p:cNvSpPr txBox="1"/>
          <p:nvPr/>
        </p:nvSpPr>
        <p:spPr>
          <a:xfrm>
            <a:off x="9558130" y="3044190"/>
            <a:ext cx="235008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9">
                  <a:extLst>
                    <a:ext uri="{A12FA001-AC4F-418D-AE19-62706E023703}">
                      <ahyp:hlinkClr val="tx"/>
                    </a:ext>
                  </a:extLst>
                </a:hlinkClick>
              </a:rPr>
              <a:t>https://image.shutterstock.com/image-vector/diverse-group-happy-people-jumping-600w-1443906404.jpg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89" name="Google Shape;189;p7"/>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90" name="Google Shape;190;p7"/>
          <p:cNvGrpSpPr/>
          <p:nvPr/>
        </p:nvGrpSpPr>
        <p:grpSpPr>
          <a:xfrm>
            <a:off x="535577" y="49882"/>
            <a:ext cx="7080070" cy="3918800"/>
            <a:chOff x="-42401" y="-24097"/>
            <a:chExt cx="6909926" cy="3859056"/>
          </a:xfrm>
        </p:grpSpPr>
        <p:pic>
          <p:nvPicPr>
            <p:cNvPr id="191" name="Google Shape;191;p7"/>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92" name="Google Shape;192;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3" name="Google Shape;193;p7"/>
          <p:cNvSpPr/>
          <p:nvPr/>
        </p:nvSpPr>
        <p:spPr>
          <a:xfrm>
            <a:off x="39190" y="4813176"/>
            <a:ext cx="8253349"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dk1"/>
                </a:solidFill>
                <a:latin typeface="Arial"/>
                <a:ea typeface="Arial"/>
                <a:cs typeface="Arial"/>
                <a:sym typeface="Arial"/>
              </a:rPr>
              <a:t>El avance tecnológico, el desarrollo de dispositivos y la globalización han permitido que la animación se transforme y, con ello, las técnicas y tipos de aplicación, los cuales exigen procesos cada vez más juiciosos y completos para generar una producción animada que sea atractiva para el ojo del espectador, cada vez más exigente y riguroso.</a:t>
            </a:r>
            <a:endParaRPr/>
          </a:p>
        </p:txBody>
      </p:sp>
      <p:sp>
        <p:nvSpPr>
          <p:cNvPr id="194" name="Google Shape;194;p7"/>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descr="Vista lateral de un grupo diverso de hombres sentados en la mesa con una computadora y trabajando en la creación de una nueva caricatura" id="195" name="Google Shape;195;p7"/>
          <p:cNvPicPr preferRelativeResize="0"/>
          <p:nvPr/>
        </p:nvPicPr>
        <p:blipFill rotWithShape="1">
          <a:blip r:embed="rId4">
            <a:alphaModFix/>
          </a:blip>
          <a:srcRect b="7976" l="0" r="0" t="0"/>
          <a:stretch/>
        </p:blipFill>
        <p:spPr>
          <a:xfrm flipH="1">
            <a:off x="4173134" y="131711"/>
            <a:ext cx="3343362" cy="3366860"/>
          </a:xfrm>
          <a:prstGeom prst="rect">
            <a:avLst/>
          </a:prstGeom>
          <a:noFill/>
          <a:ln>
            <a:noFill/>
          </a:ln>
        </p:spPr>
      </p:pic>
      <p:pic>
        <p:nvPicPr>
          <p:cNvPr descr="Vista lateral de un grupo diverso de hombres sentados en la mesa con una computadora y trabajando en la creación de una nueva caricatura" id="196" name="Google Shape;196;p7"/>
          <p:cNvPicPr preferRelativeResize="0"/>
          <p:nvPr/>
        </p:nvPicPr>
        <p:blipFill rotWithShape="1">
          <a:blip r:embed="rId5">
            <a:alphaModFix/>
          </a:blip>
          <a:srcRect b="7976" l="0" r="0" t="0"/>
          <a:stretch/>
        </p:blipFill>
        <p:spPr>
          <a:xfrm flipH="1">
            <a:off x="8526473" y="1377885"/>
            <a:ext cx="829562" cy="835392"/>
          </a:xfrm>
          <a:prstGeom prst="rect">
            <a:avLst/>
          </a:prstGeom>
          <a:noFill/>
          <a:ln>
            <a:noFill/>
          </a:ln>
        </p:spPr>
      </p:pic>
      <p:sp>
        <p:nvSpPr>
          <p:cNvPr id="197" name="Google Shape;197;p7"/>
          <p:cNvSpPr txBox="1"/>
          <p:nvPr/>
        </p:nvSpPr>
        <p:spPr>
          <a:xfrm>
            <a:off x="9592397" y="1244507"/>
            <a:ext cx="206402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400" u="sng">
                <a:solidFill>
                  <a:schemeClr val="dk1"/>
                </a:solidFill>
                <a:latin typeface="Calibri"/>
                <a:ea typeface="Calibri"/>
                <a:cs typeface="Calibri"/>
                <a:sym typeface="Calibri"/>
                <a:hlinkClick r:id="rId6">
                  <a:extLst>
                    <a:ext uri="{A12FA001-AC4F-418D-AE19-62706E023703}">
                      <ahyp:hlinkClr val="tx"/>
                    </a:ext>
                  </a:extLst>
                </a:hlinkClick>
              </a:rPr>
              <a:t>https://image.shutterstock.com/image-photo/side-view-diverse-group-men-600w-1158412906.jpg</a:t>
            </a:r>
            <a:r>
              <a:rPr lang="es-CO" sz="1400">
                <a:solidFill>
                  <a:schemeClr val="dk1"/>
                </a:solidFill>
                <a:latin typeface="Calibri"/>
                <a:ea typeface="Calibri"/>
                <a:cs typeface="Calibri"/>
                <a:sym typeface="Calibri"/>
              </a:rPr>
              <a:t> </a:t>
            </a:r>
            <a:endParaRPr/>
          </a:p>
        </p:txBody>
      </p:sp>
      <p:pic>
        <p:nvPicPr>
          <p:cNvPr descr="Escenas de fantasía al estilo chino, 3d renderizado." id="198" name="Google Shape;198;p7"/>
          <p:cNvPicPr preferRelativeResize="0"/>
          <p:nvPr/>
        </p:nvPicPr>
        <p:blipFill rotWithShape="1">
          <a:blip r:embed="rId7">
            <a:alphaModFix/>
          </a:blip>
          <a:srcRect b="0" l="0" r="0" t="0"/>
          <a:stretch/>
        </p:blipFill>
        <p:spPr>
          <a:xfrm>
            <a:off x="1308811" y="219798"/>
            <a:ext cx="1959370" cy="1024709"/>
          </a:xfrm>
          <a:prstGeom prst="rect">
            <a:avLst/>
          </a:prstGeom>
          <a:noFill/>
          <a:ln>
            <a:noFill/>
          </a:ln>
        </p:spPr>
      </p:pic>
      <p:pic>
        <p:nvPicPr>
          <p:cNvPr descr="Escenas de fantasía al estilo chino, 3d renderizado." id="199" name="Google Shape;199;p7"/>
          <p:cNvPicPr preferRelativeResize="0"/>
          <p:nvPr/>
        </p:nvPicPr>
        <p:blipFill rotWithShape="1">
          <a:blip r:embed="rId8">
            <a:alphaModFix/>
          </a:blip>
          <a:srcRect b="0" l="0" r="0" t="0"/>
          <a:stretch/>
        </p:blipFill>
        <p:spPr>
          <a:xfrm>
            <a:off x="8420585" y="3133400"/>
            <a:ext cx="977189" cy="591199"/>
          </a:xfrm>
          <a:prstGeom prst="rect">
            <a:avLst/>
          </a:prstGeom>
          <a:noFill/>
          <a:ln>
            <a:noFill/>
          </a:ln>
        </p:spPr>
      </p:pic>
      <p:sp>
        <p:nvSpPr>
          <p:cNvPr id="200" name="Google Shape;200;p7"/>
          <p:cNvSpPr txBox="1"/>
          <p:nvPr/>
        </p:nvSpPr>
        <p:spPr>
          <a:xfrm>
            <a:off x="9492850" y="3070903"/>
            <a:ext cx="269914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9">
                  <a:extLst>
                    <a:ext uri="{A12FA001-AC4F-418D-AE19-62706E023703}">
                      <ahyp:hlinkClr val="tx"/>
                    </a:ext>
                  </a:extLst>
                </a:hlinkClick>
              </a:rPr>
              <a:t>https://image.shutterstock.com/image-illustration/chinese-style-fantasy-scenes3d-rendering-600w-647884516.jpg</a:t>
            </a:r>
            <a:r>
              <a:rPr lang="es-CO" sz="1200">
                <a:solidFill>
                  <a:schemeClr val="dk1"/>
                </a:solidFill>
                <a:latin typeface="Calibri"/>
                <a:ea typeface="Calibri"/>
                <a:cs typeface="Calibri"/>
                <a:sym typeface="Calibri"/>
              </a:rPr>
              <a:t> </a:t>
            </a:r>
            <a:endParaRPr/>
          </a:p>
        </p:txBody>
      </p:sp>
      <p:pic>
        <p:nvPicPr>
          <p:cNvPr descr="Hermosa Villa Rural Montaña Naturaleza Anime Paisaje de fondo Ilustración" id="201" name="Google Shape;201;p7"/>
          <p:cNvPicPr preferRelativeResize="0"/>
          <p:nvPr/>
        </p:nvPicPr>
        <p:blipFill rotWithShape="1">
          <a:blip r:embed="rId10">
            <a:alphaModFix/>
          </a:blip>
          <a:srcRect b="0" l="0" r="0" t="0"/>
          <a:stretch/>
        </p:blipFill>
        <p:spPr>
          <a:xfrm>
            <a:off x="1308811" y="1339763"/>
            <a:ext cx="1959370" cy="1024708"/>
          </a:xfrm>
          <a:prstGeom prst="rect">
            <a:avLst/>
          </a:prstGeom>
          <a:noFill/>
          <a:ln>
            <a:noFill/>
          </a:ln>
        </p:spPr>
      </p:pic>
      <p:pic>
        <p:nvPicPr>
          <p:cNvPr descr="Hermosa Villa Rural Montaña Naturaleza Anime Paisaje de fondo Ilustración" id="202" name="Google Shape;202;p7"/>
          <p:cNvPicPr preferRelativeResize="0"/>
          <p:nvPr/>
        </p:nvPicPr>
        <p:blipFill rotWithShape="1">
          <a:blip r:embed="rId11">
            <a:alphaModFix/>
          </a:blip>
          <a:srcRect b="0" l="0" r="0" t="0"/>
          <a:stretch/>
        </p:blipFill>
        <p:spPr>
          <a:xfrm>
            <a:off x="8376350" y="4263843"/>
            <a:ext cx="1021424" cy="534183"/>
          </a:xfrm>
          <a:prstGeom prst="rect">
            <a:avLst/>
          </a:prstGeom>
          <a:noFill/>
          <a:ln>
            <a:noFill/>
          </a:ln>
        </p:spPr>
      </p:pic>
      <p:sp>
        <p:nvSpPr>
          <p:cNvPr id="203" name="Google Shape;203;p7"/>
          <p:cNvSpPr txBox="1"/>
          <p:nvPr/>
        </p:nvSpPr>
        <p:spPr>
          <a:xfrm>
            <a:off x="9412923" y="4204077"/>
            <a:ext cx="27398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12">
                  <a:extLst>
                    <a:ext uri="{A12FA001-AC4F-418D-AE19-62706E023703}">
                      <ahyp:hlinkClr val="tx"/>
                    </a:ext>
                  </a:extLst>
                </a:hlinkClick>
              </a:rPr>
              <a:t>https://image.shutterstock.com/image-illustration/beautiful-rural-village-mountain-nature-600w-1797138253.jpg</a:t>
            </a:r>
            <a:r>
              <a:rPr lang="es-CO" sz="1200">
                <a:solidFill>
                  <a:schemeClr val="dk1"/>
                </a:solidFill>
                <a:latin typeface="Calibri"/>
                <a:ea typeface="Calibri"/>
                <a:cs typeface="Calibri"/>
                <a:sym typeface="Calibri"/>
              </a:rPr>
              <a:t> </a:t>
            </a:r>
            <a:endParaRPr/>
          </a:p>
        </p:txBody>
      </p:sp>
      <p:pic>
        <p:nvPicPr>
          <p:cNvPr descr="grupo de jóvenes personajes de estilo hentai diseño de ilustración vectorial" id="204" name="Google Shape;204;p7"/>
          <p:cNvPicPr preferRelativeResize="0"/>
          <p:nvPr/>
        </p:nvPicPr>
        <p:blipFill rotWithShape="1">
          <a:blip r:embed="rId13">
            <a:alphaModFix/>
          </a:blip>
          <a:srcRect b="0" l="0" r="0" t="0"/>
          <a:stretch/>
        </p:blipFill>
        <p:spPr>
          <a:xfrm>
            <a:off x="1311134" y="2379568"/>
            <a:ext cx="1957047" cy="1061601"/>
          </a:xfrm>
          <a:prstGeom prst="rect">
            <a:avLst/>
          </a:prstGeom>
          <a:noFill/>
          <a:ln>
            <a:noFill/>
          </a:ln>
        </p:spPr>
      </p:pic>
      <p:pic>
        <p:nvPicPr>
          <p:cNvPr descr="grupo de jóvenes personajes de estilo hentai diseño de ilustración vectorial" id="205" name="Google Shape;205;p7"/>
          <p:cNvPicPr preferRelativeResize="0"/>
          <p:nvPr/>
        </p:nvPicPr>
        <p:blipFill rotWithShape="1">
          <a:blip r:embed="rId14">
            <a:alphaModFix/>
          </a:blip>
          <a:srcRect b="0" l="0" r="0" t="0"/>
          <a:stretch/>
        </p:blipFill>
        <p:spPr>
          <a:xfrm>
            <a:off x="8361056" y="5165386"/>
            <a:ext cx="1160396" cy="629457"/>
          </a:xfrm>
          <a:prstGeom prst="rect">
            <a:avLst/>
          </a:prstGeom>
          <a:noFill/>
          <a:ln>
            <a:noFill/>
          </a:ln>
        </p:spPr>
      </p:pic>
      <p:sp>
        <p:nvSpPr>
          <p:cNvPr id="206" name="Google Shape;206;p7"/>
          <p:cNvSpPr txBox="1"/>
          <p:nvPr/>
        </p:nvSpPr>
        <p:spPr>
          <a:xfrm>
            <a:off x="9397774" y="5376720"/>
            <a:ext cx="27623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200" u="sng">
                <a:solidFill>
                  <a:schemeClr val="dk1"/>
                </a:solidFill>
                <a:latin typeface="Calibri"/>
                <a:ea typeface="Calibri"/>
                <a:cs typeface="Calibri"/>
                <a:sym typeface="Calibri"/>
                <a:hlinkClick r:id="rId15">
                  <a:extLst>
                    <a:ext uri="{A12FA001-AC4F-418D-AE19-62706E023703}">
                      <ahyp:hlinkClr val="tx"/>
                    </a:ext>
                  </a:extLst>
                </a:hlinkClick>
              </a:rPr>
              <a:t>https://image.shutterstock.com/image-vector/group-young-people-anime-style-600w-1545217157.jpg</a:t>
            </a:r>
            <a:r>
              <a:rPr lang="es-CO" sz="12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13" name="Google Shape;213;p8"/>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14" name="Google Shape;214;p8"/>
          <p:cNvGrpSpPr/>
          <p:nvPr/>
        </p:nvGrpSpPr>
        <p:grpSpPr>
          <a:xfrm>
            <a:off x="535577" y="49882"/>
            <a:ext cx="7080070" cy="3918800"/>
            <a:chOff x="-42401" y="-24097"/>
            <a:chExt cx="6909926" cy="3859056"/>
          </a:xfrm>
        </p:grpSpPr>
        <p:pic>
          <p:nvPicPr>
            <p:cNvPr id="215" name="Google Shape;215;p8"/>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16" name="Google Shape;216;p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7" name="Google Shape;217;p8"/>
          <p:cNvSpPr/>
          <p:nvPr/>
        </p:nvSpPr>
        <p:spPr>
          <a:xfrm>
            <a:off x="39190" y="4813176"/>
            <a:ext cx="8253349"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400">
                <a:solidFill>
                  <a:schemeClr val="dk1"/>
                </a:solidFill>
                <a:latin typeface="Arial"/>
                <a:ea typeface="Arial"/>
                <a:cs typeface="Arial"/>
                <a:sym typeface="Arial"/>
              </a:rPr>
              <a:t>Estudie este componente atentamente y </a:t>
            </a:r>
            <a:r>
              <a:rPr lang="es-CO">
                <a:solidFill>
                  <a:schemeClr val="dk1"/>
                </a:solidFill>
              </a:rPr>
              <a:t>aprópiate</a:t>
            </a:r>
            <a:r>
              <a:rPr lang="es-CO" sz="1400">
                <a:solidFill>
                  <a:schemeClr val="dk1"/>
                </a:solidFill>
                <a:latin typeface="Arial"/>
                <a:ea typeface="Arial"/>
                <a:cs typeface="Arial"/>
                <a:sym typeface="Arial"/>
              </a:rPr>
              <a:t> de los elementos clave, del del proceso animado. </a:t>
            </a:r>
            <a:endParaRPr/>
          </a:p>
        </p:txBody>
      </p:sp>
      <p:sp>
        <p:nvSpPr>
          <p:cNvPr id="218" name="Google Shape;218;p8"/>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pic>
        <p:nvPicPr>
          <p:cNvPr descr="Diseñador de animadores en la ilustración de vector de proceso creativo. Hombre sentado en el lugar de trabajo y trabajando en un nuevo proyecto de arte. Modelización del trabajo de artista, creación de gráficos de movimiento profesión de estilo plano concepto" id="219" name="Google Shape;219;p8"/>
          <p:cNvPicPr preferRelativeResize="0"/>
          <p:nvPr/>
        </p:nvPicPr>
        <p:blipFill rotWithShape="1">
          <a:blip r:embed="rId4">
            <a:alphaModFix/>
          </a:blip>
          <a:srcRect b="7068" l="0" r="0" t="0"/>
          <a:stretch/>
        </p:blipFill>
        <p:spPr>
          <a:xfrm>
            <a:off x="673571" y="151908"/>
            <a:ext cx="6842059" cy="3316848"/>
          </a:xfrm>
          <a:prstGeom prst="rect">
            <a:avLst/>
          </a:prstGeom>
          <a:noFill/>
          <a:ln>
            <a:noFill/>
          </a:ln>
        </p:spPr>
      </p:pic>
      <p:pic>
        <p:nvPicPr>
          <p:cNvPr descr="Diseñador de animadores en la ilustración de vector de proceso creativo. Hombre sentado en el lugar de trabajo y trabajando en un nuevo proyecto de arte. Modelización del trabajo de artista, creación de gráficos de movimiento profesión de estilo plano concepto" id="220" name="Google Shape;220;p8"/>
          <p:cNvPicPr preferRelativeResize="0"/>
          <p:nvPr/>
        </p:nvPicPr>
        <p:blipFill rotWithShape="1">
          <a:blip r:embed="rId5">
            <a:alphaModFix/>
          </a:blip>
          <a:srcRect b="7068" l="0" r="0" t="0"/>
          <a:stretch/>
        </p:blipFill>
        <p:spPr>
          <a:xfrm>
            <a:off x="8365753" y="1663069"/>
            <a:ext cx="1228821" cy="692426"/>
          </a:xfrm>
          <a:prstGeom prst="rect">
            <a:avLst/>
          </a:prstGeom>
          <a:noFill/>
          <a:ln>
            <a:noFill/>
          </a:ln>
        </p:spPr>
      </p:pic>
      <p:sp>
        <p:nvSpPr>
          <p:cNvPr id="221" name="Google Shape;221;p8"/>
          <p:cNvSpPr txBox="1"/>
          <p:nvPr/>
        </p:nvSpPr>
        <p:spPr>
          <a:xfrm>
            <a:off x="8253350" y="2355495"/>
            <a:ext cx="402534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u="sng">
                <a:solidFill>
                  <a:schemeClr val="dk1"/>
                </a:solidFill>
                <a:latin typeface="Calibri"/>
                <a:ea typeface="Calibri"/>
                <a:cs typeface="Calibri"/>
                <a:sym typeface="Calibri"/>
                <a:hlinkClick r:id="rId6">
                  <a:extLst>
                    <a:ext uri="{A12FA001-AC4F-418D-AE19-62706E023703}">
                      <ahyp:hlinkClr val="tx"/>
                    </a:ext>
                  </a:extLst>
                </a:hlinkClick>
              </a:rPr>
              <a:t>https://image.shutterstock.com/image-vector/animator-designer-creative-process-vector-600w-1498637465.jpg</a:t>
            </a:r>
            <a:r>
              <a:rPr lang="es-CO" sz="18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228" name="Google Shape;228;p9"/>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29" name="Google Shape;229;p9"/>
          <p:cNvGrpSpPr/>
          <p:nvPr/>
        </p:nvGrpSpPr>
        <p:grpSpPr>
          <a:xfrm>
            <a:off x="209008" y="49882"/>
            <a:ext cx="7811588" cy="3918800"/>
            <a:chOff x="-42401" y="-24097"/>
            <a:chExt cx="6909926" cy="3859056"/>
          </a:xfrm>
        </p:grpSpPr>
        <p:pic>
          <p:nvPicPr>
            <p:cNvPr id="230" name="Google Shape;230;p9"/>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31" name="Google Shape;231;p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2" name="Google Shape;232;p9"/>
          <p:cNvSpPr/>
          <p:nvPr/>
        </p:nvSpPr>
        <p:spPr>
          <a:xfrm>
            <a:off x="0" y="4559004"/>
            <a:ext cx="8253349"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CO" sz="1600">
                <a:solidFill>
                  <a:schemeClr val="dk1"/>
                </a:solidFill>
                <a:latin typeface="Calibri"/>
                <a:ea typeface="Calibri"/>
                <a:cs typeface="Calibri"/>
                <a:sym typeface="Calibri"/>
              </a:rPr>
              <a:t>Recuerde:</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Noto Sans Symbols"/>
              <a:buChar char="✔"/>
            </a:pPr>
            <a:r>
              <a:rPr lang="es-CO" sz="1600">
                <a:solidFill>
                  <a:schemeClr val="dk1"/>
                </a:solidFill>
                <a:latin typeface="Calibri"/>
                <a:ea typeface="Calibri"/>
                <a:cs typeface="Calibri"/>
                <a:sym typeface="Calibri"/>
              </a:rPr>
              <a:t>Explore todos los recursos didácticos que el componente tiene para usted.</a:t>
            </a:r>
            <a:endParaRPr/>
          </a:p>
          <a:p>
            <a:pPr indent="-285750" lvl="0" marL="285750" marR="0" rtl="0" algn="just">
              <a:spcBef>
                <a:spcPts val="0"/>
              </a:spcBef>
              <a:spcAft>
                <a:spcPts val="0"/>
              </a:spcAft>
              <a:buClr>
                <a:schemeClr val="dk1"/>
              </a:buClr>
              <a:buSzPts val="1600"/>
              <a:buFont typeface="Noto Sans Symbols"/>
              <a:buChar char="✔"/>
            </a:pPr>
            <a:r>
              <a:rPr lang="es-CO" sz="1600">
                <a:solidFill>
                  <a:schemeClr val="dk1"/>
                </a:solidFill>
                <a:latin typeface="Calibri"/>
                <a:ea typeface="Calibri"/>
                <a:cs typeface="Calibri"/>
                <a:sym typeface="Calibri"/>
              </a:rPr>
              <a:t>Procure llevar un registro de los elementos teóricos, conceptuales y prácticos que va asimilando en el recorrido del componente. Para ello, tenga a la mano una herramienta de registro: computadora, libreta de notas o cualquier otra que le permita llevar apuntes.</a:t>
            </a:r>
            <a:endParaRPr/>
          </a:p>
          <a:p>
            <a:pPr indent="-285750" lvl="0" marL="285750" marR="0" rtl="0" algn="just">
              <a:spcBef>
                <a:spcPts val="0"/>
              </a:spcBef>
              <a:spcAft>
                <a:spcPts val="0"/>
              </a:spcAft>
              <a:buClr>
                <a:schemeClr val="dk1"/>
              </a:buClr>
              <a:buSzPts val="1600"/>
              <a:buFont typeface="Noto Sans Symbols"/>
              <a:buChar char="✔"/>
            </a:pPr>
            <a:r>
              <a:rPr lang="es-CO" sz="1600">
                <a:solidFill>
                  <a:schemeClr val="dk1"/>
                </a:solidFill>
                <a:latin typeface="Calibri"/>
                <a:ea typeface="Calibri"/>
                <a:cs typeface="Calibri"/>
                <a:sym typeface="Calibri"/>
              </a:rPr>
              <a:t>Seleccione un buen momento y un espacio oportuno para el estudio de este componente.</a:t>
            </a:r>
            <a:endParaRPr/>
          </a:p>
          <a:p>
            <a:pPr indent="-285750" lvl="0" marL="285750" marR="0" rtl="0" algn="just">
              <a:spcBef>
                <a:spcPts val="0"/>
              </a:spcBef>
              <a:spcAft>
                <a:spcPts val="0"/>
              </a:spcAft>
              <a:buClr>
                <a:schemeClr val="dk1"/>
              </a:buClr>
              <a:buSzPts val="1600"/>
              <a:buFont typeface="Noto Sans Symbols"/>
              <a:buChar char="✔"/>
            </a:pPr>
            <a:r>
              <a:rPr lang="es-CO" sz="1600">
                <a:solidFill>
                  <a:schemeClr val="dk1"/>
                </a:solidFill>
                <a:latin typeface="Calibri"/>
                <a:ea typeface="Calibri"/>
                <a:cs typeface="Calibri"/>
                <a:sym typeface="Calibri"/>
              </a:rPr>
              <a:t>Repase cada punto del componente en el que usted considere, debe reforzar.</a:t>
            </a:r>
            <a:endParaRPr/>
          </a:p>
        </p:txBody>
      </p:sp>
      <p:sp>
        <p:nvSpPr>
          <p:cNvPr id="233" name="Google Shape;233;p9"/>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just">
              <a:spcBef>
                <a:spcPts val="0"/>
              </a:spcBef>
              <a:spcAft>
                <a:spcPts val="0"/>
              </a:spcAft>
              <a:buNone/>
            </a:pPr>
            <a:r>
              <a:rPr lang="es-CO" sz="1200">
                <a:solidFill>
                  <a:srgbClr val="000000"/>
                </a:solidFill>
                <a:latin typeface="Arial"/>
                <a:ea typeface="Arial"/>
                <a:cs typeface="Arial"/>
                <a:sym typeface="Arial"/>
              </a:rPr>
              <a:t>Referencias de imágenes:</a:t>
            </a:r>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234" name="Google Shape;234;p9"/>
          <p:cNvSpPr txBox="1"/>
          <p:nvPr/>
        </p:nvSpPr>
        <p:spPr>
          <a:xfrm>
            <a:off x="250913" y="0"/>
            <a:ext cx="22598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rgbClr val="FF0000"/>
                </a:solidFill>
                <a:latin typeface="Calibri"/>
                <a:ea typeface="Calibri"/>
                <a:cs typeface="Calibri"/>
                <a:sym typeface="Calibri"/>
              </a:rPr>
              <a:t>Animación</a:t>
            </a:r>
            <a:endParaRPr/>
          </a:p>
        </p:txBody>
      </p:sp>
      <p:pic>
        <p:nvPicPr>
          <p:cNvPr descr="Libros, Apilar, Aprender, Estudio, Biblioteca" id="235" name="Google Shape;235;p9"/>
          <p:cNvPicPr preferRelativeResize="0"/>
          <p:nvPr/>
        </p:nvPicPr>
        <p:blipFill rotWithShape="1">
          <a:blip r:embed="rId4">
            <a:alphaModFix/>
          </a:blip>
          <a:srcRect b="0" l="0" r="0" t="0"/>
          <a:stretch/>
        </p:blipFill>
        <p:spPr>
          <a:xfrm>
            <a:off x="361261" y="369332"/>
            <a:ext cx="4798568" cy="3109679"/>
          </a:xfrm>
          <a:prstGeom prst="rect">
            <a:avLst/>
          </a:prstGeom>
          <a:noFill/>
          <a:ln>
            <a:noFill/>
          </a:ln>
        </p:spPr>
      </p:pic>
      <p:pic>
        <p:nvPicPr>
          <p:cNvPr descr="Libros, Apilar, Aprender, Estudio, Biblioteca" id="236" name="Google Shape;236;p9"/>
          <p:cNvPicPr preferRelativeResize="0"/>
          <p:nvPr/>
        </p:nvPicPr>
        <p:blipFill rotWithShape="1">
          <a:blip r:embed="rId5">
            <a:alphaModFix/>
          </a:blip>
          <a:srcRect b="0" l="0" r="0" t="0"/>
          <a:stretch/>
        </p:blipFill>
        <p:spPr>
          <a:xfrm>
            <a:off x="8472552" y="2558610"/>
            <a:ext cx="923253" cy="598308"/>
          </a:xfrm>
          <a:prstGeom prst="rect">
            <a:avLst/>
          </a:prstGeom>
          <a:noFill/>
          <a:ln>
            <a:noFill/>
          </a:ln>
        </p:spPr>
      </p:pic>
      <p:sp>
        <p:nvSpPr>
          <p:cNvPr id="237" name="Google Shape;237;p9"/>
          <p:cNvSpPr/>
          <p:nvPr/>
        </p:nvSpPr>
        <p:spPr>
          <a:xfrm>
            <a:off x="8232750" y="3147949"/>
            <a:ext cx="3927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000" u="sng">
                <a:solidFill>
                  <a:schemeClr val="dk1"/>
                </a:solidFill>
                <a:latin typeface="Calibri"/>
                <a:ea typeface="Calibri"/>
                <a:cs typeface="Calibri"/>
                <a:sym typeface="Calibri"/>
                <a:hlinkClick r:id="rId6">
                  <a:extLst>
                    <a:ext uri="{A12FA001-AC4F-418D-AE19-62706E023703}">
                      <ahyp:hlinkClr val="tx"/>
                    </a:ext>
                  </a:extLst>
                </a:hlinkClick>
              </a:rPr>
              <a:t>https://cdn.pixabay.com/photo/2015/10/31/12/31/books-1015594_960_720.jpg</a:t>
            </a:r>
            <a:r>
              <a:rPr lang="es-CO" sz="1000">
                <a:solidFill>
                  <a:schemeClr val="dk1"/>
                </a:solidFill>
                <a:latin typeface="Calibri"/>
                <a:ea typeface="Calibri"/>
                <a:cs typeface="Calibri"/>
                <a:sym typeface="Calibri"/>
              </a:rPr>
              <a:t> </a:t>
            </a:r>
            <a:endParaRPr/>
          </a:p>
        </p:txBody>
      </p:sp>
      <p:pic>
        <p:nvPicPr>
          <p:cNvPr descr="Lista De Verificación, Portapapeles, Cuestionario" id="238" name="Google Shape;238;p9"/>
          <p:cNvPicPr preferRelativeResize="0"/>
          <p:nvPr/>
        </p:nvPicPr>
        <p:blipFill rotWithShape="1">
          <a:blip r:embed="rId7">
            <a:alphaModFix/>
          </a:blip>
          <a:srcRect b="0" l="0" r="0" t="0"/>
          <a:stretch/>
        </p:blipFill>
        <p:spPr>
          <a:xfrm flipH="1">
            <a:off x="4760346" y="145755"/>
            <a:ext cx="3056513" cy="3011163"/>
          </a:xfrm>
          <a:prstGeom prst="rect">
            <a:avLst/>
          </a:prstGeom>
          <a:noFill/>
          <a:ln>
            <a:noFill/>
          </a:ln>
        </p:spPr>
      </p:pic>
      <p:pic>
        <p:nvPicPr>
          <p:cNvPr descr="Lista De Verificación, Portapapeles, Cuestionario" id="239" name="Google Shape;239;p9"/>
          <p:cNvPicPr preferRelativeResize="0"/>
          <p:nvPr/>
        </p:nvPicPr>
        <p:blipFill rotWithShape="1">
          <a:blip r:embed="rId8">
            <a:alphaModFix/>
          </a:blip>
          <a:srcRect b="0" l="0" r="0" t="0"/>
          <a:stretch/>
        </p:blipFill>
        <p:spPr>
          <a:xfrm flipH="1">
            <a:off x="8469434" y="3761257"/>
            <a:ext cx="763612" cy="752282"/>
          </a:xfrm>
          <a:prstGeom prst="rect">
            <a:avLst/>
          </a:prstGeom>
          <a:noFill/>
          <a:ln>
            <a:noFill/>
          </a:ln>
        </p:spPr>
      </p:pic>
      <p:sp>
        <p:nvSpPr>
          <p:cNvPr id="240" name="Google Shape;240;p9"/>
          <p:cNvSpPr/>
          <p:nvPr/>
        </p:nvSpPr>
        <p:spPr>
          <a:xfrm>
            <a:off x="8232750" y="4513440"/>
            <a:ext cx="36023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000" u="sng">
                <a:solidFill>
                  <a:schemeClr val="dk1"/>
                </a:solidFill>
                <a:latin typeface="Calibri"/>
                <a:ea typeface="Calibri"/>
                <a:cs typeface="Calibri"/>
                <a:sym typeface="Calibri"/>
                <a:hlinkClick r:id="rId9">
                  <a:extLst>
                    <a:ext uri="{A12FA001-AC4F-418D-AE19-62706E023703}">
                      <ahyp:hlinkClr val="tx"/>
                    </a:ext>
                  </a:extLst>
                </a:hlinkClick>
              </a:rPr>
              <a:t>https://cdn.pixabay.com/photo/2016/08/26/15/54/checklist-1622517_960_720.png</a:t>
            </a:r>
            <a:r>
              <a:rPr lang="es-CO" sz="1000">
                <a:solidFill>
                  <a:schemeClr val="dk1"/>
                </a:solidFill>
                <a:latin typeface="Calibri"/>
                <a:ea typeface="Calibri"/>
                <a:cs typeface="Calibri"/>
                <a:sym typeface="Calibri"/>
              </a:rPr>
              <a:t>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2021-11-05T14:47:50Z</dcterms:created>
  <dc:creator>user</dc:creator>
</cp:coreProperties>
</file>