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 roundtripDataSignature="AMtx7mhNpyMRFjFUZjvo5hoEZw2BF7W+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1" name="Google Shape;10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0" name="Google Shape;12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6" name="Google Shape;13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52" name="Google Shape;15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5"/>
          <p:cNvSpPr/>
          <p:nvPr>
            <p:ph idx="2" type="pic"/>
          </p:nvPr>
        </p:nvSpPr>
        <p:spPr>
          <a:xfrm>
            <a:off x="5183188" y="987425"/>
            <a:ext cx="6172200" cy="4873625"/>
          </a:xfrm>
          <a:prstGeom prst="rect">
            <a:avLst/>
          </a:prstGeom>
          <a:noFill/>
          <a:ln>
            <a:noFill/>
          </a:ln>
        </p:spPr>
      </p:sp>
      <p:sp>
        <p:nvSpPr>
          <p:cNvPr id="68" name="Google Shape;68;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5.jpg"/><Relationship Id="rId5" Type="http://schemas.openxmlformats.org/officeDocument/2006/relationships/hyperlink" Target="https://image.shutterstock.com/image-vector/flyer-layout-template-vector-brochure-600w-1007263003.jpg" TargetMode="External"/><Relationship Id="rId6" Type="http://schemas.openxmlformats.org/officeDocument/2006/relationships/image" Target="../media/image7.jpg"/><Relationship Id="rId7" Type="http://schemas.openxmlformats.org/officeDocument/2006/relationships/image" Target="../media/image13.jpg"/><Relationship Id="rId8" Type="http://schemas.openxmlformats.org/officeDocument/2006/relationships/hyperlink" Target="https://image.shutterstock.com/image-illustration/3d-digital-illustration-redhaired-flower-600w-1537151600.jp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2.jpg"/><Relationship Id="rId5" Type="http://schemas.openxmlformats.org/officeDocument/2006/relationships/hyperlink" Target="https://image.shutterstock.com/image-vector/storyboarding-process-image-flat-vector-600w-637315015.jpg" TargetMode="External"/><Relationship Id="rId6" Type="http://schemas.openxmlformats.org/officeDocument/2006/relationships/image" Target="../media/image4.jpg"/><Relationship Id="rId7" Type="http://schemas.openxmlformats.org/officeDocument/2006/relationships/image" Target="../media/image6.jpg"/><Relationship Id="rId8" Type="http://schemas.openxmlformats.org/officeDocument/2006/relationships/hyperlink" Target="https://image.shutterstock.com/image-photo/quezon-city-metro-manila-philippines-600w-1655128603.jp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90" name="Google Shape;90;p1"/>
          <p:cNvSpPr/>
          <p:nvPr/>
        </p:nvSpPr>
        <p:spPr>
          <a:xfrm>
            <a:off x="1495483" y="409848"/>
            <a:ext cx="5009820" cy="426175"/>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CO" sz="1400" u="none" cap="none" strike="noStrike">
                <a:solidFill>
                  <a:srgbClr val="000000"/>
                </a:solidFill>
                <a:latin typeface="Arial"/>
                <a:ea typeface="Arial"/>
                <a:cs typeface="Arial"/>
                <a:sym typeface="Arial"/>
              </a:rPr>
              <a:t>DI_CF06_2_Layout</a:t>
            </a:r>
            <a:endParaRPr b="0" i="0" sz="1400" u="none" cap="none" strike="noStrike">
              <a:solidFill>
                <a:schemeClr val="dk1"/>
              </a:solidFill>
              <a:latin typeface="Times New Roman"/>
              <a:ea typeface="Times New Roman"/>
              <a:cs typeface="Times New Roman"/>
              <a:sym typeface="Times New Roman"/>
            </a:endParaRPr>
          </a:p>
        </p:txBody>
      </p:sp>
      <p:sp>
        <p:nvSpPr>
          <p:cNvPr id="91" name="Google Shape;91;p1"/>
          <p:cNvSpPr txBox="1"/>
          <p:nvPr/>
        </p:nvSpPr>
        <p:spPr>
          <a:xfrm>
            <a:off x="220881" y="836023"/>
            <a:ext cx="71584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CO" sz="1800" u="none" cap="none" strike="noStrike">
                <a:solidFill>
                  <a:srgbClr val="FF0000"/>
                </a:solidFill>
                <a:latin typeface="Calibri"/>
                <a:ea typeface="Calibri"/>
                <a:cs typeface="Calibri"/>
                <a:sym typeface="Calibri"/>
              </a:rPr>
              <a:t>Infografía interactiva…</a:t>
            </a:r>
            <a:endParaRPr/>
          </a:p>
        </p:txBody>
      </p:sp>
      <p:pic>
        <p:nvPicPr>
          <p:cNvPr descr="Qué es una infografía Ejemplos, plantillas y consejos para diseñar infografías Header" id="92" name="Google Shape;92;p1"/>
          <p:cNvPicPr preferRelativeResize="0"/>
          <p:nvPr/>
        </p:nvPicPr>
        <p:blipFill rotWithShape="1">
          <a:blip r:embed="rId3">
            <a:alphaModFix/>
          </a:blip>
          <a:srcRect b="0" l="0" r="0" t="0"/>
          <a:stretch/>
        </p:blipFill>
        <p:spPr>
          <a:xfrm>
            <a:off x="220881" y="1487486"/>
            <a:ext cx="7721729" cy="4727784"/>
          </a:xfrm>
          <a:prstGeom prst="rect">
            <a:avLst/>
          </a:prstGeom>
          <a:noFill/>
          <a:ln>
            <a:noFill/>
          </a:ln>
        </p:spPr>
      </p:pic>
      <p:sp>
        <p:nvSpPr>
          <p:cNvPr id="93" name="Google Shape;93;p1"/>
          <p:cNvSpPr txBox="1"/>
          <p:nvPr/>
        </p:nvSpPr>
        <p:spPr>
          <a:xfrm>
            <a:off x="8253350" y="1205355"/>
            <a:ext cx="393864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a:solidFill>
                  <a:srgbClr val="FF0000"/>
                </a:solidFill>
                <a:latin typeface="Calibri"/>
                <a:ea typeface="Calibri"/>
                <a:cs typeface="Calibri"/>
                <a:sym typeface="Calibri"/>
              </a:rPr>
              <a:t>Producción: favor generar una infografía base, similar a la que se muestra en este ejemplo. Las especificaciones y contenido de la misma se dejan en diapositivas siguientes de este pp.</a:t>
            </a:r>
            <a:endParaRPr sz="1800">
              <a:solidFill>
                <a:srgbClr val="FF0000"/>
              </a:solidFill>
              <a:latin typeface="Calibri"/>
              <a:ea typeface="Calibri"/>
              <a:cs typeface="Calibri"/>
              <a:sym typeface="Calibri"/>
            </a:endParaRPr>
          </a:p>
        </p:txBody>
      </p:sp>
      <p:cxnSp>
        <p:nvCxnSpPr>
          <p:cNvPr id="94" name="Google Shape;94;p1"/>
          <p:cNvCxnSpPr>
            <a:stCxn id="93" idx="1"/>
          </p:cNvCxnSpPr>
          <p:nvPr/>
        </p:nvCxnSpPr>
        <p:spPr>
          <a:xfrm flipH="1">
            <a:off x="5963450" y="1944019"/>
            <a:ext cx="2289900" cy="110100"/>
          </a:xfrm>
          <a:prstGeom prst="straightConnector1">
            <a:avLst/>
          </a:prstGeom>
          <a:noFill/>
          <a:ln cap="flat" cmpd="sng" w="38100">
            <a:solidFill>
              <a:srgbClr val="FF0000"/>
            </a:solidFill>
            <a:prstDash val="solid"/>
            <a:miter lim="800000"/>
            <a:headEnd len="sm" w="sm" type="none"/>
            <a:tailEnd len="med" w="med" type="triangle"/>
          </a:ln>
        </p:spPr>
      </p:cxnSp>
      <p:pic>
        <p:nvPicPr>
          <p:cNvPr id="95" name="Google Shape;95;p1"/>
          <p:cNvPicPr preferRelativeResize="0"/>
          <p:nvPr/>
        </p:nvPicPr>
        <p:blipFill rotWithShape="1">
          <a:blip r:embed="rId4">
            <a:alphaModFix/>
          </a:blip>
          <a:srcRect b="58838" l="37885" r="56794" t="30804"/>
          <a:stretch/>
        </p:blipFill>
        <p:spPr>
          <a:xfrm rot="-9422867">
            <a:off x="2282246" y="1684031"/>
            <a:ext cx="346166" cy="378823"/>
          </a:xfrm>
          <a:prstGeom prst="rect">
            <a:avLst/>
          </a:prstGeom>
          <a:noFill/>
          <a:ln>
            <a:noFill/>
          </a:ln>
        </p:spPr>
      </p:pic>
      <p:pic>
        <p:nvPicPr>
          <p:cNvPr id="96" name="Google Shape;96;p1"/>
          <p:cNvPicPr preferRelativeResize="0"/>
          <p:nvPr/>
        </p:nvPicPr>
        <p:blipFill rotWithShape="1">
          <a:blip r:embed="rId5">
            <a:alphaModFix/>
          </a:blip>
          <a:srcRect b="58838" l="37885" r="56794" t="30804"/>
          <a:stretch/>
        </p:blipFill>
        <p:spPr>
          <a:xfrm rot="-9422867">
            <a:off x="1128933" y="3441567"/>
            <a:ext cx="346166" cy="378823"/>
          </a:xfrm>
          <a:prstGeom prst="rect">
            <a:avLst/>
          </a:prstGeom>
          <a:noFill/>
          <a:ln>
            <a:noFill/>
          </a:ln>
        </p:spPr>
      </p:pic>
      <p:pic>
        <p:nvPicPr>
          <p:cNvPr id="97" name="Google Shape;97;p1"/>
          <p:cNvPicPr preferRelativeResize="0"/>
          <p:nvPr/>
        </p:nvPicPr>
        <p:blipFill rotWithShape="1">
          <a:blip r:embed="rId6">
            <a:alphaModFix/>
          </a:blip>
          <a:srcRect b="58838" l="37885" r="56794" t="30804"/>
          <a:stretch/>
        </p:blipFill>
        <p:spPr>
          <a:xfrm rot="7824798">
            <a:off x="1792577" y="5181102"/>
            <a:ext cx="346166" cy="378823"/>
          </a:xfrm>
          <a:prstGeom prst="rect">
            <a:avLst/>
          </a:prstGeom>
          <a:noFill/>
          <a:ln>
            <a:noFill/>
          </a:ln>
        </p:spPr>
      </p:pic>
      <p:pic>
        <p:nvPicPr>
          <p:cNvPr id="98" name="Google Shape;98;p1"/>
          <p:cNvPicPr preferRelativeResize="0"/>
          <p:nvPr/>
        </p:nvPicPr>
        <p:blipFill rotWithShape="1">
          <a:blip r:embed="rId7">
            <a:alphaModFix/>
          </a:blip>
          <a:srcRect b="58838" l="37885" r="56794" t="30804"/>
          <a:stretch/>
        </p:blipFill>
        <p:spPr>
          <a:xfrm rot="7824798">
            <a:off x="3908661" y="5266785"/>
            <a:ext cx="346166" cy="378823"/>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05" name="Google Shape;105;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06" name="Google Shape;106;p2"/>
          <p:cNvSpPr txBox="1"/>
          <p:nvPr/>
        </p:nvSpPr>
        <p:spPr>
          <a:xfrm>
            <a:off x="8253350" y="836023"/>
            <a:ext cx="3938700" cy="3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a:solidFill>
                  <a:srgbClr val="FF0000"/>
                </a:solidFill>
                <a:latin typeface="Calibri"/>
                <a:ea typeface="Calibri"/>
                <a:cs typeface="Calibri"/>
                <a:sym typeface="Calibri"/>
              </a:rPr>
              <a:t>Cada rombo, arroja información (texto e imagen) en una ventana o cuadro de diálogo (con igual forma de romo, en lo posible)</a:t>
            </a:r>
            <a:endParaRPr/>
          </a:p>
          <a:p>
            <a:pPr indent="0" lvl="0" marL="0" marR="0" rtl="0" algn="l">
              <a:spcBef>
                <a:spcPts val="0"/>
              </a:spcBef>
              <a:spcAft>
                <a:spcPts val="0"/>
              </a:spcAft>
              <a:buNone/>
            </a:pPr>
            <a:r>
              <a:t/>
            </a:r>
            <a:endParaRPr sz="1800">
              <a:solidFill>
                <a:srgbClr val="FF0000"/>
              </a:solidFill>
              <a:latin typeface="Calibri"/>
              <a:ea typeface="Calibri"/>
              <a:cs typeface="Calibri"/>
              <a:sym typeface="Calibri"/>
            </a:endParaRPr>
          </a:p>
          <a:p>
            <a:pPr indent="0" lvl="0" marL="0" marR="0" rtl="0" algn="l">
              <a:spcBef>
                <a:spcPts val="0"/>
              </a:spcBef>
              <a:spcAft>
                <a:spcPts val="0"/>
              </a:spcAft>
              <a:buNone/>
            </a:pPr>
            <a:r>
              <a:rPr lang="es-CO" sz="1800">
                <a:solidFill>
                  <a:srgbClr val="FF0000"/>
                </a:solidFill>
                <a:latin typeface="Calibri"/>
                <a:ea typeface="Calibri"/>
                <a:cs typeface="Calibri"/>
                <a:sym typeface="Calibri"/>
              </a:rPr>
              <a:t>La info de cada rombo se encuentra en las diapositivas siguientes de este ppt.</a:t>
            </a:r>
            <a:endParaRPr/>
          </a:p>
          <a:p>
            <a:pPr indent="0" lvl="0" marL="0" marR="0" rtl="0" algn="l">
              <a:spcBef>
                <a:spcPts val="0"/>
              </a:spcBef>
              <a:spcAft>
                <a:spcPts val="0"/>
              </a:spcAft>
              <a:buNone/>
            </a:pPr>
            <a:r>
              <a:t/>
            </a:r>
            <a:endParaRPr sz="1800">
              <a:solidFill>
                <a:srgbClr val="FF0000"/>
              </a:solidFill>
              <a:latin typeface="Calibri"/>
              <a:ea typeface="Calibri"/>
              <a:cs typeface="Calibri"/>
              <a:sym typeface="Calibri"/>
            </a:endParaRPr>
          </a:p>
          <a:p>
            <a:pPr indent="0" lvl="0" marL="0" marR="0" rtl="0" algn="l">
              <a:spcBef>
                <a:spcPts val="0"/>
              </a:spcBef>
              <a:spcAft>
                <a:spcPts val="0"/>
              </a:spcAft>
              <a:buNone/>
            </a:pPr>
            <a:r>
              <a:rPr lang="es-CO" sz="1800">
                <a:solidFill>
                  <a:srgbClr val="FF0000"/>
                </a:solidFill>
                <a:latin typeface="Calibri"/>
                <a:ea typeface="Calibri"/>
                <a:cs typeface="Calibri"/>
                <a:sym typeface="Calibri"/>
              </a:rPr>
              <a:t>Estos pequeños rombos son botones que también despliegan información más concreta en pequeños cajones (sólo texto).</a:t>
            </a:r>
            <a:endParaRPr sz="1800">
              <a:solidFill>
                <a:srgbClr val="FF0000"/>
              </a:solidFill>
              <a:latin typeface="Calibri"/>
              <a:ea typeface="Calibri"/>
              <a:cs typeface="Calibri"/>
              <a:sym typeface="Calibri"/>
            </a:endParaRPr>
          </a:p>
        </p:txBody>
      </p:sp>
      <p:pic>
        <p:nvPicPr>
          <p:cNvPr descr="Qué es una infografía Ejemplos, plantillas y consejos para diseñar infografías Header" id="107" name="Google Shape;107;p2"/>
          <p:cNvPicPr preferRelativeResize="0"/>
          <p:nvPr/>
        </p:nvPicPr>
        <p:blipFill rotWithShape="1">
          <a:blip r:embed="rId3">
            <a:alphaModFix/>
          </a:blip>
          <a:srcRect b="0" l="0" r="0" t="0"/>
          <a:stretch/>
        </p:blipFill>
        <p:spPr>
          <a:xfrm>
            <a:off x="220881" y="1487486"/>
            <a:ext cx="7721729" cy="4727784"/>
          </a:xfrm>
          <a:prstGeom prst="rect">
            <a:avLst/>
          </a:prstGeom>
          <a:noFill/>
          <a:ln>
            <a:noFill/>
          </a:ln>
        </p:spPr>
      </p:pic>
      <p:sp>
        <p:nvSpPr>
          <p:cNvPr id="108" name="Google Shape;108;p2"/>
          <p:cNvSpPr/>
          <p:nvPr/>
        </p:nvSpPr>
        <p:spPr>
          <a:xfrm>
            <a:off x="2517913" y="2765399"/>
            <a:ext cx="2146852" cy="1828800"/>
          </a:xfrm>
          <a:prstGeom prst="diamond">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s-CO" sz="2400">
                <a:solidFill>
                  <a:srgbClr val="C00000"/>
                </a:solidFill>
                <a:latin typeface="Calibri"/>
                <a:ea typeface="Calibri"/>
                <a:cs typeface="Calibri"/>
                <a:sym typeface="Calibri"/>
              </a:rPr>
              <a:t>Layout</a:t>
            </a:r>
            <a:endParaRPr b="1" i="1" sz="2400">
              <a:solidFill>
                <a:srgbClr val="C00000"/>
              </a:solidFill>
              <a:latin typeface="Calibri"/>
              <a:ea typeface="Calibri"/>
              <a:cs typeface="Calibri"/>
              <a:sym typeface="Calibri"/>
            </a:endParaRPr>
          </a:p>
        </p:txBody>
      </p:sp>
      <p:sp>
        <p:nvSpPr>
          <p:cNvPr id="109" name="Google Shape;109;p2"/>
          <p:cNvSpPr/>
          <p:nvPr/>
        </p:nvSpPr>
        <p:spPr>
          <a:xfrm>
            <a:off x="2107096" y="2014331"/>
            <a:ext cx="1285461" cy="1192696"/>
          </a:xfrm>
          <a:prstGeom prst="diamond">
            <a:avLst/>
          </a:prstGeom>
          <a:solidFill>
            <a:srgbClr val="1BED9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CO" sz="1000" u="sng">
                <a:solidFill>
                  <a:schemeClr val="lt1"/>
                </a:solidFill>
                <a:latin typeface="Calibri"/>
                <a:ea typeface="Calibri"/>
                <a:cs typeface="Calibri"/>
                <a:sym typeface="Calibri"/>
              </a:rPr>
              <a:t>Objetivo</a:t>
            </a:r>
            <a:endParaRPr b="1" sz="1000" u="sng">
              <a:solidFill>
                <a:schemeClr val="lt1"/>
              </a:solidFill>
              <a:latin typeface="Calibri"/>
              <a:ea typeface="Calibri"/>
              <a:cs typeface="Calibri"/>
              <a:sym typeface="Calibri"/>
            </a:endParaRPr>
          </a:p>
        </p:txBody>
      </p:sp>
      <p:sp>
        <p:nvSpPr>
          <p:cNvPr id="110" name="Google Shape;110;p2"/>
          <p:cNvSpPr/>
          <p:nvPr/>
        </p:nvSpPr>
        <p:spPr>
          <a:xfrm>
            <a:off x="755374" y="3677151"/>
            <a:ext cx="1743639" cy="1192696"/>
          </a:xfrm>
          <a:prstGeom prst="diamond">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CO" sz="1000" u="sng">
                <a:solidFill>
                  <a:srgbClr val="DDEAF6"/>
                </a:solidFill>
                <a:latin typeface="Calibri"/>
                <a:ea typeface="Calibri"/>
                <a:cs typeface="Calibri"/>
                <a:sym typeface="Calibri"/>
              </a:rPr>
              <a:t>Diseño y planificación</a:t>
            </a:r>
            <a:endParaRPr b="1" sz="1000" u="sng">
              <a:solidFill>
                <a:srgbClr val="DDEAF6"/>
              </a:solidFill>
              <a:latin typeface="Calibri"/>
              <a:ea typeface="Calibri"/>
              <a:cs typeface="Calibri"/>
              <a:sym typeface="Calibri"/>
            </a:endParaRPr>
          </a:p>
        </p:txBody>
      </p:sp>
      <p:sp>
        <p:nvSpPr>
          <p:cNvPr id="111" name="Google Shape;111;p2"/>
          <p:cNvSpPr/>
          <p:nvPr/>
        </p:nvSpPr>
        <p:spPr>
          <a:xfrm>
            <a:off x="1875182" y="4068417"/>
            <a:ext cx="1517375" cy="1523999"/>
          </a:xfrm>
          <a:prstGeom prst="diamond">
            <a:avLst/>
          </a:prstGeom>
          <a:solidFill>
            <a:srgbClr val="D6324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CO" sz="1000" u="sng">
                <a:solidFill>
                  <a:srgbClr val="DDEAF6"/>
                </a:solidFill>
                <a:latin typeface="Calibri"/>
                <a:ea typeface="Calibri"/>
                <a:cs typeface="Calibri"/>
                <a:sym typeface="Calibri"/>
              </a:rPr>
              <a:t>Punto de partida del diseñador</a:t>
            </a:r>
            <a:endParaRPr b="1" sz="1000" u="sng">
              <a:solidFill>
                <a:srgbClr val="DDEAF6"/>
              </a:solidFill>
              <a:latin typeface="Calibri"/>
              <a:ea typeface="Calibri"/>
              <a:cs typeface="Calibri"/>
              <a:sym typeface="Calibri"/>
            </a:endParaRPr>
          </a:p>
        </p:txBody>
      </p:sp>
      <p:sp>
        <p:nvSpPr>
          <p:cNvPr id="112" name="Google Shape;112;p2"/>
          <p:cNvSpPr/>
          <p:nvPr/>
        </p:nvSpPr>
        <p:spPr>
          <a:xfrm>
            <a:off x="3809999" y="4068417"/>
            <a:ext cx="1517375" cy="1512732"/>
          </a:xfrm>
          <a:prstGeom prst="diamond">
            <a:avLst/>
          </a:prstGeom>
          <a:solidFill>
            <a:srgbClr val="7030A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CO" sz="1000" u="sng">
                <a:solidFill>
                  <a:srgbClr val="DDEAF6"/>
                </a:solidFill>
                <a:latin typeface="Calibri"/>
                <a:ea typeface="Calibri"/>
                <a:cs typeface="Calibri"/>
                <a:sym typeface="Calibri"/>
              </a:rPr>
              <a:t>Desarrollo de la escena</a:t>
            </a:r>
            <a:endParaRPr b="1" sz="1000" u="sng">
              <a:solidFill>
                <a:srgbClr val="DDEAF6"/>
              </a:solidFill>
              <a:latin typeface="Calibri"/>
              <a:ea typeface="Calibri"/>
              <a:cs typeface="Calibri"/>
              <a:sym typeface="Calibri"/>
            </a:endParaRPr>
          </a:p>
        </p:txBody>
      </p:sp>
      <p:sp>
        <p:nvSpPr>
          <p:cNvPr id="113" name="Google Shape;113;p2"/>
          <p:cNvSpPr/>
          <p:nvPr/>
        </p:nvSpPr>
        <p:spPr>
          <a:xfrm rot="5400000">
            <a:off x="5508481" y="2385392"/>
            <a:ext cx="362215" cy="450574"/>
          </a:xfrm>
          <a:prstGeom prst="triangle">
            <a:avLst>
              <a:gd fmla="val 50000" name="adj"/>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a:solidFill>
                  <a:srgbClr val="DDEAF6"/>
                </a:solidFill>
                <a:latin typeface="Calibri"/>
                <a:ea typeface="Calibri"/>
                <a:cs typeface="Calibri"/>
                <a:sym typeface="Calibri"/>
              </a:rPr>
              <a:t>1</a:t>
            </a:r>
            <a:endParaRPr sz="1800">
              <a:solidFill>
                <a:srgbClr val="DDEAF6"/>
              </a:solidFill>
              <a:latin typeface="Calibri"/>
              <a:ea typeface="Calibri"/>
              <a:cs typeface="Calibri"/>
              <a:sym typeface="Calibri"/>
            </a:endParaRPr>
          </a:p>
        </p:txBody>
      </p:sp>
      <p:sp>
        <p:nvSpPr>
          <p:cNvPr id="114" name="Google Shape;114;p2"/>
          <p:cNvSpPr/>
          <p:nvPr/>
        </p:nvSpPr>
        <p:spPr>
          <a:xfrm rot="5400000">
            <a:off x="5508481" y="3022606"/>
            <a:ext cx="362215" cy="450574"/>
          </a:xfrm>
          <a:prstGeom prst="triangle">
            <a:avLst>
              <a:gd fmla="val 50000" name="adj"/>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a:solidFill>
                  <a:srgbClr val="DDEAF6"/>
                </a:solidFill>
                <a:latin typeface="Calibri"/>
                <a:ea typeface="Calibri"/>
                <a:cs typeface="Calibri"/>
                <a:sym typeface="Calibri"/>
              </a:rPr>
              <a:t>2</a:t>
            </a:r>
            <a:endParaRPr sz="1800">
              <a:solidFill>
                <a:srgbClr val="DDEAF6"/>
              </a:solidFill>
              <a:latin typeface="Calibri"/>
              <a:ea typeface="Calibri"/>
              <a:cs typeface="Calibri"/>
              <a:sym typeface="Calibri"/>
            </a:endParaRPr>
          </a:p>
        </p:txBody>
      </p:sp>
      <p:sp>
        <p:nvSpPr>
          <p:cNvPr id="115" name="Google Shape;115;p2"/>
          <p:cNvSpPr/>
          <p:nvPr/>
        </p:nvSpPr>
        <p:spPr>
          <a:xfrm rot="5400000">
            <a:off x="5535736" y="3592998"/>
            <a:ext cx="362215" cy="450574"/>
          </a:xfrm>
          <a:prstGeom prst="triangle">
            <a:avLst>
              <a:gd fmla="val 50000" name="adj"/>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a:solidFill>
                  <a:srgbClr val="DDEAF6"/>
                </a:solidFill>
                <a:latin typeface="Calibri"/>
                <a:ea typeface="Calibri"/>
                <a:cs typeface="Calibri"/>
                <a:sym typeface="Calibri"/>
              </a:rPr>
              <a:t>3</a:t>
            </a:r>
            <a:endParaRPr sz="1800">
              <a:solidFill>
                <a:srgbClr val="DDEAF6"/>
              </a:solidFill>
              <a:latin typeface="Calibri"/>
              <a:ea typeface="Calibri"/>
              <a:cs typeface="Calibri"/>
              <a:sym typeface="Calibri"/>
            </a:endParaRPr>
          </a:p>
        </p:txBody>
      </p:sp>
      <p:sp>
        <p:nvSpPr>
          <p:cNvPr id="116" name="Google Shape;116;p2"/>
          <p:cNvSpPr/>
          <p:nvPr/>
        </p:nvSpPr>
        <p:spPr>
          <a:xfrm rot="5400000">
            <a:off x="5563708" y="4234634"/>
            <a:ext cx="362215" cy="450574"/>
          </a:xfrm>
          <a:prstGeom prst="triangle">
            <a:avLst>
              <a:gd fmla="val 50000" name="adj"/>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a:solidFill>
                  <a:srgbClr val="DDEAF6"/>
                </a:solidFill>
                <a:latin typeface="Calibri"/>
                <a:ea typeface="Calibri"/>
                <a:cs typeface="Calibri"/>
                <a:sym typeface="Calibri"/>
              </a:rPr>
              <a:t>4</a:t>
            </a:r>
            <a:endParaRPr sz="1800">
              <a:solidFill>
                <a:srgbClr val="DDEAF6"/>
              </a:solidFill>
              <a:latin typeface="Calibri"/>
              <a:ea typeface="Calibri"/>
              <a:cs typeface="Calibri"/>
              <a:sym typeface="Calibri"/>
            </a:endParaRPr>
          </a:p>
        </p:txBody>
      </p:sp>
      <p:cxnSp>
        <p:nvCxnSpPr>
          <p:cNvPr id="117" name="Google Shape;117;p2"/>
          <p:cNvCxnSpPr/>
          <p:nvPr/>
        </p:nvCxnSpPr>
        <p:spPr>
          <a:xfrm rot="10800000">
            <a:off x="5942131" y="3304706"/>
            <a:ext cx="2413876" cy="184333"/>
          </a:xfrm>
          <a:prstGeom prst="straightConnector1">
            <a:avLst/>
          </a:prstGeom>
          <a:noFill/>
          <a:ln cap="flat" cmpd="sng" w="9525">
            <a:solidFill>
              <a:srgbClr val="FF0000"/>
            </a:solidFill>
            <a:prstDash val="solid"/>
            <a:miter lim="800000"/>
            <a:headEnd len="sm" w="sm" type="none"/>
            <a:tailEnd len="med" w="med" type="triangle"/>
          </a:ln>
        </p:spPr>
      </p:cxn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24" name="Google Shape;124;p3"/>
          <p:cNvSpPr/>
          <p:nvPr/>
        </p:nvSpPr>
        <p:spPr>
          <a:xfrm>
            <a:off x="106017" y="0"/>
            <a:ext cx="1285461" cy="1192696"/>
          </a:xfrm>
          <a:prstGeom prst="diamond">
            <a:avLst/>
          </a:prstGeom>
          <a:solidFill>
            <a:srgbClr val="1BED9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CO" sz="1000" u="sng">
                <a:solidFill>
                  <a:srgbClr val="FF0000"/>
                </a:solidFill>
                <a:latin typeface="Calibri"/>
                <a:ea typeface="Calibri"/>
                <a:cs typeface="Calibri"/>
                <a:sym typeface="Calibri"/>
              </a:rPr>
              <a:t>Objetivo</a:t>
            </a:r>
            <a:endParaRPr b="1" sz="1000" u="sng">
              <a:solidFill>
                <a:srgbClr val="FF0000"/>
              </a:solidFill>
              <a:latin typeface="Calibri"/>
              <a:ea typeface="Calibri"/>
              <a:cs typeface="Calibri"/>
              <a:sym typeface="Calibri"/>
            </a:endParaRPr>
          </a:p>
        </p:txBody>
      </p:sp>
      <p:sp>
        <p:nvSpPr>
          <p:cNvPr id="125" name="Google Shape;125;p3"/>
          <p:cNvSpPr txBox="1"/>
          <p:nvPr/>
        </p:nvSpPr>
        <p:spPr>
          <a:xfrm>
            <a:off x="1391478" y="371474"/>
            <a:ext cx="686187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200">
                <a:solidFill>
                  <a:schemeClr val="dk1"/>
                </a:solidFill>
                <a:latin typeface="Arial"/>
                <a:ea typeface="Arial"/>
                <a:cs typeface="Arial"/>
                <a:sym typeface="Arial"/>
              </a:rPr>
              <a:t>El objetivo principal que cumple el </a:t>
            </a:r>
            <a:r>
              <a:rPr i="1" lang="es-CO" sz="1200">
                <a:solidFill>
                  <a:schemeClr val="dk1"/>
                </a:solidFill>
                <a:latin typeface="Arial"/>
                <a:ea typeface="Arial"/>
                <a:cs typeface="Arial"/>
                <a:sym typeface="Arial"/>
              </a:rPr>
              <a:t>Layout</a:t>
            </a:r>
            <a:r>
              <a:rPr lang="es-CO" sz="1200">
                <a:solidFill>
                  <a:schemeClr val="dk1"/>
                </a:solidFill>
                <a:latin typeface="Arial"/>
                <a:ea typeface="Arial"/>
                <a:cs typeface="Arial"/>
                <a:sym typeface="Arial"/>
              </a:rPr>
              <a:t>, dentro de cualquier área en la que se esté empleando, es bosquejar el uso, disposición, distribución y ubicación que debe tener cada objeto, información o elemento dentro de su esquema, espacio o proyecto en ejecución.</a:t>
            </a:r>
            <a:endParaRPr sz="1200">
              <a:solidFill>
                <a:schemeClr val="dk1"/>
              </a:solidFill>
              <a:latin typeface="Calibri"/>
              <a:ea typeface="Calibri"/>
              <a:cs typeface="Calibri"/>
              <a:sym typeface="Calibri"/>
            </a:endParaRPr>
          </a:p>
        </p:txBody>
      </p:sp>
      <p:sp>
        <p:nvSpPr>
          <p:cNvPr id="126" name="Google Shape;126;p3"/>
          <p:cNvSpPr/>
          <p:nvPr/>
        </p:nvSpPr>
        <p:spPr>
          <a:xfrm>
            <a:off x="0" y="3341554"/>
            <a:ext cx="1743639" cy="1192696"/>
          </a:xfrm>
          <a:prstGeom prst="diamond">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CO" sz="1000" u="sng">
                <a:solidFill>
                  <a:srgbClr val="FF0000"/>
                </a:solidFill>
                <a:latin typeface="Calibri"/>
                <a:ea typeface="Calibri"/>
                <a:cs typeface="Calibri"/>
                <a:sym typeface="Calibri"/>
              </a:rPr>
              <a:t>Diseño y planificación</a:t>
            </a:r>
            <a:endParaRPr b="1" sz="1000" u="sng">
              <a:solidFill>
                <a:srgbClr val="FF0000"/>
              </a:solidFill>
              <a:latin typeface="Calibri"/>
              <a:ea typeface="Calibri"/>
              <a:cs typeface="Calibri"/>
              <a:sym typeface="Calibri"/>
            </a:endParaRPr>
          </a:p>
        </p:txBody>
      </p:sp>
      <p:sp>
        <p:nvSpPr>
          <p:cNvPr id="127" name="Google Shape;127;p3"/>
          <p:cNvSpPr txBox="1"/>
          <p:nvPr/>
        </p:nvSpPr>
        <p:spPr>
          <a:xfrm>
            <a:off x="1676889" y="3707070"/>
            <a:ext cx="664321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200">
                <a:solidFill>
                  <a:schemeClr val="dk1"/>
                </a:solidFill>
                <a:latin typeface="Arial"/>
                <a:ea typeface="Arial"/>
                <a:cs typeface="Arial"/>
                <a:sym typeface="Arial"/>
              </a:rPr>
              <a:t>En la animación digital el </a:t>
            </a:r>
            <a:r>
              <a:rPr i="1" lang="es-CO" sz="1200">
                <a:solidFill>
                  <a:schemeClr val="dk1"/>
                </a:solidFill>
                <a:latin typeface="Arial"/>
                <a:ea typeface="Arial"/>
                <a:cs typeface="Arial"/>
                <a:sym typeface="Arial"/>
              </a:rPr>
              <a:t>Layout</a:t>
            </a:r>
            <a:r>
              <a:rPr lang="es-CO" sz="1200">
                <a:solidFill>
                  <a:schemeClr val="dk1"/>
                </a:solidFill>
                <a:latin typeface="Arial"/>
                <a:ea typeface="Arial"/>
                <a:cs typeface="Arial"/>
                <a:sym typeface="Arial"/>
              </a:rPr>
              <a:t> debe diseñar y planificar la distribución de un personaje u objeto, dentro del plano visual que se le está creando al espectador. </a:t>
            </a:r>
            <a:endParaRPr sz="1200">
              <a:solidFill>
                <a:schemeClr val="dk1"/>
              </a:solidFill>
              <a:latin typeface="Calibri"/>
              <a:ea typeface="Calibri"/>
              <a:cs typeface="Calibri"/>
              <a:sym typeface="Calibri"/>
            </a:endParaRPr>
          </a:p>
        </p:txBody>
      </p:sp>
      <p:pic>
        <p:nvPicPr>
          <p:cNvPr descr="Plantilla de diseño de volante. Conjunto de fondo del folleto del vector con elementos para revista, portada, afiche, diseño. Tamaño A4. " id="128" name="Google Shape;128;p3"/>
          <p:cNvPicPr preferRelativeResize="0"/>
          <p:nvPr/>
        </p:nvPicPr>
        <p:blipFill rotWithShape="1">
          <a:blip r:embed="rId3">
            <a:alphaModFix/>
          </a:blip>
          <a:srcRect b="0" l="0" r="0" t="0"/>
          <a:stretch/>
        </p:blipFill>
        <p:spPr>
          <a:xfrm>
            <a:off x="1676889" y="1192696"/>
            <a:ext cx="3838161" cy="1957462"/>
          </a:xfrm>
          <a:prstGeom prst="rect">
            <a:avLst/>
          </a:prstGeom>
          <a:noFill/>
          <a:ln>
            <a:noFill/>
          </a:ln>
        </p:spPr>
      </p:pic>
      <p:pic>
        <p:nvPicPr>
          <p:cNvPr descr="Plantilla de diseño de volante. Conjunto de fondo del folleto del vector con elementos para revista, portada, afiche, diseño. Tamaño A4. " id="129" name="Google Shape;129;p3"/>
          <p:cNvPicPr preferRelativeResize="0"/>
          <p:nvPr/>
        </p:nvPicPr>
        <p:blipFill rotWithShape="1">
          <a:blip r:embed="rId4">
            <a:alphaModFix/>
          </a:blip>
          <a:srcRect b="0" l="0" r="0" t="0"/>
          <a:stretch/>
        </p:blipFill>
        <p:spPr>
          <a:xfrm>
            <a:off x="8481880" y="1907479"/>
            <a:ext cx="1245215" cy="635060"/>
          </a:xfrm>
          <a:prstGeom prst="rect">
            <a:avLst/>
          </a:prstGeom>
          <a:noFill/>
          <a:ln>
            <a:noFill/>
          </a:ln>
        </p:spPr>
      </p:pic>
      <p:sp>
        <p:nvSpPr>
          <p:cNvPr id="130" name="Google Shape;130;p3"/>
          <p:cNvSpPr txBox="1"/>
          <p:nvPr/>
        </p:nvSpPr>
        <p:spPr>
          <a:xfrm>
            <a:off x="8343780" y="2506740"/>
            <a:ext cx="330641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u="sng">
                <a:solidFill>
                  <a:schemeClr val="dk1"/>
                </a:solidFill>
                <a:latin typeface="Calibri"/>
                <a:ea typeface="Calibri"/>
                <a:cs typeface="Calibri"/>
                <a:sym typeface="Calibri"/>
                <a:hlinkClick r:id="rId5">
                  <a:extLst>
                    <a:ext uri="{A12FA001-AC4F-418D-AE19-62706E023703}">
                      <ahyp:hlinkClr val="tx"/>
                    </a:ext>
                  </a:extLst>
                </a:hlinkClick>
              </a:rPr>
              <a:t>https://image.shutterstock.com/image-vector/flyer-layout-template-vector-brochure-600w-1007263003.jpg</a:t>
            </a:r>
            <a:r>
              <a:rPr lang="es-CO" sz="1800">
                <a:solidFill>
                  <a:schemeClr val="dk1"/>
                </a:solidFill>
                <a:latin typeface="Calibri"/>
                <a:ea typeface="Calibri"/>
                <a:cs typeface="Calibri"/>
                <a:sym typeface="Calibri"/>
              </a:rPr>
              <a:t> </a:t>
            </a:r>
            <a:endParaRPr/>
          </a:p>
        </p:txBody>
      </p:sp>
      <p:pic>
        <p:nvPicPr>
          <p:cNvPr descr="3d digital illustration of red-haired flower girl with big blue eyes and pensive expression on blurred bokeh background. Cartoon young woman with flower and leaves in long hair. Concept art princess." id="131" name="Google Shape;131;p3"/>
          <p:cNvPicPr preferRelativeResize="0"/>
          <p:nvPr/>
        </p:nvPicPr>
        <p:blipFill rotWithShape="1">
          <a:blip r:embed="rId6">
            <a:alphaModFix/>
          </a:blip>
          <a:srcRect b="0" l="0" r="0" t="0"/>
          <a:stretch/>
        </p:blipFill>
        <p:spPr>
          <a:xfrm>
            <a:off x="1769465" y="4224040"/>
            <a:ext cx="2473187" cy="2168161"/>
          </a:xfrm>
          <a:prstGeom prst="rect">
            <a:avLst/>
          </a:prstGeom>
          <a:noFill/>
          <a:ln>
            <a:noFill/>
          </a:ln>
        </p:spPr>
      </p:pic>
      <p:pic>
        <p:nvPicPr>
          <p:cNvPr descr="3d digital illustration of red-haired flower girl with big blue eyes and pensive expression on blurred bokeh background. Cartoon young woman with flower and leaves in long hair. Concept art princess." id="132" name="Google Shape;132;p3"/>
          <p:cNvPicPr preferRelativeResize="0"/>
          <p:nvPr/>
        </p:nvPicPr>
        <p:blipFill rotWithShape="1">
          <a:blip r:embed="rId7">
            <a:alphaModFix/>
          </a:blip>
          <a:srcRect b="0" l="0" r="0" t="0"/>
          <a:stretch/>
        </p:blipFill>
        <p:spPr>
          <a:xfrm>
            <a:off x="8481880" y="4224040"/>
            <a:ext cx="1152639" cy="1010480"/>
          </a:xfrm>
          <a:prstGeom prst="rect">
            <a:avLst/>
          </a:prstGeom>
          <a:noFill/>
          <a:ln>
            <a:noFill/>
          </a:ln>
        </p:spPr>
      </p:pic>
      <p:sp>
        <p:nvSpPr>
          <p:cNvPr id="133" name="Google Shape;133;p3"/>
          <p:cNvSpPr txBox="1"/>
          <p:nvPr/>
        </p:nvSpPr>
        <p:spPr>
          <a:xfrm>
            <a:off x="8343780" y="5191872"/>
            <a:ext cx="305462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u="sng">
                <a:solidFill>
                  <a:schemeClr val="dk1"/>
                </a:solidFill>
                <a:latin typeface="Calibri"/>
                <a:ea typeface="Calibri"/>
                <a:cs typeface="Calibri"/>
                <a:sym typeface="Calibri"/>
                <a:hlinkClick r:id="rId8">
                  <a:extLst>
                    <a:ext uri="{A12FA001-AC4F-418D-AE19-62706E023703}">
                      <ahyp:hlinkClr val="tx"/>
                    </a:ext>
                  </a:extLst>
                </a:hlinkClick>
              </a:rPr>
              <a:t>https://image.shutterstock.com/image-illustration/3d-digital-illustration-redhaired-flower-600w-1537151600.jpg</a:t>
            </a:r>
            <a:r>
              <a:rPr lang="es-CO" sz="1800">
                <a:solidFill>
                  <a:schemeClr val="dk1"/>
                </a:solidFill>
                <a:latin typeface="Calibri"/>
                <a:ea typeface="Calibri"/>
                <a:cs typeface="Calibri"/>
                <a:sym typeface="Calibri"/>
              </a:rPr>
              <a:t>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40" name="Google Shape;140;p4"/>
          <p:cNvSpPr txBox="1"/>
          <p:nvPr/>
        </p:nvSpPr>
        <p:spPr>
          <a:xfrm>
            <a:off x="1517374" y="371474"/>
            <a:ext cx="673597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200">
                <a:solidFill>
                  <a:schemeClr val="dk1"/>
                </a:solidFill>
                <a:latin typeface="Arial"/>
                <a:ea typeface="Arial"/>
                <a:cs typeface="Arial"/>
                <a:sym typeface="Arial"/>
              </a:rPr>
              <a:t>El diseñador o artista</a:t>
            </a:r>
            <a:r>
              <a:rPr i="1" lang="es-CO" sz="1200">
                <a:solidFill>
                  <a:schemeClr val="dk1"/>
                </a:solidFill>
                <a:latin typeface="Arial"/>
                <a:ea typeface="Arial"/>
                <a:cs typeface="Arial"/>
                <a:sym typeface="Arial"/>
              </a:rPr>
              <a:t> Layout</a:t>
            </a:r>
            <a:r>
              <a:rPr lang="es-CO" sz="1200">
                <a:solidFill>
                  <a:schemeClr val="dk1"/>
                </a:solidFill>
                <a:latin typeface="Arial"/>
                <a:ea typeface="Arial"/>
                <a:cs typeface="Arial"/>
                <a:sym typeface="Arial"/>
              </a:rPr>
              <a:t>, dentro de un proyecto audiovisual, específicamente uno animado, debe partir del guion gráfico o storyboard, para generar la distribución, técnicamente, a través de capas, que ocupa dentro del plano visual cada elemento (ya sea personaje u objeto), para desarrollar la escena. </a:t>
            </a:r>
            <a:endParaRPr sz="1200">
              <a:solidFill>
                <a:schemeClr val="dk1"/>
              </a:solidFill>
              <a:latin typeface="Calibri"/>
              <a:ea typeface="Calibri"/>
              <a:cs typeface="Calibri"/>
              <a:sym typeface="Calibri"/>
            </a:endParaRPr>
          </a:p>
        </p:txBody>
      </p:sp>
      <p:sp>
        <p:nvSpPr>
          <p:cNvPr id="141" name="Google Shape;141;p4"/>
          <p:cNvSpPr/>
          <p:nvPr/>
        </p:nvSpPr>
        <p:spPr>
          <a:xfrm>
            <a:off x="0" y="0"/>
            <a:ext cx="1517375" cy="1523999"/>
          </a:xfrm>
          <a:prstGeom prst="diamond">
            <a:avLst/>
          </a:prstGeom>
          <a:solidFill>
            <a:srgbClr val="D6324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CO" sz="1000" u="sng">
                <a:solidFill>
                  <a:schemeClr val="dk1"/>
                </a:solidFill>
                <a:latin typeface="Calibri"/>
                <a:ea typeface="Calibri"/>
                <a:cs typeface="Calibri"/>
                <a:sym typeface="Calibri"/>
              </a:rPr>
              <a:t>Punto de partida del diseñador</a:t>
            </a:r>
            <a:endParaRPr b="1" sz="1000" u="sng">
              <a:solidFill>
                <a:schemeClr val="dk1"/>
              </a:solidFill>
              <a:latin typeface="Calibri"/>
              <a:ea typeface="Calibri"/>
              <a:cs typeface="Calibri"/>
              <a:sym typeface="Calibri"/>
            </a:endParaRPr>
          </a:p>
        </p:txBody>
      </p:sp>
      <p:sp>
        <p:nvSpPr>
          <p:cNvPr id="142" name="Google Shape;142;p4"/>
          <p:cNvSpPr/>
          <p:nvPr/>
        </p:nvSpPr>
        <p:spPr>
          <a:xfrm>
            <a:off x="0" y="3273869"/>
            <a:ext cx="1517375" cy="1512732"/>
          </a:xfrm>
          <a:prstGeom prst="diamond">
            <a:avLst/>
          </a:prstGeom>
          <a:solidFill>
            <a:srgbClr val="7030A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CO" sz="1000" u="sng">
                <a:solidFill>
                  <a:schemeClr val="dk1"/>
                </a:solidFill>
                <a:latin typeface="Calibri"/>
                <a:ea typeface="Calibri"/>
                <a:cs typeface="Calibri"/>
                <a:sym typeface="Calibri"/>
              </a:rPr>
              <a:t>Desarrollo de la escena</a:t>
            </a:r>
            <a:endParaRPr b="1" sz="1000" u="sng">
              <a:solidFill>
                <a:schemeClr val="dk1"/>
              </a:solidFill>
              <a:latin typeface="Calibri"/>
              <a:ea typeface="Calibri"/>
              <a:cs typeface="Calibri"/>
              <a:sym typeface="Calibri"/>
            </a:endParaRPr>
          </a:p>
        </p:txBody>
      </p:sp>
      <p:sp>
        <p:nvSpPr>
          <p:cNvPr id="143" name="Google Shape;143;p4"/>
          <p:cNvSpPr txBox="1"/>
          <p:nvPr/>
        </p:nvSpPr>
        <p:spPr>
          <a:xfrm>
            <a:off x="1517374" y="3799402"/>
            <a:ext cx="661946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200">
                <a:solidFill>
                  <a:schemeClr val="dk1"/>
                </a:solidFill>
                <a:latin typeface="Arial"/>
                <a:ea typeface="Arial"/>
                <a:cs typeface="Arial"/>
                <a:sym typeface="Arial"/>
              </a:rPr>
              <a:t>Las posiciones de los objetos en la escena se definen de acuerdo con la intencionalidad que tenga cada escena, para cumplir con la historia planteada dentro del guion por el director.</a:t>
            </a:r>
            <a:endParaRPr sz="1200">
              <a:solidFill>
                <a:schemeClr val="dk1"/>
              </a:solidFill>
              <a:latin typeface="Calibri"/>
              <a:ea typeface="Calibri"/>
              <a:cs typeface="Calibri"/>
              <a:sym typeface="Calibri"/>
            </a:endParaRPr>
          </a:p>
        </p:txBody>
      </p:sp>
      <p:pic>
        <p:nvPicPr>
          <p:cNvPr descr="Imagen de proceso de storyboarding. Dibujo de dibujos animados de vector plano. Objetos aislados en un fondo blanco." id="144" name="Google Shape;144;p4"/>
          <p:cNvPicPr preferRelativeResize="0"/>
          <p:nvPr/>
        </p:nvPicPr>
        <p:blipFill rotWithShape="1">
          <a:blip r:embed="rId3">
            <a:alphaModFix/>
          </a:blip>
          <a:srcRect b="0" l="0" r="0" t="0"/>
          <a:stretch/>
        </p:blipFill>
        <p:spPr>
          <a:xfrm>
            <a:off x="1633890" y="1214396"/>
            <a:ext cx="2818840" cy="2295378"/>
          </a:xfrm>
          <a:prstGeom prst="rect">
            <a:avLst/>
          </a:prstGeom>
          <a:noFill/>
          <a:ln>
            <a:noFill/>
          </a:ln>
        </p:spPr>
      </p:pic>
      <p:pic>
        <p:nvPicPr>
          <p:cNvPr descr="Imagen de proceso de storyboarding. Dibujo de dibujos animados de vector plano. Objetos aislados en un fondo blanco." id="145" name="Google Shape;145;p4"/>
          <p:cNvPicPr preferRelativeResize="0"/>
          <p:nvPr/>
        </p:nvPicPr>
        <p:blipFill rotWithShape="1">
          <a:blip r:embed="rId4">
            <a:alphaModFix/>
          </a:blip>
          <a:srcRect b="0" l="0" r="0" t="0"/>
          <a:stretch/>
        </p:blipFill>
        <p:spPr>
          <a:xfrm>
            <a:off x="8544899" y="1573695"/>
            <a:ext cx="811136" cy="660507"/>
          </a:xfrm>
          <a:prstGeom prst="rect">
            <a:avLst/>
          </a:prstGeom>
          <a:noFill/>
          <a:ln>
            <a:noFill/>
          </a:ln>
        </p:spPr>
      </p:pic>
      <p:sp>
        <p:nvSpPr>
          <p:cNvPr id="146" name="Google Shape;146;p4"/>
          <p:cNvSpPr txBox="1"/>
          <p:nvPr/>
        </p:nvSpPr>
        <p:spPr>
          <a:xfrm>
            <a:off x="8465383" y="1914612"/>
            <a:ext cx="2723322"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a:solidFill>
                  <a:schemeClr val="dk1"/>
                </a:solidFill>
                <a:latin typeface="Calibri"/>
                <a:ea typeface="Calibri"/>
                <a:cs typeface="Calibri"/>
                <a:sym typeface="Calibri"/>
              </a:rPr>
              <a:t> </a:t>
            </a:r>
            <a:r>
              <a:rPr lang="es-CO" sz="1800" u="sng">
                <a:solidFill>
                  <a:schemeClr val="dk1"/>
                </a:solidFill>
                <a:latin typeface="Calibri"/>
                <a:ea typeface="Calibri"/>
                <a:cs typeface="Calibri"/>
                <a:sym typeface="Calibri"/>
                <a:hlinkClick r:id="rId5">
                  <a:extLst>
                    <a:ext uri="{A12FA001-AC4F-418D-AE19-62706E023703}">
                      <ahyp:hlinkClr val="tx"/>
                    </a:ext>
                  </a:extLst>
                </a:hlinkClick>
              </a:rPr>
              <a:t>https://image.shutterstock.com/image-vector/storyboarding-process-image-flat-vector-600w-637315015.jpg</a:t>
            </a:r>
            <a:r>
              <a:rPr lang="es-CO" sz="1800">
                <a:solidFill>
                  <a:schemeClr val="dk1"/>
                </a:solidFill>
                <a:latin typeface="Calibri"/>
                <a:ea typeface="Calibri"/>
                <a:cs typeface="Calibri"/>
                <a:sym typeface="Calibri"/>
              </a:rPr>
              <a:t> </a:t>
            </a:r>
            <a:endParaRPr/>
          </a:p>
        </p:txBody>
      </p:sp>
      <p:pic>
        <p:nvPicPr>
          <p:cNvPr descr="Quezon City, Metro Manila, Philippines. May 2. 2019. An animator renders a specific stage in an animation process." id="147" name="Google Shape;147;p4"/>
          <p:cNvPicPr preferRelativeResize="0"/>
          <p:nvPr/>
        </p:nvPicPr>
        <p:blipFill rotWithShape="1">
          <a:blip r:embed="rId6">
            <a:alphaModFix/>
          </a:blip>
          <a:srcRect b="0" l="0" r="0" t="0"/>
          <a:stretch/>
        </p:blipFill>
        <p:spPr>
          <a:xfrm>
            <a:off x="1633890" y="4486999"/>
            <a:ext cx="2818840" cy="2076545"/>
          </a:xfrm>
          <a:prstGeom prst="rect">
            <a:avLst/>
          </a:prstGeom>
          <a:noFill/>
          <a:ln>
            <a:noFill/>
          </a:ln>
        </p:spPr>
      </p:pic>
      <p:pic>
        <p:nvPicPr>
          <p:cNvPr descr="Quezon City, Metro Manila, Philippines. May 2. 2019. An animator renders a specific stage in an animation process." id="148" name="Google Shape;148;p4"/>
          <p:cNvPicPr preferRelativeResize="0"/>
          <p:nvPr/>
        </p:nvPicPr>
        <p:blipFill rotWithShape="1">
          <a:blip r:embed="rId7">
            <a:alphaModFix/>
          </a:blip>
          <a:srcRect b="0" l="0" r="0" t="0"/>
          <a:stretch/>
        </p:blipFill>
        <p:spPr>
          <a:xfrm>
            <a:off x="8544899" y="3925478"/>
            <a:ext cx="1168945" cy="861123"/>
          </a:xfrm>
          <a:prstGeom prst="rect">
            <a:avLst/>
          </a:prstGeom>
          <a:noFill/>
          <a:ln>
            <a:noFill/>
          </a:ln>
        </p:spPr>
      </p:pic>
      <p:sp>
        <p:nvSpPr>
          <p:cNvPr id="149" name="Google Shape;149;p4"/>
          <p:cNvSpPr txBox="1"/>
          <p:nvPr/>
        </p:nvSpPr>
        <p:spPr>
          <a:xfrm>
            <a:off x="8544899" y="4840601"/>
            <a:ext cx="281884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u="sng">
                <a:solidFill>
                  <a:schemeClr val="dk1"/>
                </a:solidFill>
                <a:latin typeface="Calibri"/>
                <a:ea typeface="Calibri"/>
                <a:cs typeface="Calibri"/>
                <a:sym typeface="Calibri"/>
                <a:hlinkClick r:id="rId8">
                  <a:extLst>
                    <a:ext uri="{A12FA001-AC4F-418D-AE19-62706E023703}">
                      <ahyp:hlinkClr val="tx"/>
                    </a:ext>
                  </a:extLst>
                </a:hlinkClick>
              </a:rPr>
              <a:t>https://image.shutterstock.com/image-photo/quezon-city-metro-manila-philippines-600w-1655128603.jpg</a:t>
            </a:r>
            <a:r>
              <a:rPr lang="es-CO" sz="1800">
                <a:solidFill>
                  <a:schemeClr val="dk1"/>
                </a:solidFill>
                <a:latin typeface="Calibri"/>
                <a:ea typeface="Calibri"/>
                <a:cs typeface="Calibri"/>
                <a:sym typeface="Calibri"/>
              </a:rPr>
              <a:t>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5" name="Google Shape;155;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56" name="Google Shape;156;p5"/>
          <p:cNvSpPr/>
          <p:nvPr/>
        </p:nvSpPr>
        <p:spPr>
          <a:xfrm rot="5400000">
            <a:off x="843716" y="280190"/>
            <a:ext cx="362215" cy="450574"/>
          </a:xfrm>
          <a:prstGeom prst="triangle">
            <a:avLst>
              <a:gd fmla="val 50000" name="adj"/>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57" name="Google Shape;157;p5"/>
          <p:cNvSpPr/>
          <p:nvPr/>
        </p:nvSpPr>
        <p:spPr>
          <a:xfrm rot="5400000">
            <a:off x="843716" y="1686031"/>
            <a:ext cx="362215" cy="450574"/>
          </a:xfrm>
          <a:prstGeom prst="triangle">
            <a:avLst>
              <a:gd fmla="val 50000" name="adj"/>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158" name="Google Shape;158;p5"/>
          <p:cNvSpPr/>
          <p:nvPr/>
        </p:nvSpPr>
        <p:spPr>
          <a:xfrm rot="5400000">
            <a:off x="870971" y="3197328"/>
            <a:ext cx="362215" cy="450574"/>
          </a:xfrm>
          <a:prstGeom prst="triangle">
            <a:avLst>
              <a:gd fmla="val 50000" name="adj"/>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159" name="Google Shape;159;p5"/>
          <p:cNvSpPr/>
          <p:nvPr/>
        </p:nvSpPr>
        <p:spPr>
          <a:xfrm rot="5400000">
            <a:off x="898942" y="4872636"/>
            <a:ext cx="362217" cy="450574"/>
          </a:xfrm>
          <a:prstGeom prst="triangle">
            <a:avLst>
              <a:gd fmla="val 50000" name="adj"/>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60" name="Google Shape;160;p5"/>
          <p:cNvSpPr txBox="1"/>
          <p:nvPr/>
        </p:nvSpPr>
        <p:spPr>
          <a:xfrm>
            <a:off x="1586470" y="314122"/>
            <a:ext cx="6470851" cy="526297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200">
                <a:solidFill>
                  <a:schemeClr val="dk1"/>
                </a:solidFill>
                <a:latin typeface="Arial"/>
                <a:ea typeface="Arial"/>
                <a:cs typeface="Arial"/>
                <a:sym typeface="Arial"/>
              </a:rPr>
              <a:t>Esta etapa de la producción animada se puede entender de manera más práctica como una fase fundamental para iniciar la animación de escenas y personajes.</a:t>
            </a:r>
            <a:endParaRPr/>
          </a:p>
          <a:p>
            <a:pPr indent="0" lvl="0" marL="0" marR="0" rtl="0" algn="just">
              <a:spcBef>
                <a:spcPts val="0"/>
              </a:spcBef>
              <a:spcAft>
                <a:spcPts val="0"/>
              </a:spcAft>
              <a:buNone/>
            </a:pPr>
            <a:r>
              <a:t/>
            </a:r>
            <a:endParaRPr sz="1200">
              <a:solidFill>
                <a:schemeClr val="dk1"/>
              </a:solidFill>
              <a:latin typeface="Arial"/>
              <a:ea typeface="Arial"/>
              <a:cs typeface="Arial"/>
              <a:sym typeface="Arial"/>
            </a:endParaRPr>
          </a:p>
          <a:p>
            <a:pPr indent="0" lvl="0" marL="0" marR="0" rtl="0" algn="just">
              <a:spcBef>
                <a:spcPts val="0"/>
              </a:spcBef>
              <a:spcAft>
                <a:spcPts val="0"/>
              </a:spcAft>
              <a:buNone/>
            </a:pPr>
            <a:r>
              <a:t/>
            </a:r>
            <a:endParaRPr sz="1200">
              <a:solidFill>
                <a:schemeClr val="dk1"/>
              </a:solidFill>
              <a:latin typeface="Arial"/>
              <a:ea typeface="Arial"/>
              <a:cs typeface="Arial"/>
              <a:sym typeface="Arial"/>
            </a:endParaRPr>
          </a:p>
          <a:p>
            <a:pPr indent="0" lvl="0" marL="0" marR="0" rtl="0" algn="just">
              <a:spcBef>
                <a:spcPts val="0"/>
              </a:spcBef>
              <a:spcAft>
                <a:spcPts val="0"/>
              </a:spcAft>
              <a:buNone/>
            </a:pPr>
            <a:r>
              <a:t/>
            </a:r>
            <a:endParaRPr sz="1200">
              <a:solidFill>
                <a:schemeClr val="dk1"/>
              </a:solidFill>
              <a:latin typeface="Arial"/>
              <a:ea typeface="Arial"/>
              <a:cs typeface="Arial"/>
              <a:sym typeface="Arial"/>
            </a:endParaRPr>
          </a:p>
          <a:p>
            <a:pPr indent="0" lvl="0" marL="0" marR="0" rtl="0" algn="just">
              <a:spcBef>
                <a:spcPts val="0"/>
              </a:spcBef>
              <a:spcAft>
                <a:spcPts val="0"/>
              </a:spcAft>
              <a:buNone/>
            </a:pPr>
            <a:r>
              <a:t/>
            </a:r>
            <a:endParaRPr sz="1200">
              <a:solidFill>
                <a:schemeClr val="dk1"/>
              </a:solidFill>
              <a:latin typeface="Arial"/>
              <a:ea typeface="Arial"/>
              <a:cs typeface="Arial"/>
              <a:sym typeface="Arial"/>
            </a:endParaRPr>
          </a:p>
          <a:p>
            <a:pPr indent="0" lvl="0" marL="0" marR="0" rtl="0" algn="just">
              <a:spcBef>
                <a:spcPts val="0"/>
              </a:spcBef>
              <a:spcAft>
                <a:spcPts val="0"/>
              </a:spcAft>
              <a:buNone/>
            </a:pPr>
            <a:r>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es-CO" sz="1200">
                <a:solidFill>
                  <a:schemeClr val="dk1"/>
                </a:solidFill>
                <a:latin typeface="Arial"/>
                <a:ea typeface="Arial"/>
                <a:cs typeface="Arial"/>
                <a:sym typeface="Arial"/>
              </a:rPr>
              <a:t>En esta planeación, además de la ubicación de cada elemento, se determina el movimiento de cámara, se define el tipo de plano, el fondo o </a:t>
            </a:r>
            <a:r>
              <a:rPr i="1" lang="es-CO" sz="1200">
                <a:solidFill>
                  <a:schemeClr val="dk1"/>
                </a:solidFill>
                <a:latin typeface="Arial"/>
                <a:ea typeface="Arial"/>
                <a:cs typeface="Arial"/>
                <a:sym typeface="Arial"/>
              </a:rPr>
              <a:t>backgound</a:t>
            </a:r>
            <a:r>
              <a:rPr lang="es-CO" sz="1200">
                <a:solidFill>
                  <a:schemeClr val="dk1"/>
                </a:solidFill>
                <a:latin typeface="Arial"/>
                <a:ea typeface="Arial"/>
                <a:cs typeface="Arial"/>
                <a:sym typeface="Arial"/>
              </a:rPr>
              <a:t> y la iluminación necesaria para que la escena cumpla con la intencionalidad de la historia.</a:t>
            </a:r>
            <a:endParaRPr/>
          </a:p>
          <a:p>
            <a:pPr indent="0" lvl="0" marL="0" marR="0" rtl="0" algn="just">
              <a:spcBef>
                <a:spcPts val="0"/>
              </a:spcBef>
              <a:spcAft>
                <a:spcPts val="0"/>
              </a:spcAft>
              <a:buNone/>
            </a:pPr>
            <a:r>
              <a:t/>
            </a:r>
            <a:endParaRPr sz="1200">
              <a:solidFill>
                <a:schemeClr val="dk1"/>
              </a:solidFill>
              <a:latin typeface="Arial"/>
              <a:ea typeface="Arial"/>
              <a:cs typeface="Arial"/>
              <a:sym typeface="Arial"/>
            </a:endParaRPr>
          </a:p>
          <a:p>
            <a:pPr indent="0" lvl="0" marL="0" marR="0" rtl="0" algn="just">
              <a:spcBef>
                <a:spcPts val="0"/>
              </a:spcBef>
              <a:spcAft>
                <a:spcPts val="0"/>
              </a:spcAft>
              <a:buNone/>
            </a:pPr>
            <a:r>
              <a:t/>
            </a:r>
            <a:endParaRPr sz="1200">
              <a:solidFill>
                <a:schemeClr val="dk1"/>
              </a:solidFill>
              <a:latin typeface="Arial"/>
              <a:ea typeface="Arial"/>
              <a:cs typeface="Arial"/>
              <a:sym typeface="Arial"/>
            </a:endParaRPr>
          </a:p>
          <a:p>
            <a:pPr indent="0" lvl="0" marL="0" marR="0" rtl="0" algn="just">
              <a:spcBef>
                <a:spcPts val="0"/>
              </a:spcBef>
              <a:spcAft>
                <a:spcPts val="0"/>
              </a:spcAft>
              <a:buNone/>
            </a:pPr>
            <a:r>
              <a:t/>
            </a:r>
            <a:endParaRPr sz="1200">
              <a:solidFill>
                <a:schemeClr val="dk1"/>
              </a:solidFill>
              <a:latin typeface="Arial"/>
              <a:ea typeface="Arial"/>
              <a:cs typeface="Arial"/>
              <a:sym typeface="Arial"/>
            </a:endParaRPr>
          </a:p>
          <a:p>
            <a:pPr indent="0" lvl="0" marL="0" marR="0" rtl="0" algn="just">
              <a:spcBef>
                <a:spcPts val="0"/>
              </a:spcBef>
              <a:spcAft>
                <a:spcPts val="0"/>
              </a:spcAft>
              <a:buNone/>
            </a:pPr>
            <a:r>
              <a:t/>
            </a:r>
            <a:endParaRPr sz="1200">
              <a:solidFill>
                <a:schemeClr val="dk1"/>
              </a:solidFill>
              <a:latin typeface="Arial"/>
              <a:ea typeface="Arial"/>
              <a:cs typeface="Arial"/>
              <a:sym typeface="Arial"/>
            </a:endParaRPr>
          </a:p>
          <a:p>
            <a:pPr indent="0" lvl="0" marL="0" marR="0" rtl="0" algn="just">
              <a:spcBef>
                <a:spcPts val="0"/>
              </a:spcBef>
              <a:spcAft>
                <a:spcPts val="0"/>
              </a:spcAft>
              <a:buNone/>
            </a:pPr>
            <a:r>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es-CO" sz="1200">
                <a:solidFill>
                  <a:schemeClr val="dk1"/>
                </a:solidFill>
                <a:latin typeface="Arial"/>
                <a:ea typeface="Arial"/>
                <a:cs typeface="Arial"/>
                <a:sym typeface="Arial"/>
              </a:rPr>
              <a:t>En esta fase, el diseñador </a:t>
            </a:r>
            <a:r>
              <a:rPr i="1" lang="es-CO" sz="1200">
                <a:solidFill>
                  <a:schemeClr val="dk1"/>
                </a:solidFill>
                <a:latin typeface="Arial"/>
                <a:ea typeface="Arial"/>
                <a:cs typeface="Arial"/>
                <a:sym typeface="Arial"/>
              </a:rPr>
              <a:t>Layout </a:t>
            </a:r>
            <a:r>
              <a:rPr lang="es-CO" sz="1200">
                <a:solidFill>
                  <a:schemeClr val="dk1"/>
                </a:solidFill>
                <a:latin typeface="Arial"/>
                <a:ea typeface="Arial"/>
                <a:cs typeface="Arial"/>
                <a:sym typeface="Arial"/>
              </a:rPr>
              <a:t>entrega toda la información detallada técnica y artística, necesaria para desarrollar la producción. </a:t>
            </a:r>
            <a:endParaRPr/>
          </a:p>
          <a:p>
            <a:pPr indent="0" lvl="0" marL="0" marR="0" rtl="0" algn="just">
              <a:spcBef>
                <a:spcPts val="0"/>
              </a:spcBef>
              <a:spcAft>
                <a:spcPts val="0"/>
              </a:spcAft>
              <a:buNone/>
            </a:pPr>
            <a:r>
              <a:t/>
            </a:r>
            <a:endParaRPr sz="1200">
              <a:solidFill>
                <a:schemeClr val="dk1"/>
              </a:solidFill>
              <a:latin typeface="Arial"/>
              <a:ea typeface="Arial"/>
              <a:cs typeface="Arial"/>
              <a:sym typeface="Arial"/>
            </a:endParaRPr>
          </a:p>
          <a:p>
            <a:pPr indent="0" lvl="0" marL="0" marR="0" rtl="0" algn="just">
              <a:spcBef>
                <a:spcPts val="0"/>
              </a:spcBef>
              <a:spcAft>
                <a:spcPts val="0"/>
              </a:spcAft>
              <a:buNone/>
            </a:pPr>
            <a:r>
              <a:t/>
            </a:r>
            <a:endParaRPr sz="1200">
              <a:solidFill>
                <a:schemeClr val="dk1"/>
              </a:solidFill>
              <a:latin typeface="Arial"/>
              <a:ea typeface="Arial"/>
              <a:cs typeface="Arial"/>
              <a:sym typeface="Arial"/>
            </a:endParaRPr>
          </a:p>
          <a:p>
            <a:pPr indent="0" lvl="0" marL="0" marR="0" rtl="0" algn="just">
              <a:spcBef>
                <a:spcPts val="0"/>
              </a:spcBef>
              <a:spcAft>
                <a:spcPts val="0"/>
              </a:spcAft>
              <a:buNone/>
            </a:pPr>
            <a:r>
              <a:t/>
            </a:r>
            <a:endParaRPr sz="1200">
              <a:solidFill>
                <a:schemeClr val="dk1"/>
              </a:solidFill>
              <a:latin typeface="Arial"/>
              <a:ea typeface="Arial"/>
              <a:cs typeface="Arial"/>
              <a:sym typeface="Arial"/>
            </a:endParaRPr>
          </a:p>
          <a:p>
            <a:pPr indent="0" lvl="0" marL="0" marR="0" rtl="0" algn="just">
              <a:spcBef>
                <a:spcPts val="0"/>
              </a:spcBef>
              <a:spcAft>
                <a:spcPts val="0"/>
              </a:spcAft>
              <a:buNone/>
            </a:pPr>
            <a:r>
              <a:t/>
            </a:r>
            <a:endParaRPr sz="1200">
              <a:solidFill>
                <a:schemeClr val="dk1"/>
              </a:solidFill>
              <a:latin typeface="Arial"/>
              <a:ea typeface="Arial"/>
              <a:cs typeface="Arial"/>
              <a:sym typeface="Arial"/>
            </a:endParaRPr>
          </a:p>
          <a:p>
            <a:pPr indent="0" lvl="0" marL="0" marR="0" rtl="0" algn="just">
              <a:spcBef>
                <a:spcPts val="0"/>
              </a:spcBef>
              <a:spcAft>
                <a:spcPts val="0"/>
              </a:spcAft>
              <a:buNone/>
            </a:pPr>
            <a:r>
              <a:t/>
            </a:r>
            <a:endParaRPr sz="1200">
              <a:solidFill>
                <a:schemeClr val="dk1"/>
              </a:solidFill>
              <a:latin typeface="Arial"/>
              <a:ea typeface="Arial"/>
              <a:cs typeface="Arial"/>
              <a:sym typeface="Arial"/>
            </a:endParaRPr>
          </a:p>
          <a:p>
            <a:pPr indent="0" lvl="0" marL="0" marR="0" rtl="0" algn="just">
              <a:spcBef>
                <a:spcPts val="0"/>
              </a:spcBef>
              <a:spcAft>
                <a:spcPts val="0"/>
              </a:spcAft>
              <a:buNone/>
            </a:pPr>
            <a:r>
              <a:t/>
            </a:r>
            <a:endParaRPr sz="1200">
              <a:solidFill>
                <a:schemeClr val="dk1"/>
              </a:solidFill>
              <a:latin typeface="Arial"/>
              <a:ea typeface="Arial"/>
              <a:cs typeface="Arial"/>
              <a:sym typeface="Arial"/>
            </a:endParaRPr>
          </a:p>
          <a:p>
            <a:pPr indent="0" lvl="0" marL="0" marR="0" rtl="0" algn="just">
              <a:spcBef>
                <a:spcPts val="0"/>
              </a:spcBef>
              <a:spcAft>
                <a:spcPts val="0"/>
              </a:spcAft>
              <a:buNone/>
            </a:pPr>
            <a:r>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es-CO" sz="1200">
                <a:solidFill>
                  <a:schemeClr val="dk1"/>
                </a:solidFill>
                <a:latin typeface="Arial"/>
                <a:ea typeface="Arial"/>
                <a:cs typeface="Arial"/>
                <a:sym typeface="Arial"/>
              </a:rPr>
              <a:t>Otros autores también sugieren que esta fase evita o disminuye los errores en la fase de producción de la animación, ya que el </a:t>
            </a:r>
            <a:r>
              <a:rPr i="1" lang="es-CO" sz="1200">
                <a:solidFill>
                  <a:schemeClr val="dk1"/>
                </a:solidFill>
                <a:latin typeface="Arial"/>
                <a:ea typeface="Arial"/>
                <a:cs typeface="Arial"/>
                <a:sym typeface="Arial"/>
              </a:rPr>
              <a:t>Layout</a:t>
            </a:r>
            <a:r>
              <a:rPr lang="es-CO" sz="1200">
                <a:solidFill>
                  <a:schemeClr val="dk1"/>
                </a:solidFill>
                <a:latin typeface="Arial"/>
                <a:ea typeface="Arial"/>
                <a:cs typeface="Arial"/>
                <a:sym typeface="Arial"/>
              </a:rPr>
              <a:t> entrega detalles de intención, visuales, artísticos y técnicos. </a:t>
            </a:r>
            <a:endParaRPr sz="1200">
              <a:solidFill>
                <a:schemeClr val="dk1"/>
              </a:solidFill>
              <a:latin typeface="Calibri"/>
              <a:ea typeface="Calibri"/>
              <a:cs typeface="Calibri"/>
              <a:sym typeface="Calibri"/>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2021-11-05T17:09:27Z</dcterms:created>
  <dc:creator>user</dc:creator>
</cp:coreProperties>
</file>