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iGEY3vT91+IfeY1lFsX2GiN6Ln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7" name="Google Shape;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6" name="Google Shape;10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6" name="Google Shape;11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7" name="Google Shape;12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7" name="Google Shape;13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p:nvPr>
            <p:ph idx="2" type="pic"/>
          </p:nvPr>
        </p:nvSpPr>
        <p:spPr>
          <a:xfrm>
            <a:off x="5183188" y="987425"/>
            <a:ext cx="6172200" cy="4873625"/>
          </a:xfrm>
          <a:prstGeom prst="rect">
            <a:avLst/>
          </a:prstGeom>
          <a:noFill/>
          <a:ln>
            <a:noFill/>
          </a:ln>
        </p:spPr>
      </p:sp>
      <p:sp>
        <p:nvSpPr>
          <p:cNvPr id="68" name="Google Shape;68;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hyperlink" Target="https://image.shutterstock.com/image-photo/animator-designer-drawing-sketching-development-600w-2012165228.jp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hyperlink" Target="https://image.shutterstock.com/image-illustration/beautiful-anime-background-novel-cover-600w-2026823708.j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hyperlink" Target="https://www.flickr.com/photos/tobor68/5450404457/in/photostrea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hyperlink" Target="https://image.shutterstock.com/image-vector/computer-animation-abstract-concept-vector-600w-2052948392.jp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hyperlink" Target="https://image.shutterstock.com/image-vector/water-splash-sequence-animation-sprite-600w-1992700427.jp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90" name="Google Shape;90;p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91" name="Google Shape;91;p1"/>
          <p:cNvSpPr/>
          <p:nvPr/>
        </p:nvSpPr>
        <p:spPr>
          <a:xfrm>
            <a:off x="1495483" y="409848"/>
            <a:ext cx="5009820" cy="426175"/>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CO" sz="1400" u="none" cap="none" strike="noStrike">
                <a:solidFill>
                  <a:srgbClr val="000000"/>
                </a:solidFill>
                <a:latin typeface="Arial"/>
                <a:ea typeface="Arial"/>
                <a:cs typeface="Arial"/>
                <a:sym typeface="Arial"/>
              </a:rPr>
              <a:t>DI_CF06_2_LayoutElementosPrincipales</a:t>
            </a:r>
            <a:endParaRPr b="0" i="0" sz="1400" u="none" cap="none" strike="noStrike">
              <a:solidFill>
                <a:schemeClr val="dk1"/>
              </a:solidFill>
              <a:latin typeface="Times New Roman"/>
              <a:ea typeface="Times New Roman"/>
              <a:cs typeface="Times New Roman"/>
              <a:sym typeface="Times New Roman"/>
            </a:endParaRPr>
          </a:p>
        </p:txBody>
      </p:sp>
      <p:sp>
        <p:nvSpPr>
          <p:cNvPr id="92" name="Google Shape;92;p1"/>
          <p:cNvSpPr/>
          <p:nvPr/>
        </p:nvSpPr>
        <p:spPr>
          <a:xfrm>
            <a:off x="8350314" y="1241972"/>
            <a:ext cx="1881810" cy="41620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CO" sz="2000" u="none" cap="none" strike="noStrike">
                <a:solidFill>
                  <a:srgbClr val="FF0000"/>
                </a:solidFill>
                <a:latin typeface="Arial"/>
                <a:ea typeface="Arial"/>
                <a:cs typeface="Arial"/>
                <a:sym typeface="Arial"/>
              </a:rPr>
              <a:t>Slider B.</a:t>
            </a:r>
            <a:endParaRPr/>
          </a:p>
        </p:txBody>
      </p:sp>
      <p:pic>
        <p:nvPicPr>
          <p:cNvPr id="93" name="Google Shape;93;p1"/>
          <p:cNvPicPr preferRelativeResize="0"/>
          <p:nvPr/>
        </p:nvPicPr>
        <p:blipFill rotWithShape="1">
          <a:blip r:embed="rId3">
            <a:alphaModFix/>
          </a:blip>
          <a:srcRect b="20625" l="24632" r="4085" t="30625"/>
          <a:stretch/>
        </p:blipFill>
        <p:spPr>
          <a:xfrm>
            <a:off x="358938" y="1450074"/>
            <a:ext cx="7662687" cy="4195352"/>
          </a:xfrm>
          <a:prstGeom prst="rect">
            <a:avLst/>
          </a:prstGeom>
          <a:noFill/>
          <a:ln>
            <a:noFill/>
          </a:ln>
        </p:spPr>
      </p:pic>
      <p:cxnSp>
        <p:nvCxnSpPr>
          <p:cNvPr id="94" name="Google Shape;94;p1"/>
          <p:cNvCxnSpPr/>
          <p:nvPr/>
        </p:nvCxnSpPr>
        <p:spPr>
          <a:xfrm flipH="1">
            <a:off x="4572000" y="1658176"/>
            <a:ext cx="3778314" cy="1628363"/>
          </a:xfrm>
          <a:prstGeom prst="straightConnector1">
            <a:avLst/>
          </a:prstGeom>
          <a:noFill/>
          <a:ln cap="flat" cmpd="sng" w="38100">
            <a:solidFill>
              <a:srgbClr val="FF0000"/>
            </a:solidFill>
            <a:prstDash val="solid"/>
            <a:miter lim="800000"/>
            <a:headEnd len="sm" w="sm" type="none"/>
            <a:tailEnd len="med" w="med" type="triangle"/>
          </a:ln>
        </p:spPr>
      </p:cxn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01" name="Google Shape;101;p2"/>
          <p:cNvSpPr txBox="1"/>
          <p:nvPr/>
        </p:nvSpPr>
        <p:spPr>
          <a:xfrm>
            <a:off x="291548" y="475585"/>
            <a:ext cx="7726017" cy="156087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CO" sz="1800" u="none" cap="none" strike="noStrike">
                <a:solidFill>
                  <a:srgbClr val="000000"/>
                </a:solidFill>
                <a:latin typeface="Arial"/>
                <a:ea typeface="Arial"/>
                <a:cs typeface="Arial"/>
                <a:sym typeface="Arial"/>
              </a:rPr>
              <a:t>Cámara, planos y movimientos</a:t>
            </a:r>
            <a:endParaRPr/>
          </a:p>
          <a:p>
            <a:pPr indent="0" lvl="0" marL="0" marR="0" rtl="0" algn="just">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b="0" i="0" lang="es-CO" sz="1200" u="none" cap="none" strike="noStrike">
                <a:solidFill>
                  <a:srgbClr val="000000"/>
                </a:solidFill>
                <a:latin typeface="Arial"/>
                <a:ea typeface="Arial"/>
                <a:cs typeface="Arial"/>
                <a:sym typeface="Arial"/>
              </a:rPr>
              <a:t>Para este momento el diseñador o artista </a:t>
            </a:r>
            <a:r>
              <a:rPr b="0" i="1" lang="es-CO" sz="1200" u="none" cap="none" strike="noStrike">
                <a:solidFill>
                  <a:srgbClr val="000000"/>
                </a:solidFill>
                <a:latin typeface="Arial"/>
                <a:ea typeface="Arial"/>
                <a:cs typeface="Arial"/>
                <a:sym typeface="Arial"/>
              </a:rPr>
              <a:t>layout</a:t>
            </a:r>
            <a:r>
              <a:rPr b="0" i="0" lang="es-CO" sz="1200" u="none" cap="none" strike="noStrike">
                <a:solidFill>
                  <a:srgbClr val="000000"/>
                </a:solidFill>
                <a:latin typeface="Arial"/>
                <a:ea typeface="Arial"/>
                <a:cs typeface="Arial"/>
                <a:sym typeface="Arial"/>
              </a:rPr>
              <a:t>, basado en las instrucciones del </a:t>
            </a:r>
            <a:r>
              <a:rPr b="0" i="1" lang="es-CO" sz="1200" u="none" cap="none" strike="noStrike">
                <a:solidFill>
                  <a:srgbClr val="000000"/>
                </a:solidFill>
                <a:latin typeface="Arial"/>
                <a:ea typeface="Arial"/>
                <a:cs typeface="Arial"/>
                <a:sym typeface="Arial"/>
              </a:rPr>
              <a:t>storyboard</a:t>
            </a:r>
            <a:r>
              <a:rPr b="0" i="0" lang="es-CO" sz="1200" u="none" cap="none" strike="noStrike">
                <a:solidFill>
                  <a:srgbClr val="000000"/>
                </a:solidFill>
                <a:latin typeface="Arial"/>
                <a:ea typeface="Arial"/>
                <a:cs typeface="Arial"/>
                <a:sym typeface="Arial"/>
              </a:rPr>
              <a:t>, diseña en capas el tipo de movimiento y plano que requieren los elementos, distribuyendo la ubicación de estos en el formato de pantalla usado en la generación del producto animado. Los planos, movimientos y distribución </a:t>
            </a:r>
            <a:r>
              <a:rPr b="0" i="0" lang="es-CO" sz="1200" u="none" cap="none" strike="noStrike">
                <a:solidFill>
                  <a:schemeClr val="dk1"/>
                </a:solidFill>
                <a:latin typeface="Arial"/>
                <a:ea typeface="Arial"/>
                <a:cs typeface="Arial"/>
                <a:sym typeface="Arial"/>
              </a:rPr>
              <a:t>están</a:t>
            </a:r>
            <a:r>
              <a:rPr b="0" i="0" lang="es-CO" sz="1200" u="none" cap="none" strike="noStrike">
                <a:solidFill>
                  <a:srgbClr val="000000"/>
                </a:solidFill>
                <a:latin typeface="Arial"/>
                <a:ea typeface="Arial"/>
                <a:cs typeface="Arial"/>
                <a:sym typeface="Arial"/>
              </a:rPr>
              <a:t> basados en la intención que tiene implícita la acción del personaje y los objetos.</a:t>
            </a:r>
            <a:endParaRPr b="0" i="0" sz="1200" u="none" cap="none" strike="noStrike">
              <a:solidFill>
                <a:schemeClr val="dk1"/>
              </a:solidFill>
              <a:latin typeface="Arial"/>
              <a:ea typeface="Arial"/>
              <a:cs typeface="Arial"/>
              <a:sym typeface="Arial"/>
            </a:endParaRPr>
          </a:p>
        </p:txBody>
      </p:sp>
      <p:pic>
        <p:nvPicPr>
          <p:cNvPr descr="Animator designer drawing sketching development creating graphic pose characters, animation design studio. Caserta, Italy, July 22th 2021." id="102" name="Google Shape;102;p2"/>
          <p:cNvPicPr preferRelativeResize="0"/>
          <p:nvPr/>
        </p:nvPicPr>
        <p:blipFill rotWithShape="1">
          <a:blip r:embed="rId3">
            <a:alphaModFix/>
          </a:blip>
          <a:srcRect b="0" l="0" r="0" t="0"/>
          <a:stretch/>
        </p:blipFill>
        <p:spPr>
          <a:xfrm>
            <a:off x="1124028" y="2273249"/>
            <a:ext cx="5715000" cy="4000500"/>
          </a:xfrm>
          <a:prstGeom prst="rect">
            <a:avLst/>
          </a:prstGeom>
          <a:noFill/>
          <a:ln>
            <a:noFill/>
          </a:ln>
        </p:spPr>
      </p:pic>
      <p:sp>
        <p:nvSpPr>
          <p:cNvPr id="103" name="Google Shape;103;p2"/>
          <p:cNvSpPr txBox="1"/>
          <p:nvPr/>
        </p:nvSpPr>
        <p:spPr>
          <a:xfrm>
            <a:off x="8477189" y="3915787"/>
            <a:ext cx="349096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O" sz="18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https://image.shutterstock.com/image-photo/animator-designer-drawing-sketching-development-600w-2012165228.jpg</a:t>
            </a:r>
            <a:r>
              <a:rPr b="0" i="0" lang="es-CO" sz="1800" u="none" cap="none" strike="noStrike">
                <a:solidFill>
                  <a:schemeClr val="dk1"/>
                </a:solidFill>
                <a:latin typeface="Calibri"/>
                <a:ea typeface="Calibri"/>
                <a:cs typeface="Calibri"/>
                <a:sym typeface="Calibri"/>
              </a:rPr>
              <a:t>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10" name="Google Shape;110;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11" name="Google Shape;111;p3"/>
          <p:cNvSpPr txBox="1"/>
          <p:nvPr/>
        </p:nvSpPr>
        <p:spPr>
          <a:xfrm>
            <a:off x="440634" y="742949"/>
            <a:ext cx="7793816" cy="12926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rgbClr val="000000"/>
                </a:solidFill>
                <a:latin typeface="Arial"/>
                <a:ea typeface="Arial"/>
                <a:cs typeface="Arial"/>
                <a:sym typeface="Arial"/>
              </a:rPr>
              <a:t>Fondo</a:t>
            </a:r>
            <a:endParaRPr/>
          </a:p>
          <a:p>
            <a:pPr indent="0" lvl="0" marL="0" marR="0" rtl="0" algn="l">
              <a:spcBef>
                <a:spcPts val="0"/>
              </a:spcBef>
              <a:spcAft>
                <a:spcPts val="0"/>
              </a:spcAft>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rPr lang="es-CO" sz="1200">
                <a:solidFill>
                  <a:srgbClr val="000000"/>
                </a:solidFill>
                <a:latin typeface="Arial"/>
                <a:ea typeface="Arial"/>
                <a:cs typeface="Arial"/>
                <a:sym typeface="Arial"/>
              </a:rPr>
              <a:t>Fondo o </a:t>
            </a:r>
            <a:r>
              <a:rPr i="1" lang="es-CO" sz="1200">
                <a:solidFill>
                  <a:srgbClr val="000000"/>
                </a:solidFill>
                <a:latin typeface="Arial"/>
                <a:ea typeface="Arial"/>
                <a:cs typeface="Arial"/>
                <a:sym typeface="Arial"/>
              </a:rPr>
              <a:t>background es, </a:t>
            </a:r>
            <a:r>
              <a:rPr lang="es-CO" sz="1200">
                <a:solidFill>
                  <a:srgbClr val="000000"/>
                </a:solidFill>
                <a:latin typeface="Arial"/>
                <a:ea typeface="Arial"/>
                <a:cs typeface="Arial"/>
                <a:sym typeface="Arial"/>
              </a:rPr>
              <a:t>para algunos expertos, vital a la hora de generar el </a:t>
            </a:r>
            <a:r>
              <a:rPr i="1" lang="es-CO" sz="1200">
                <a:solidFill>
                  <a:srgbClr val="000000"/>
                </a:solidFill>
                <a:latin typeface="Arial"/>
                <a:ea typeface="Arial"/>
                <a:cs typeface="Arial"/>
                <a:sym typeface="Arial"/>
              </a:rPr>
              <a:t>layout. Es un </a:t>
            </a:r>
            <a:r>
              <a:rPr lang="es-CO" sz="1200">
                <a:solidFill>
                  <a:srgbClr val="000000"/>
                </a:solidFill>
                <a:latin typeface="Arial"/>
                <a:ea typeface="Arial"/>
                <a:cs typeface="Arial"/>
                <a:sym typeface="Arial"/>
              </a:rPr>
              <a:t>contexto directo en el que el personaje o los objetos de la escena cumplen con el propósito de la historia en ese momento puntual. El </a:t>
            </a:r>
            <a:r>
              <a:rPr i="1" lang="es-CO" sz="1200">
                <a:solidFill>
                  <a:srgbClr val="000000"/>
                </a:solidFill>
                <a:latin typeface="Arial"/>
                <a:ea typeface="Arial"/>
                <a:cs typeface="Arial"/>
                <a:sym typeface="Arial"/>
              </a:rPr>
              <a:t>background</a:t>
            </a:r>
            <a:r>
              <a:rPr lang="es-CO" sz="1200">
                <a:solidFill>
                  <a:srgbClr val="000000"/>
                </a:solidFill>
                <a:latin typeface="Arial"/>
                <a:ea typeface="Arial"/>
                <a:cs typeface="Arial"/>
                <a:sym typeface="Arial"/>
              </a:rPr>
              <a:t> intensifica y complementa el comportamiento de personajes en escena. Debe tenerse en </a:t>
            </a:r>
            <a:r>
              <a:rPr lang="es-CO" sz="1200">
                <a:solidFill>
                  <a:schemeClr val="dk1"/>
                </a:solidFill>
                <a:latin typeface="Arial"/>
                <a:ea typeface="Arial"/>
                <a:cs typeface="Arial"/>
                <a:sym typeface="Arial"/>
              </a:rPr>
              <a:t>cuenta</a:t>
            </a:r>
            <a:r>
              <a:rPr lang="es-CO" sz="1200">
                <a:solidFill>
                  <a:srgbClr val="000000"/>
                </a:solidFill>
                <a:latin typeface="Arial"/>
                <a:ea typeface="Arial"/>
                <a:cs typeface="Arial"/>
                <a:sym typeface="Arial"/>
              </a:rPr>
              <a:t> la sincronía entre los movimientos del fondo y las acciones del personaje.</a:t>
            </a:r>
            <a:endParaRPr sz="1200">
              <a:solidFill>
                <a:schemeClr val="dk1"/>
              </a:solidFill>
              <a:latin typeface="Calibri"/>
              <a:ea typeface="Calibri"/>
              <a:cs typeface="Calibri"/>
              <a:sym typeface="Calibri"/>
            </a:endParaRPr>
          </a:p>
        </p:txBody>
      </p:sp>
      <p:pic>
        <p:nvPicPr>
          <p:cNvPr descr="Hermosa portada de novela de fondo anime. Antecedentes de la portada del libro o novela. " id="112" name="Google Shape;112;p3"/>
          <p:cNvPicPr preferRelativeResize="0"/>
          <p:nvPr/>
        </p:nvPicPr>
        <p:blipFill rotWithShape="1">
          <a:blip r:embed="rId3">
            <a:alphaModFix/>
          </a:blip>
          <a:srcRect b="0" l="0" r="0" t="0"/>
          <a:stretch/>
        </p:blipFill>
        <p:spPr>
          <a:xfrm>
            <a:off x="2167596" y="2649445"/>
            <a:ext cx="4339880" cy="3674771"/>
          </a:xfrm>
          <a:prstGeom prst="rect">
            <a:avLst/>
          </a:prstGeom>
          <a:noFill/>
          <a:ln>
            <a:noFill/>
          </a:ln>
        </p:spPr>
      </p:pic>
      <p:sp>
        <p:nvSpPr>
          <p:cNvPr id="113" name="Google Shape;113;p3"/>
          <p:cNvSpPr txBox="1"/>
          <p:nvPr/>
        </p:nvSpPr>
        <p:spPr>
          <a:xfrm>
            <a:off x="8253350" y="4319363"/>
            <a:ext cx="2859157"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4">
                  <a:extLst>
                    <a:ext uri="{A12FA001-AC4F-418D-AE19-62706E023703}">
                      <ahyp:hlinkClr val="tx"/>
                    </a:ext>
                  </a:extLst>
                </a:hlinkClick>
              </a:rPr>
              <a:t>https://image.shutterstock.com/image-illustration/beautiful-anime-background-novel-cover-600w-2026823708.jpg</a:t>
            </a:r>
            <a:r>
              <a:rPr lang="es-CO" sz="1800">
                <a:solidFill>
                  <a:schemeClr val="dk1"/>
                </a:solidFill>
                <a:latin typeface="Calibri"/>
                <a:ea typeface="Calibri"/>
                <a:cs typeface="Calibri"/>
                <a:sym typeface="Calibri"/>
              </a:rPr>
              <a:t>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20" name="Google Shape;120;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21" name="Google Shape;121;p4"/>
          <p:cNvSpPr txBox="1"/>
          <p:nvPr/>
        </p:nvSpPr>
        <p:spPr>
          <a:xfrm>
            <a:off x="626166" y="992172"/>
            <a:ext cx="7258877" cy="1773242"/>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lang="es-CO" sz="1800">
                <a:solidFill>
                  <a:srgbClr val="000000"/>
                </a:solidFill>
                <a:latin typeface="Arial"/>
                <a:ea typeface="Arial"/>
                <a:cs typeface="Arial"/>
                <a:sym typeface="Arial"/>
              </a:rPr>
              <a:t>Iluminación </a:t>
            </a:r>
            <a:endParaRPr/>
          </a:p>
          <a:p>
            <a:pPr indent="0" lvl="0" marL="0" marR="0" rtl="0" algn="just">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lang="es-CO" sz="1200">
                <a:solidFill>
                  <a:srgbClr val="000000"/>
                </a:solidFill>
                <a:latin typeface="Arial"/>
                <a:ea typeface="Arial"/>
                <a:cs typeface="Arial"/>
                <a:sym typeface="Arial"/>
              </a:rPr>
              <a:t>La iluminación que se genera en las escenas también recibe pautas </a:t>
            </a:r>
            <a:r>
              <a:rPr lang="es-CO" sz="1200">
                <a:solidFill>
                  <a:schemeClr val="dk1"/>
                </a:solidFill>
                <a:latin typeface="Arial"/>
                <a:ea typeface="Arial"/>
                <a:cs typeface="Arial"/>
                <a:sym typeface="Arial"/>
              </a:rPr>
              <a:t>específicas</a:t>
            </a:r>
            <a:r>
              <a:rPr lang="es-CO" sz="1200">
                <a:solidFill>
                  <a:srgbClr val="000000"/>
                </a:solidFill>
                <a:latin typeface="Arial"/>
                <a:ea typeface="Arial"/>
                <a:cs typeface="Arial"/>
                <a:sym typeface="Arial"/>
              </a:rPr>
              <a:t> a través del </a:t>
            </a:r>
            <a:r>
              <a:rPr i="1" lang="es-CO" sz="1200">
                <a:solidFill>
                  <a:srgbClr val="000000"/>
                </a:solidFill>
                <a:latin typeface="Arial"/>
                <a:ea typeface="Arial"/>
                <a:cs typeface="Arial"/>
                <a:sym typeface="Arial"/>
              </a:rPr>
              <a:t>layout</a:t>
            </a:r>
            <a:r>
              <a:rPr lang="es-CO" sz="1200">
                <a:solidFill>
                  <a:srgbClr val="000000"/>
                </a:solidFill>
                <a:latin typeface="Arial"/>
                <a:ea typeface="Arial"/>
                <a:cs typeface="Arial"/>
                <a:sym typeface="Arial"/>
              </a:rPr>
              <a:t> para su diseño, partiendo de la premisa que, este, es el plano de ubicación de cada elemento dentro de la escena. De allí se desprende el lugar en que deben ir las luces y, asumiendo la ubicación tiempo y espacio, genera como respuesta inherente el color específico y la iluminación que cada composición requiere para cumplir la intencionalidad de la historia.</a:t>
            </a:r>
            <a:endParaRPr sz="1200">
              <a:solidFill>
                <a:schemeClr val="dk1"/>
              </a:solidFill>
              <a:latin typeface="Arial"/>
              <a:ea typeface="Arial"/>
              <a:cs typeface="Arial"/>
              <a:sym typeface="Arial"/>
            </a:endParaRPr>
          </a:p>
        </p:txBody>
      </p:sp>
      <p:pic>
        <p:nvPicPr>
          <p:cNvPr id="122" name="Google Shape;122;p4"/>
          <p:cNvPicPr preferRelativeResize="0"/>
          <p:nvPr/>
        </p:nvPicPr>
        <p:blipFill rotWithShape="1">
          <a:blip r:embed="rId3">
            <a:alphaModFix/>
          </a:blip>
          <a:srcRect b="0" l="0" r="0" t="0"/>
          <a:stretch/>
        </p:blipFill>
        <p:spPr>
          <a:xfrm>
            <a:off x="2030147" y="3284720"/>
            <a:ext cx="3938649" cy="2591099"/>
          </a:xfrm>
          <a:prstGeom prst="rect">
            <a:avLst/>
          </a:prstGeom>
          <a:noFill/>
          <a:ln>
            <a:noFill/>
          </a:ln>
        </p:spPr>
      </p:pic>
      <p:sp>
        <p:nvSpPr>
          <p:cNvPr id="123" name="Google Shape;123;p4"/>
          <p:cNvSpPr txBox="1"/>
          <p:nvPr/>
        </p:nvSpPr>
        <p:spPr>
          <a:xfrm>
            <a:off x="2030152" y="5875834"/>
            <a:ext cx="6102600" cy="2463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s-CO" sz="1000" u="sng">
                <a:solidFill>
                  <a:srgbClr val="0000FF"/>
                </a:solidFill>
                <a:latin typeface="Arial"/>
                <a:ea typeface="Arial"/>
                <a:cs typeface="Arial"/>
                <a:sym typeface="Arial"/>
                <a:hlinkClick r:id="rId4">
                  <a:extLst>
                    <a:ext uri="{A12FA001-AC4F-418D-AE19-62706E023703}">
                      <ahyp:hlinkClr val="tx"/>
                    </a:ext>
                  </a:extLst>
                </a:hlinkClick>
              </a:rPr>
              <a:t>https://www.flickr.com/photos/tobor68/5450404457/in/photostream/</a:t>
            </a:r>
            <a:r>
              <a:rPr lang="es-CO" sz="1000">
                <a:solidFill>
                  <a:srgbClr val="000000"/>
                </a:solidFill>
                <a:latin typeface="Arial"/>
                <a:ea typeface="Arial"/>
                <a:cs typeface="Arial"/>
                <a:sym typeface="Arial"/>
              </a:rPr>
              <a:t> </a:t>
            </a:r>
            <a:endParaRPr sz="1000">
              <a:solidFill>
                <a:schemeClr val="dk1"/>
              </a:solidFill>
              <a:latin typeface="Arial"/>
              <a:ea typeface="Arial"/>
              <a:cs typeface="Arial"/>
              <a:sym typeface="Arial"/>
            </a:endParaRPr>
          </a:p>
        </p:txBody>
      </p:sp>
      <p:sp>
        <p:nvSpPr>
          <p:cNvPr id="124" name="Google Shape;124;p4"/>
          <p:cNvSpPr txBox="1"/>
          <p:nvPr/>
        </p:nvSpPr>
        <p:spPr>
          <a:xfrm>
            <a:off x="2030152" y="3030499"/>
            <a:ext cx="2178300" cy="2463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i="1" lang="es-CO" sz="1000">
                <a:solidFill>
                  <a:srgbClr val="000000"/>
                </a:solidFill>
                <a:latin typeface="Arial"/>
                <a:ea typeface="Arial"/>
                <a:cs typeface="Arial"/>
                <a:sym typeface="Arial"/>
              </a:rPr>
              <a:t>Layout de un plano de Mulán</a:t>
            </a:r>
            <a:endParaRPr sz="1000">
              <a:solidFill>
                <a:schemeClr val="dk1"/>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5"/>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31" name="Google Shape;131;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32" name="Google Shape;132;p5"/>
          <p:cNvSpPr txBox="1"/>
          <p:nvPr/>
        </p:nvSpPr>
        <p:spPr>
          <a:xfrm>
            <a:off x="559903" y="742949"/>
            <a:ext cx="7470913" cy="138082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lang="es-CO" sz="1800">
                <a:solidFill>
                  <a:srgbClr val="000000"/>
                </a:solidFill>
                <a:latin typeface="Arial"/>
                <a:ea typeface="Arial"/>
                <a:cs typeface="Arial"/>
                <a:sym typeface="Arial"/>
              </a:rPr>
              <a:t>Animación</a:t>
            </a:r>
            <a:endParaRPr sz="1800">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lang="es-CO" sz="1400">
                <a:solidFill>
                  <a:srgbClr val="000000"/>
                </a:solidFill>
                <a:latin typeface="Arial"/>
                <a:ea typeface="Arial"/>
                <a:cs typeface="Arial"/>
                <a:sym typeface="Arial"/>
              </a:rPr>
              <a:t>Dentro del </a:t>
            </a:r>
            <a:r>
              <a:rPr i="1" lang="es-CO" sz="1400">
                <a:solidFill>
                  <a:srgbClr val="000000"/>
                </a:solidFill>
                <a:latin typeface="Arial"/>
                <a:ea typeface="Arial"/>
                <a:cs typeface="Arial"/>
                <a:sym typeface="Arial"/>
              </a:rPr>
              <a:t>layout</a:t>
            </a:r>
            <a:r>
              <a:rPr lang="es-CO" sz="1400">
                <a:solidFill>
                  <a:srgbClr val="000000"/>
                </a:solidFill>
                <a:latin typeface="Arial"/>
                <a:ea typeface="Arial"/>
                <a:cs typeface="Arial"/>
                <a:sym typeface="Arial"/>
              </a:rPr>
              <a:t> se definen las acciones y las poses clave del personaje dentro de la escena que se está creando; allí se ubica el punto de partida y el final de la acción del personaje y la intencionalidad de los movimientos. En esta fase de animación también se </a:t>
            </a:r>
            <a:r>
              <a:rPr lang="es-CO" sz="1400">
                <a:solidFill>
                  <a:schemeClr val="dk1"/>
                </a:solidFill>
                <a:latin typeface="Arial"/>
                <a:ea typeface="Arial"/>
                <a:cs typeface="Arial"/>
                <a:sym typeface="Arial"/>
              </a:rPr>
              <a:t>establece</a:t>
            </a:r>
            <a:r>
              <a:rPr lang="es-CO" sz="1400">
                <a:solidFill>
                  <a:srgbClr val="000000"/>
                </a:solidFill>
                <a:latin typeface="Arial"/>
                <a:ea typeface="Arial"/>
                <a:cs typeface="Arial"/>
                <a:sym typeface="Arial"/>
              </a:rPr>
              <a:t> el tamaño que tendrá el personaje o los elementos dentro del plano. </a:t>
            </a:r>
            <a:endParaRPr sz="1400">
              <a:solidFill>
                <a:schemeClr val="dk1"/>
              </a:solidFill>
              <a:latin typeface="Arial"/>
              <a:ea typeface="Arial"/>
              <a:cs typeface="Arial"/>
              <a:sym typeface="Arial"/>
            </a:endParaRPr>
          </a:p>
        </p:txBody>
      </p:sp>
      <p:pic>
        <p:nvPicPr>
          <p:cNvPr descr="Ilustración vectorial de concepto abstracto de animación por computadora. Software gráfico de animación, creación de video de dibujos animados, diseño de personajes, arte de juegos de ordenador, industria creativa, metáfora abstracta visual 3d." id="133" name="Google Shape;133;p5"/>
          <p:cNvPicPr preferRelativeResize="0"/>
          <p:nvPr/>
        </p:nvPicPr>
        <p:blipFill rotWithShape="1">
          <a:blip r:embed="rId3">
            <a:alphaModFix/>
          </a:blip>
          <a:srcRect b="0" l="0" r="0" t="0"/>
          <a:stretch/>
        </p:blipFill>
        <p:spPr>
          <a:xfrm>
            <a:off x="2538178" y="2615785"/>
            <a:ext cx="3804544" cy="3435184"/>
          </a:xfrm>
          <a:prstGeom prst="rect">
            <a:avLst/>
          </a:prstGeom>
          <a:noFill/>
          <a:ln>
            <a:noFill/>
          </a:ln>
        </p:spPr>
      </p:pic>
      <p:sp>
        <p:nvSpPr>
          <p:cNvPr id="134" name="Google Shape;134;p5"/>
          <p:cNvSpPr txBox="1"/>
          <p:nvPr/>
        </p:nvSpPr>
        <p:spPr>
          <a:xfrm>
            <a:off x="8352183" y="2790099"/>
            <a:ext cx="2898913"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4">
                  <a:extLst>
                    <a:ext uri="{A12FA001-AC4F-418D-AE19-62706E023703}">
                      <ahyp:hlinkClr val="tx"/>
                    </a:ext>
                  </a:extLst>
                </a:hlinkClick>
              </a:rPr>
              <a:t>https://image.shutterstock.com/image-vector/computer-animation-abstract-concept-vector-600w-2052948392.jpg</a:t>
            </a:r>
            <a:r>
              <a:rPr lang="es-CO" sz="1800">
                <a:solidFill>
                  <a:schemeClr val="dk1"/>
                </a:solidFill>
                <a:latin typeface="Calibri"/>
                <a:ea typeface="Calibri"/>
                <a:cs typeface="Calibri"/>
                <a:sym typeface="Calibri"/>
              </a:rPr>
              <a:t>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6"/>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41" name="Google Shape;141;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42" name="Google Shape;142;p6"/>
          <p:cNvSpPr txBox="1"/>
          <p:nvPr/>
        </p:nvSpPr>
        <p:spPr>
          <a:xfrm>
            <a:off x="559903" y="742949"/>
            <a:ext cx="7470913" cy="1348511"/>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lang="es-CO" sz="1800">
                <a:solidFill>
                  <a:srgbClr val="000000"/>
                </a:solidFill>
                <a:latin typeface="Arial"/>
                <a:ea typeface="Arial"/>
                <a:cs typeface="Arial"/>
                <a:sym typeface="Arial"/>
              </a:rPr>
              <a:t>Para tener en cuenta</a:t>
            </a:r>
            <a:endParaRPr b="1" sz="1800">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lang="es-CO" sz="1200">
                <a:solidFill>
                  <a:srgbClr val="000000"/>
                </a:solidFill>
                <a:latin typeface="Arial"/>
                <a:ea typeface="Arial"/>
                <a:cs typeface="Arial"/>
                <a:sym typeface="Arial"/>
              </a:rPr>
              <a:t>La planeación de una secuencia a través del </a:t>
            </a:r>
            <a:r>
              <a:rPr i="1" lang="es-CO" sz="1200">
                <a:solidFill>
                  <a:srgbClr val="000000"/>
                </a:solidFill>
                <a:latin typeface="Arial"/>
                <a:ea typeface="Arial"/>
                <a:cs typeface="Arial"/>
                <a:sym typeface="Arial"/>
              </a:rPr>
              <a:t>Layout</a:t>
            </a:r>
            <a:r>
              <a:rPr lang="es-CO" sz="1200">
                <a:solidFill>
                  <a:srgbClr val="000000"/>
                </a:solidFill>
                <a:latin typeface="Arial"/>
                <a:ea typeface="Arial"/>
                <a:cs typeface="Arial"/>
                <a:sym typeface="Arial"/>
              </a:rPr>
              <a:t>, da la posibilidad de tener una vista previa de la idea del director en boceto y así minimizar los errores que se puedan </a:t>
            </a:r>
            <a:r>
              <a:rPr lang="es-CO" sz="1200">
                <a:solidFill>
                  <a:schemeClr val="dk1"/>
                </a:solidFill>
                <a:latin typeface="Arial"/>
                <a:ea typeface="Arial"/>
                <a:cs typeface="Arial"/>
                <a:sym typeface="Arial"/>
              </a:rPr>
              <a:t>cometer </a:t>
            </a:r>
            <a:r>
              <a:rPr lang="es-CO" sz="1200">
                <a:solidFill>
                  <a:srgbClr val="000000"/>
                </a:solidFill>
                <a:latin typeface="Arial"/>
                <a:ea typeface="Arial"/>
                <a:cs typeface="Arial"/>
                <a:sym typeface="Arial"/>
              </a:rPr>
              <a:t>en las siguientes etapas de la producción animada. </a:t>
            </a:r>
            <a:endParaRPr sz="1200">
              <a:solidFill>
                <a:schemeClr val="dk1"/>
              </a:solidFill>
              <a:latin typeface="Arial"/>
              <a:ea typeface="Arial"/>
              <a:cs typeface="Arial"/>
              <a:sym typeface="Arial"/>
            </a:endParaRPr>
          </a:p>
        </p:txBody>
      </p:sp>
      <p:pic>
        <p:nvPicPr>
          <p:cNvPr descr="Ficha de animación de la secuencia de salpicaduras de agua para el gráfico de movimiento. Efecto goteo con gotas en forma realista con salpicaduras dinámicas acuáticas líquidas. Ilustración vectorial." id="143" name="Google Shape;143;p6"/>
          <p:cNvPicPr preferRelativeResize="0"/>
          <p:nvPr/>
        </p:nvPicPr>
        <p:blipFill rotWithShape="1">
          <a:blip r:embed="rId3">
            <a:alphaModFix/>
          </a:blip>
          <a:srcRect b="0" l="0" r="0" t="0"/>
          <a:stretch/>
        </p:blipFill>
        <p:spPr>
          <a:xfrm>
            <a:off x="1437865" y="2826679"/>
            <a:ext cx="5715000" cy="2404962"/>
          </a:xfrm>
          <a:prstGeom prst="rect">
            <a:avLst/>
          </a:prstGeom>
          <a:noFill/>
          <a:ln>
            <a:noFill/>
          </a:ln>
        </p:spPr>
      </p:pic>
      <p:sp>
        <p:nvSpPr>
          <p:cNvPr id="144" name="Google Shape;144;p6"/>
          <p:cNvSpPr txBox="1"/>
          <p:nvPr/>
        </p:nvSpPr>
        <p:spPr>
          <a:xfrm>
            <a:off x="8408507" y="3429000"/>
            <a:ext cx="322359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4">
                  <a:extLst>
                    <a:ext uri="{A12FA001-AC4F-418D-AE19-62706E023703}">
                      <ahyp:hlinkClr val="tx"/>
                    </a:ext>
                  </a:extLst>
                </a:hlinkClick>
              </a:rPr>
              <a:t>https://image.shutterstock.com/image-vector/water-splash-sequence-animation-sprite-600w-1992700427.jpg</a:t>
            </a:r>
            <a:r>
              <a:rPr lang="es-CO" sz="1800">
                <a:solidFill>
                  <a:schemeClr val="dk1"/>
                </a:solidFill>
                <a:latin typeface="Calibri"/>
                <a:ea typeface="Calibri"/>
                <a:cs typeface="Calibri"/>
                <a:sym typeface="Calibri"/>
              </a:rPr>
              <a:t>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2021-11-05T18:47:18Z</dcterms:created>
  <dc:creator>user</dc:creator>
</cp:coreProperties>
</file>