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9" r:id="rId3"/>
    <p:sldId id="258" r:id="rId4"/>
    <p:sldId id="260"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4CC"/>
    <a:srgbClr val="D95D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18C50-B69B-427E-B3D0-2E56B48BF7F2}" type="datetimeFigureOut">
              <a:rPr lang="es-CO" smtClean="0"/>
              <a:t>5/11/2021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EA964-7947-4EFE-A0A6-A469A122623D}" type="slidenum">
              <a:rPr lang="es-CO" smtClean="0"/>
              <a:t>‹Nº›</a:t>
            </a:fld>
            <a:endParaRPr lang="es-CO"/>
          </a:p>
        </p:txBody>
      </p:sp>
    </p:spTree>
    <p:extLst>
      <p:ext uri="{BB962C8B-B14F-4D97-AF65-F5344CB8AC3E}">
        <p14:creationId xmlns:p14="http://schemas.microsoft.com/office/powerpoint/2010/main" val="161288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87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2912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860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981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8C1A0-18CC-43F5-9C4D-BC1CF1F142D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4063C8B-78FC-4542-BE7A-8F233D2AAD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0B59CAB-F048-4548-8231-FDB2EA00AA86}"/>
              </a:ext>
            </a:extLst>
          </p:cNvPr>
          <p:cNvSpPr>
            <a:spLocks noGrp="1"/>
          </p:cNvSpPr>
          <p:nvPr>
            <p:ph type="dt" sz="half" idx="10"/>
          </p:nvPr>
        </p:nvSpPr>
        <p:spPr/>
        <p:txBody>
          <a:bodyPr/>
          <a:lstStyle/>
          <a:p>
            <a:fld id="{26E4DAB6-1C5D-428D-9B43-F1E1140B191E}" type="datetimeFigureOut">
              <a:rPr lang="es-CO" smtClean="0"/>
              <a:t>5/11/2021</a:t>
            </a:fld>
            <a:endParaRPr lang="es-CO"/>
          </a:p>
        </p:txBody>
      </p:sp>
      <p:sp>
        <p:nvSpPr>
          <p:cNvPr id="5" name="Marcador de pie de página 4">
            <a:extLst>
              <a:ext uri="{FF2B5EF4-FFF2-40B4-BE49-F238E27FC236}">
                <a16:creationId xmlns:a16="http://schemas.microsoft.com/office/drawing/2014/main" id="{837720BD-7CEC-475C-9D70-0A2BF0E556C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DD96A19-DD25-432E-9204-8CDF95582E7D}"/>
              </a:ext>
            </a:extLst>
          </p:cNvPr>
          <p:cNvSpPr>
            <a:spLocks noGrp="1"/>
          </p:cNvSpPr>
          <p:nvPr>
            <p:ph type="sldNum" sz="quarter" idx="12"/>
          </p:nvPr>
        </p:nvSpPr>
        <p:spPr/>
        <p:txBody>
          <a:bodyPr/>
          <a:lstStyle/>
          <a:p>
            <a:fld id="{BCEA7035-732F-43D5-ACF2-5622E5E942FA}" type="slidenum">
              <a:rPr lang="es-CO" smtClean="0"/>
              <a:t>‹Nº›</a:t>
            </a:fld>
            <a:endParaRPr lang="es-CO"/>
          </a:p>
        </p:txBody>
      </p:sp>
    </p:spTree>
    <p:extLst>
      <p:ext uri="{BB962C8B-B14F-4D97-AF65-F5344CB8AC3E}">
        <p14:creationId xmlns:p14="http://schemas.microsoft.com/office/powerpoint/2010/main" val="4141850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769F2-B83E-4561-8BAE-A01F9AEF4A8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94E6FDD-E8BC-488A-9A9B-517FD452B84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9798BB4-D830-4DC7-B647-2187273CFF58}"/>
              </a:ext>
            </a:extLst>
          </p:cNvPr>
          <p:cNvSpPr>
            <a:spLocks noGrp="1"/>
          </p:cNvSpPr>
          <p:nvPr>
            <p:ph type="dt" sz="half" idx="10"/>
          </p:nvPr>
        </p:nvSpPr>
        <p:spPr/>
        <p:txBody>
          <a:bodyPr/>
          <a:lstStyle/>
          <a:p>
            <a:fld id="{26E4DAB6-1C5D-428D-9B43-F1E1140B191E}" type="datetimeFigureOut">
              <a:rPr lang="es-CO" smtClean="0"/>
              <a:t>5/11/2021</a:t>
            </a:fld>
            <a:endParaRPr lang="es-CO"/>
          </a:p>
        </p:txBody>
      </p:sp>
      <p:sp>
        <p:nvSpPr>
          <p:cNvPr id="5" name="Marcador de pie de página 4">
            <a:extLst>
              <a:ext uri="{FF2B5EF4-FFF2-40B4-BE49-F238E27FC236}">
                <a16:creationId xmlns:a16="http://schemas.microsoft.com/office/drawing/2014/main" id="{7AFD848D-0430-4EEA-8CEA-BF0A4B85104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BCC9DC-3970-492D-9BD2-CA34EC9ED380}"/>
              </a:ext>
            </a:extLst>
          </p:cNvPr>
          <p:cNvSpPr>
            <a:spLocks noGrp="1"/>
          </p:cNvSpPr>
          <p:nvPr>
            <p:ph type="sldNum" sz="quarter" idx="12"/>
          </p:nvPr>
        </p:nvSpPr>
        <p:spPr/>
        <p:txBody>
          <a:bodyPr/>
          <a:lstStyle/>
          <a:p>
            <a:fld id="{BCEA7035-732F-43D5-ACF2-5622E5E942FA}" type="slidenum">
              <a:rPr lang="es-CO" smtClean="0"/>
              <a:t>‹Nº›</a:t>
            </a:fld>
            <a:endParaRPr lang="es-CO"/>
          </a:p>
        </p:txBody>
      </p:sp>
    </p:spTree>
    <p:extLst>
      <p:ext uri="{BB962C8B-B14F-4D97-AF65-F5344CB8AC3E}">
        <p14:creationId xmlns:p14="http://schemas.microsoft.com/office/powerpoint/2010/main" val="264305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352EB39-294A-4A83-95FB-2AD08C40562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C7CEAB-9B5B-4FAE-AAB9-87E745EE66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B48BC10-884C-4280-A984-5F088C327E48}"/>
              </a:ext>
            </a:extLst>
          </p:cNvPr>
          <p:cNvSpPr>
            <a:spLocks noGrp="1"/>
          </p:cNvSpPr>
          <p:nvPr>
            <p:ph type="dt" sz="half" idx="10"/>
          </p:nvPr>
        </p:nvSpPr>
        <p:spPr/>
        <p:txBody>
          <a:bodyPr/>
          <a:lstStyle/>
          <a:p>
            <a:fld id="{26E4DAB6-1C5D-428D-9B43-F1E1140B191E}" type="datetimeFigureOut">
              <a:rPr lang="es-CO" smtClean="0"/>
              <a:t>5/11/2021</a:t>
            </a:fld>
            <a:endParaRPr lang="es-CO"/>
          </a:p>
        </p:txBody>
      </p:sp>
      <p:sp>
        <p:nvSpPr>
          <p:cNvPr id="5" name="Marcador de pie de página 4">
            <a:extLst>
              <a:ext uri="{FF2B5EF4-FFF2-40B4-BE49-F238E27FC236}">
                <a16:creationId xmlns:a16="http://schemas.microsoft.com/office/drawing/2014/main" id="{D876A1C1-20A7-4A73-ABA5-ECBDF947C34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D9E4FE3-F23F-4241-8193-6151E45046F3}"/>
              </a:ext>
            </a:extLst>
          </p:cNvPr>
          <p:cNvSpPr>
            <a:spLocks noGrp="1"/>
          </p:cNvSpPr>
          <p:nvPr>
            <p:ph type="sldNum" sz="quarter" idx="12"/>
          </p:nvPr>
        </p:nvSpPr>
        <p:spPr/>
        <p:txBody>
          <a:bodyPr/>
          <a:lstStyle/>
          <a:p>
            <a:fld id="{BCEA7035-732F-43D5-ACF2-5622E5E942FA}" type="slidenum">
              <a:rPr lang="es-CO" smtClean="0"/>
              <a:t>‹Nº›</a:t>
            </a:fld>
            <a:endParaRPr lang="es-CO"/>
          </a:p>
        </p:txBody>
      </p:sp>
    </p:spTree>
    <p:extLst>
      <p:ext uri="{BB962C8B-B14F-4D97-AF65-F5344CB8AC3E}">
        <p14:creationId xmlns:p14="http://schemas.microsoft.com/office/powerpoint/2010/main" val="3439941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B0FD5F-C9EF-4424-9F45-30FEDE4A7BB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7ABB163-DED7-423E-9D36-8403A570C1D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2C32004-6257-4AFD-B988-A180D0E5F2C0}"/>
              </a:ext>
            </a:extLst>
          </p:cNvPr>
          <p:cNvSpPr>
            <a:spLocks noGrp="1"/>
          </p:cNvSpPr>
          <p:nvPr>
            <p:ph type="dt" sz="half" idx="10"/>
          </p:nvPr>
        </p:nvSpPr>
        <p:spPr/>
        <p:txBody>
          <a:bodyPr/>
          <a:lstStyle/>
          <a:p>
            <a:fld id="{26E4DAB6-1C5D-428D-9B43-F1E1140B191E}" type="datetimeFigureOut">
              <a:rPr lang="es-CO" smtClean="0"/>
              <a:t>5/11/2021</a:t>
            </a:fld>
            <a:endParaRPr lang="es-CO"/>
          </a:p>
        </p:txBody>
      </p:sp>
      <p:sp>
        <p:nvSpPr>
          <p:cNvPr id="5" name="Marcador de pie de página 4">
            <a:extLst>
              <a:ext uri="{FF2B5EF4-FFF2-40B4-BE49-F238E27FC236}">
                <a16:creationId xmlns:a16="http://schemas.microsoft.com/office/drawing/2014/main" id="{48EA52A6-30A6-48BC-9EC0-5F42932FD5F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DB1DE70-73A0-45EF-9933-19B61AEB04E4}"/>
              </a:ext>
            </a:extLst>
          </p:cNvPr>
          <p:cNvSpPr>
            <a:spLocks noGrp="1"/>
          </p:cNvSpPr>
          <p:nvPr>
            <p:ph type="sldNum" sz="quarter" idx="12"/>
          </p:nvPr>
        </p:nvSpPr>
        <p:spPr/>
        <p:txBody>
          <a:bodyPr/>
          <a:lstStyle/>
          <a:p>
            <a:fld id="{BCEA7035-732F-43D5-ACF2-5622E5E942FA}" type="slidenum">
              <a:rPr lang="es-CO" smtClean="0"/>
              <a:t>‹Nº›</a:t>
            </a:fld>
            <a:endParaRPr lang="es-CO"/>
          </a:p>
        </p:txBody>
      </p:sp>
    </p:spTree>
    <p:extLst>
      <p:ext uri="{BB962C8B-B14F-4D97-AF65-F5344CB8AC3E}">
        <p14:creationId xmlns:p14="http://schemas.microsoft.com/office/powerpoint/2010/main" val="2261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55D299-B938-4795-9E0A-ACAD860D2F3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0E24ECB-FC8D-40ED-87D5-01C4E64014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391A383-A088-4899-8A86-C997CC624EEE}"/>
              </a:ext>
            </a:extLst>
          </p:cNvPr>
          <p:cNvSpPr>
            <a:spLocks noGrp="1"/>
          </p:cNvSpPr>
          <p:nvPr>
            <p:ph type="dt" sz="half" idx="10"/>
          </p:nvPr>
        </p:nvSpPr>
        <p:spPr/>
        <p:txBody>
          <a:bodyPr/>
          <a:lstStyle/>
          <a:p>
            <a:fld id="{26E4DAB6-1C5D-428D-9B43-F1E1140B191E}" type="datetimeFigureOut">
              <a:rPr lang="es-CO" smtClean="0"/>
              <a:t>5/11/2021</a:t>
            </a:fld>
            <a:endParaRPr lang="es-CO"/>
          </a:p>
        </p:txBody>
      </p:sp>
      <p:sp>
        <p:nvSpPr>
          <p:cNvPr id="5" name="Marcador de pie de página 4">
            <a:extLst>
              <a:ext uri="{FF2B5EF4-FFF2-40B4-BE49-F238E27FC236}">
                <a16:creationId xmlns:a16="http://schemas.microsoft.com/office/drawing/2014/main" id="{68634EC8-9F64-4618-8CCC-78FEE61AE66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72F90AD-1C32-4E52-83C5-4C694D05F184}"/>
              </a:ext>
            </a:extLst>
          </p:cNvPr>
          <p:cNvSpPr>
            <a:spLocks noGrp="1"/>
          </p:cNvSpPr>
          <p:nvPr>
            <p:ph type="sldNum" sz="quarter" idx="12"/>
          </p:nvPr>
        </p:nvSpPr>
        <p:spPr/>
        <p:txBody>
          <a:bodyPr/>
          <a:lstStyle/>
          <a:p>
            <a:fld id="{BCEA7035-732F-43D5-ACF2-5622E5E942FA}" type="slidenum">
              <a:rPr lang="es-CO" smtClean="0"/>
              <a:t>‹Nº›</a:t>
            </a:fld>
            <a:endParaRPr lang="es-CO"/>
          </a:p>
        </p:txBody>
      </p:sp>
    </p:spTree>
    <p:extLst>
      <p:ext uri="{BB962C8B-B14F-4D97-AF65-F5344CB8AC3E}">
        <p14:creationId xmlns:p14="http://schemas.microsoft.com/office/powerpoint/2010/main" val="426950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0BFAC-1061-46B9-8AF6-398B3FFE798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DA1BD0F-70F8-46E0-9720-AA7908B9EB1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DC4999D-81C3-4B0D-A0E4-61555EEC1B7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0308FF0-7483-4831-98E3-B93A70B09B69}"/>
              </a:ext>
            </a:extLst>
          </p:cNvPr>
          <p:cNvSpPr>
            <a:spLocks noGrp="1"/>
          </p:cNvSpPr>
          <p:nvPr>
            <p:ph type="dt" sz="half" idx="10"/>
          </p:nvPr>
        </p:nvSpPr>
        <p:spPr/>
        <p:txBody>
          <a:bodyPr/>
          <a:lstStyle/>
          <a:p>
            <a:fld id="{26E4DAB6-1C5D-428D-9B43-F1E1140B191E}" type="datetimeFigureOut">
              <a:rPr lang="es-CO" smtClean="0"/>
              <a:t>5/11/2021</a:t>
            </a:fld>
            <a:endParaRPr lang="es-CO"/>
          </a:p>
        </p:txBody>
      </p:sp>
      <p:sp>
        <p:nvSpPr>
          <p:cNvPr id="6" name="Marcador de pie de página 5">
            <a:extLst>
              <a:ext uri="{FF2B5EF4-FFF2-40B4-BE49-F238E27FC236}">
                <a16:creationId xmlns:a16="http://schemas.microsoft.com/office/drawing/2014/main" id="{3C887C09-C4CC-4C19-88BA-A6F8E1EBBC3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3F531B6-B965-470A-91F5-3EC505C5BCFB}"/>
              </a:ext>
            </a:extLst>
          </p:cNvPr>
          <p:cNvSpPr>
            <a:spLocks noGrp="1"/>
          </p:cNvSpPr>
          <p:nvPr>
            <p:ph type="sldNum" sz="quarter" idx="12"/>
          </p:nvPr>
        </p:nvSpPr>
        <p:spPr/>
        <p:txBody>
          <a:bodyPr/>
          <a:lstStyle/>
          <a:p>
            <a:fld id="{BCEA7035-732F-43D5-ACF2-5622E5E942FA}" type="slidenum">
              <a:rPr lang="es-CO" smtClean="0"/>
              <a:t>‹Nº›</a:t>
            </a:fld>
            <a:endParaRPr lang="es-CO"/>
          </a:p>
        </p:txBody>
      </p:sp>
    </p:spTree>
    <p:extLst>
      <p:ext uri="{BB962C8B-B14F-4D97-AF65-F5344CB8AC3E}">
        <p14:creationId xmlns:p14="http://schemas.microsoft.com/office/powerpoint/2010/main" val="282857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E9DD2-2D95-4118-A001-649D999E4C7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C0883D0-9DCF-4114-82DF-1D1D2AEC8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65C1605-865C-4192-8F0D-5A1F59A392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756D56A-D1F3-4D97-999D-DFB56825B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53C42CC-EED7-4683-8C71-5B1CA5B350D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773B161-C606-4E19-B5DE-BEDE4A763CDE}"/>
              </a:ext>
            </a:extLst>
          </p:cNvPr>
          <p:cNvSpPr>
            <a:spLocks noGrp="1"/>
          </p:cNvSpPr>
          <p:nvPr>
            <p:ph type="dt" sz="half" idx="10"/>
          </p:nvPr>
        </p:nvSpPr>
        <p:spPr/>
        <p:txBody>
          <a:bodyPr/>
          <a:lstStyle/>
          <a:p>
            <a:fld id="{26E4DAB6-1C5D-428D-9B43-F1E1140B191E}" type="datetimeFigureOut">
              <a:rPr lang="es-CO" smtClean="0"/>
              <a:t>5/11/2021</a:t>
            </a:fld>
            <a:endParaRPr lang="es-CO"/>
          </a:p>
        </p:txBody>
      </p:sp>
      <p:sp>
        <p:nvSpPr>
          <p:cNvPr id="8" name="Marcador de pie de página 7">
            <a:extLst>
              <a:ext uri="{FF2B5EF4-FFF2-40B4-BE49-F238E27FC236}">
                <a16:creationId xmlns:a16="http://schemas.microsoft.com/office/drawing/2014/main" id="{279FA4A8-6A07-45C0-9DC1-8E481D1A496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8AC6B85-E8DB-42FE-80C6-DB4D025A2480}"/>
              </a:ext>
            </a:extLst>
          </p:cNvPr>
          <p:cNvSpPr>
            <a:spLocks noGrp="1"/>
          </p:cNvSpPr>
          <p:nvPr>
            <p:ph type="sldNum" sz="quarter" idx="12"/>
          </p:nvPr>
        </p:nvSpPr>
        <p:spPr/>
        <p:txBody>
          <a:bodyPr/>
          <a:lstStyle/>
          <a:p>
            <a:fld id="{BCEA7035-732F-43D5-ACF2-5622E5E942FA}" type="slidenum">
              <a:rPr lang="es-CO" smtClean="0"/>
              <a:t>‹Nº›</a:t>
            </a:fld>
            <a:endParaRPr lang="es-CO"/>
          </a:p>
        </p:txBody>
      </p:sp>
    </p:spTree>
    <p:extLst>
      <p:ext uri="{BB962C8B-B14F-4D97-AF65-F5344CB8AC3E}">
        <p14:creationId xmlns:p14="http://schemas.microsoft.com/office/powerpoint/2010/main" val="425432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A8114-2F0D-41F8-A90E-EEEC810AE9D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7F8D1D5-0658-431A-B7F3-8CCEB108C400}"/>
              </a:ext>
            </a:extLst>
          </p:cNvPr>
          <p:cNvSpPr>
            <a:spLocks noGrp="1"/>
          </p:cNvSpPr>
          <p:nvPr>
            <p:ph type="dt" sz="half" idx="10"/>
          </p:nvPr>
        </p:nvSpPr>
        <p:spPr/>
        <p:txBody>
          <a:bodyPr/>
          <a:lstStyle/>
          <a:p>
            <a:fld id="{26E4DAB6-1C5D-428D-9B43-F1E1140B191E}" type="datetimeFigureOut">
              <a:rPr lang="es-CO" smtClean="0"/>
              <a:t>5/11/2021</a:t>
            </a:fld>
            <a:endParaRPr lang="es-CO"/>
          </a:p>
        </p:txBody>
      </p:sp>
      <p:sp>
        <p:nvSpPr>
          <p:cNvPr id="4" name="Marcador de pie de página 3">
            <a:extLst>
              <a:ext uri="{FF2B5EF4-FFF2-40B4-BE49-F238E27FC236}">
                <a16:creationId xmlns:a16="http://schemas.microsoft.com/office/drawing/2014/main" id="{B9634959-4EC3-4593-9B8F-1946FF15F073}"/>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29C01CE-DBEA-4000-B630-778688652D4A}"/>
              </a:ext>
            </a:extLst>
          </p:cNvPr>
          <p:cNvSpPr>
            <a:spLocks noGrp="1"/>
          </p:cNvSpPr>
          <p:nvPr>
            <p:ph type="sldNum" sz="quarter" idx="12"/>
          </p:nvPr>
        </p:nvSpPr>
        <p:spPr/>
        <p:txBody>
          <a:bodyPr/>
          <a:lstStyle/>
          <a:p>
            <a:fld id="{BCEA7035-732F-43D5-ACF2-5622E5E942FA}" type="slidenum">
              <a:rPr lang="es-CO" smtClean="0"/>
              <a:t>‹Nº›</a:t>
            </a:fld>
            <a:endParaRPr lang="es-CO"/>
          </a:p>
        </p:txBody>
      </p:sp>
    </p:spTree>
    <p:extLst>
      <p:ext uri="{BB962C8B-B14F-4D97-AF65-F5344CB8AC3E}">
        <p14:creationId xmlns:p14="http://schemas.microsoft.com/office/powerpoint/2010/main" val="59458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0529D3C-C89C-4F1D-A612-02CB4F76B67E}"/>
              </a:ext>
            </a:extLst>
          </p:cNvPr>
          <p:cNvSpPr>
            <a:spLocks noGrp="1"/>
          </p:cNvSpPr>
          <p:nvPr>
            <p:ph type="dt" sz="half" idx="10"/>
          </p:nvPr>
        </p:nvSpPr>
        <p:spPr/>
        <p:txBody>
          <a:bodyPr/>
          <a:lstStyle/>
          <a:p>
            <a:fld id="{26E4DAB6-1C5D-428D-9B43-F1E1140B191E}" type="datetimeFigureOut">
              <a:rPr lang="es-CO" smtClean="0"/>
              <a:t>5/11/2021</a:t>
            </a:fld>
            <a:endParaRPr lang="es-CO"/>
          </a:p>
        </p:txBody>
      </p:sp>
      <p:sp>
        <p:nvSpPr>
          <p:cNvPr id="3" name="Marcador de pie de página 2">
            <a:extLst>
              <a:ext uri="{FF2B5EF4-FFF2-40B4-BE49-F238E27FC236}">
                <a16:creationId xmlns:a16="http://schemas.microsoft.com/office/drawing/2014/main" id="{AB911BDD-038C-47F7-A173-7C775BB7CA1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491BB01-8419-432E-B5E9-18F1E97F0CCB}"/>
              </a:ext>
            </a:extLst>
          </p:cNvPr>
          <p:cNvSpPr>
            <a:spLocks noGrp="1"/>
          </p:cNvSpPr>
          <p:nvPr>
            <p:ph type="sldNum" sz="quarter" idx="12"/>
          </p:nvPr>
        </p:nvSpPr>
        <p:spPr/>
        <p:txBody>
          <a:bodyPr/>
          <a:lstStyle/>
          <a:p>
            <a:fld id="{BCEA7035-732F-43D5-ACF2-5622E5E942FA}" type="slidenum">
              <a:rPr lang="es-CO" smtClean="0"/>
              <a:t>‹Nº›</a:t>
            </a:fld>
            <a:endParaRPr lang="es-CO"/>
          </a:p>
        </p:txBody>
      </p:sp>
    </p:spTree>
    <p:extLst>
      <p:ext uri="{BB962C8B-B14F-4D97-AF65-F5344CB8AC3E}">
        <p14:creationId xmlns:p14="http://schemas.microsoft.com/office/powerpoint/2010/main" val="306088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135BA-B0DE-49A3-A79C-F56FB9FA67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2D5004E-F322-4078-AFEB-D55943676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22CBA004-B6F9-47A6-8618-7E907A341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630142D-1336-489E-9011-C57EDEB2DE8C}"/>
              </a:ext>
            </a:extLst>
          </p:cNvPr>
          <p:cNvSpPr>
            <a:spLocks noGrp="1"/>
          </p:cNvSpPr>
          <p:nvPr>
            <p:ph type="dt" sz="half" idx="10"/>
          </p:nvPr>
        </p:nvSpPr>
        <p:spPr/>
        <p:txBody>
          <a:bodyPr/>
          <a:lstStyle/>
          <a:p>
            <a:fld id="{26E4DAB6-1C5D-428D-9B43-F1E1140B191E}" type="datetimeFigureOut">
              <a:rPr lang="es-CO" smtClean="0"/>
              <a:t>5/11/2021</a:t>
            </a:fld>
            <a:endParaRPr lang="es-CO"/>
          </a:p>
        </p:txBody>
      </p:sp>
      <p:sp>
        <p:nvSpPr>
          <p:cNvPr id="6" name="Marcador de pie de página 5">
            <a:extLst>
              <a:ext uri="{FF2B5EF4-FFF2-40B4-BE49-F238E27FC236}">
                <a16:creationId xmlns:a16="http://schemas.microsoft.com/office/drawing/2014/main" id="{CDD4B604-3B1D-4979-9535-47A7B4EFDE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241324F-38F5-4A11-8661-75DCF4DB159B}"/>
              </a:ext>
            </a:extLst>
          </p:cNvPr>
          <p:cNvSpPr>
            <a:spLocks noGrp="1"/>
          </p:cNvSpPr>
          <p:nvPr>
            <p:ph type="sldNum" sz="quarter" idx="12"/>
          </p:nvPr>
        </p:nvSpPr>
        <p:spPr/>
        <p:txBody>
          <a:bodyPr/>
          <a:lstStyle/>
          <a:p>
            <a:fld id="{BCEA7035-732F-43D5-ACF2-5622E5E942FA}" type="slidenum">
              <a:rPr lang="es-CO" smtClean="0"/>
              <a:t>‹Nº›</a:t>
            </a:fld>
            <a:endParaRPr lang="es-CO"/>
          </a:p>
        </p:txBody>
      </p:sp>
    </p:spTree>
    <p:extLst>
      <p:ext uri="{BB962C8B-B14F-4D97-AF65-F5344CB8AC3E}">
        <p14:creationId xmlns:p14="http://schemas.microsoft.com/office/powerpoint/2010/main" val="388168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6C6392-D776-4066-8441-2D946C4B3ED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CBE3AFB-C7D5-4261-AC67-68D22309EC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9342933-02C9-403D-B2CA-2DB954982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D01ABD7-6686-47EF-906A-2ED4DA73CED8}"/>
              </a:ext>
            </a:extLst>
          </p:cNvPr>
          <p:cNvSpPr>
            <a:spLocks noGrp="1"/>
          </p:cNvSpPr>
          <p:nvPr>
            <p:ph type="dt" sz="half" idx="10"/>
          </p:nvPr>
        </p:nvSpPr>
        <p:spPr/>
        <p:txBody>
          <a:bodyPr/>
          <a:lstStyle/>
          <a:p>
            <a:fld id="{26E4DAB6-1C5D-428D-9B43-F1E1140B191E}" type="datetimeFigureOut">
              <a:rPr lang="es-CO" smtClean="0"/>
              <a:t>5/11/2021</a:t>
            </a:fld>
            <a:endParaRPr lang="es-CO"/>
          </a:p>
        </p:txBody>
      </p:sp>
      <p:sp>
        <p:nvSpPr>
          <p:cNvPr id="6" name="Marcador de pie de página 5">
            <a:extLst>
              <a:ext uri="{FF2B5EF4-FFF2-40B4-BE49-F238E27FC236}">
                <a16:creationId xmlns:a16="http://schemas.microsoft.com/office/drawing/2014/main" id="{57B6938E-502C-4009-9FF1-30253347CBF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0702C83-778C-424A-A739-AE71CD47028C}"/>
              </a:ext>
            </a:extLst>
          </p:cNvPr>
          <p:cNvSpPr>
            <a:spLocks noGrp="1"/>
          </p:cNvSpPr>
          <p:nvPr>
            <p:ph type="sldNum" sz="quarter" idx="12"/>
          </p:nvPr>
        </p:nvSpPr>
        <p:spPr/>
        <p:txBody>
          <a:bodyPr/>
          <a:lstStyle/>
          <a:p>
            <a:fld id="{BCEA7035-732F-43D5-ACF2-5622E5E942FA}" type="slidenum">
              <a:rPr lang="es-CO" smtClean="0"/>
              <a:t>‹Nº›</a:t>
            </a:fld>
            <a:endParaRPr lang="es-CO"/>
          </a:p>
        </p:txBody>
      </p:sp>
    </p:spTree>
    <p:extLst>
      <p:ext uri="{BB962C8B-B14F-4D97-AF65-F5344CB8AC3E}">
        <p14:creationId xmlns:p14="http://schemas.microsoft.com/office/powerpoint/2010/main" val="425513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CE405A8-39B0-4B7F-BEF4-F01BE899D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5542AEB-2F04-48FF-A1AC-FA83E71851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B01E9D9-B157-480D-AE19-B6DC34E53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4DAB6-1C5D-428D-9B43-F1E1140B191E}" type="datetimeFigureOut">
              <a:rPr lang="es-CO" smtClean="0"/>
              <a:t>5/11/2021</a:t>
            </a:fld>
            <a:endParaRPr lang="es-CO"/>
          </a:p>
        </p:txBody>
      </p:sp>
      <p:sp>
        <p:nvSpPr>
          <p:cNvPr id="5" name="Marcador de pie de página 4">
            <a:extLst>
              <a:ext uri="{FF2B5EF4-FFF2-40B4-BE49-F238E27FC236}">
                <a16:creationId xmlns:a16="http://schemas.microsoft.com/office/drawing/2014/main" id="{D5387F43-B5F2-4597-8CD9-0F5A61BA9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E5E7F45-FE99-49B2-9EF9-251072D1D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A7035-732F-43D5-ACF2-5622E5E942FA}" type="slidenum">
              <a:rPr lang="es-CO" smtClean="0"/>
              <a:t>‹Nº›</a:t>
            </a:fld>
            <a:endParaRPr lang="es-CO"/>
          </a:p>
        </p:txBody>
      </p:sp>
    </p:spTree>
    <p:extLst>
      <p:ext uri="{BB962C8B-B14F-4D97-AF65-F5344CB8AC3E}">
        <p14:creationId xmlns:p14="http://schemas.microsoft.com/office/powerpoint/2010/main" val="863012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image.shutterstock.com/image-vector/innovation-improving-career-business-start-600w-1933670921.jpg" TargetMode="External"/><Relationship Id="rId3" Type="http://schemas.openxmlformats.org/officeDocument/2006/relationships/image" Target="../media/image2.jpeg"/><Relationship Id="rId7"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image.shutterstock.com/image-vector/girl-office-working-on-business-600w-1916756972.jpg" TargetMode="External"/><Relationship Id="rId5" Type="http://schemas.openxmlformats.org/officeDocument/2006/relationships/hyperlink" Target="https://image.shutterstock.com/image-vector/flat-design-vector-illustration-concept-600w-1785353297.jpg"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hyperlink" Target="https://image.shutterstock.com/image-vector/creative-professionals-team-animators-designers-600w-1772644622.jpg" TargetMode="External"/><Relationship Id="rId3" Type="http://schemas.openxmlformats.org/officeDocument/2006/relationships/image" Target="../media/image5.jp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image.shutterstock.com/image-vector/animation-motion-graphic-industry-vector-600w-1482493397.jpg" TargetMode="External"/><Relationship Id="rId5" Type="http://schemas.openxmlformats.org/officeDocument/2006/relationships/image" Target="../media/image6.jpeg"/><Relationship Id="rId4" Type="http://schemas.openxmlformats.org/officeDocument/2006/relationships/hyperlink" Target="https://commons.wikimedia.org/wiki/File:2017-03-05_pepper-s-model-sheet_by-David-Revoy.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image.shutterstock.com/image-vector/video-post-production-abstract-concept-600w-1807639180.jpg" TargetMode="External"/><Relationship Id="rId5" Type="http://schemas.openxmlformats.org/officeDocument/2006/relationships/image" Target="../media/image9.jpeg"/><Relationship Id="rId4" Type="http://schemas.openxmlformats.org/officeDocument/2006/relationships/hyperlink" Target="https://image.shutterstock.com/image-vector/5d-7d-cinema-2d-vector-600w-1907596774.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8" name="Google Shape;85;p2"/>
          <p:cNvSpPr/>
          <p:nvPr/>
        </p:nvSpPr>
        <p:spPr>
          <a:xfrm>
            <a:off x="1469358" y="158386"/>
            <a:ext cx="5009820" cy="426175"/>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lt1"/>
              </a:buClr>
              <a:buSzPts val="450"/>
            </a:pPr>
            <a:r>
              <a:rPr lang="es-CO" sz="1400" dirty="0">
                <a:latin typeface="Arial" panose="020B0604020202020204" pitchFamily="34" charset="0"/>
                <a:cs typeface="Arial" panose="020B0604020202020204" pitchFamily="34" charset="0"/>
              </a:rPr>
              <a:t>DI_CF06_3_ProcesoDePlanoAnimado</a:t>
            </a:r>
            <a:endParaRPr lang="es-CO" sz="1400" dirty="0">
              <a:latin typeface="Arial" panose="020B0604020202020204" pitchFamily="34" charset="0"/>
              <a:ea typeface="Times New Roman" panose="02020603050405020304" pitchFamily="18" charset="0"/>
              <a:cs typeface="Arial" panose="020B0604020202020204" pitchFamily="34" charset="0"/>
            </a:endParaRPr>
          </a:p>
        </p:txBody>
      </p:sp>
      <p:sp>
        <p:nvSpPr>
          <p:cNvPr id="9" name="CuadroTexto 8"/>
          <p:cNvSpPr txBox="1"/>
          <p:nvPr/>
        </p:nvSpPr>
        <p:spPr>
          <a:xfrm>
            <a:off x="8392035" y="1213521"/>
            <a:ext cx="3137357" cy="3416320"/>
          </a:xfrm>
          <a:prstGeom prst="rect">
            <a:avLst/>
          </a:prstGeom>
          <a:noFill/>
        </p:spPr>
        <p:txBody>
          <a:bodyPr wrap="square" rtlCol="0">
            <a:spAutoFit/>
          </a:bodyPr>
          <a:lstStyle/>
          <a:p>
            <a:r>
              <a:rPr lang="es-CO" b="1" dirty="0">
                <a:solidFill>
                  <a:srgbClr val="FF0000"/>
                </a:solidFill>
              </a:rPr>
              <a:t>Infografía interactiva</a:t>
            </a:r>
          </a:p>
          <a:p>
            <a:endParaRPr lang="es-CO" b="1" dirty="0">
              <a:solidFill>
                <a:srgbClr val="FF0000"/>
              </a:solidFill>
            </a:endParaRPr>
          </a:p>
          <a:p>
            <a:r>
              <a:rPr lang="es-CO" dirty="0" err="1">
                <a:solidFill>
                  <a:srgbClr val="FF0000"/>
                </a:solidFill>
              </a:rPr>
              <a:t>Produccion</a:t>
            </a:r>
            <a:r>
              <a:rPr lang="es-CO" dirty="0">
                <a:solidFill>
                  <a:srgbClr val="FF0000"/>
                </a:solidFill>
              </a:rPr>
              <a:t>: favor hacer que, a través de clicar en botón </a:t>
            </a:r>
            <a:r>
              <a:rPr lang="es-CO" b="1" dirty="0">
                <a:solidFill>
                  <a:srgbClr val="FF0000"/>
                </a:solidFill>
              </a:rPr>
              <a:t>comenzar/siguiente</a:t>
            </a:r>
            <a:r>
              <a:rPr lang="es-CO" dirty="0">
                <a:solidFill>
                  <a:srgbClr val="FF0000"/>
                </a:solidFill>
              </a:rPr>
              <a:t>, se le vaya armando (franja por franja) esta estructura infográfica, al aprendiz.</a:t>
            </a:r>
          </a:p>
          <a:p>
            <a:endParaRPr lang="es-CO" dirty="0">
              <a:solidFill>
                <a:srgbClr val="FF0000"/>
              </a:solidFill>
            </a:endParaRPr>
          </a:p>
          <a:p>
            <a:r>
              <a:rPr lang="es-CO" dirty="0">
                <a:solidFill>
                  <a:srgbClr val="FF0000"/>
                </a:solidFill>
              </a:rPr>
              <a:t>El contenido de la misma se encuentra en diapositivas siguientes de este </a:t>
            </a:r>
            <a:r>
              <a:rPr lang="es-CO" dirty="0" err="1">
                <a:solidFill>
                  <a:srgbClr val="FF0000"/>
                </a:solidFill>
              </a:rPr>
              <a:t>ppt</a:t>
            </a:r>
            <a:r>
              <a:rPr lang="es-CO" dirty="0">
                <a:solidFill>
                  <a:srgbClr val="FF0000"/>
                </a:solidFill>
              </a:rPr>
              <a:t>.</a:t>
            </a:r>
          </a:p>
        </p:txBody>
      </p:sp>
      <p:sp>
        <p:nvSpPr>
          <p:cNvPr id="2" name="Rectángulo: esquinas redondeadas 1">
            <a:extLst>
              <a:ext uri="{FF2B5EF4-FFF2-40B4-BE49-F238E27FC236}">
                <a16:creationId xmlns:a16="http://schemas.microsoft.com/office/drawing/2014/main" id="{3DFF5D9A-8FAE-4860-A71F-1E71461D1E64}"/>
              </a:ext>
            </a:extLst>
          </p:cNvPr>
          <p:cNvSpPr/>
          <p:nvPr/>
        </p:nvSpPr>
        <p:spPr>
          <a:xfrm>
            <a:off x="1469358" y="723198"/>
            <a:ext cx="5009820" cy="88031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esquinas redondeadas 9">
            <a:extLst>
              <a:ext uri="{FF2B5EF4-FFF2-40B4-BE49-F238E27FC236}">
                <a16:creationId xmlns:a16="http://schemas.microsoft.com/office/drawing/2014/main" id="{C95DB736-331F-4F0F-8C0C-49F96064EB00}"/>
              </a:ext>
            </a:extLst>
          </p:cNvPr>
          <p:cNvSpPr/>
          <p:nvPr/>
        </p:nvSpPr>
        <p:spPr>
          <a:xfrm>
            <a:off x="1433741" y="2541107"/>
            <a:ext cx="5009820" cy="90114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esquinas redondeadas 10">
            <a:extLst>
              <a:ext uri="{FF2B5EF4-FFF2-40B4-BE49-F238E27FC236}">
                <a16:creationId xmlns:a16="http://schemas.microsoft.com/office/drawing/2014/main" id="{E09C643B-9061-450A-9149-17C11D73068B}"/>
              </a:ext>
            </a:extLst>
          </p:cNvPr>
          <p:cNvSpPr/>
          <p:nvPr/>
        </p:nvSpPr>
        <p:spPr>
          <a:xfrm>
            <a:off x="1469358" y="1634286"/>
            <a:ext cx="2469293" cy="88031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esquinas redondeadas 11">
            <a:extLst>
              <a:ext uri="{FF2B5EF4-FFF2-40B4-BE49-F238E27FC236}">
                <a16:creationId xmlns:a16="http://schemas.microsoft.com/office/drawing/2014/main" id="{87DFE74B-F594-4907-80C7-102DC1FC5D77}"/>
              </a:ext>
            </a:extLst>
          </p:cNvPr>
          <p:cNvSpPr/>
          <p:nvPr/>
        </p:nvSpPr>
        <p:spPr>
          <a:xfrm>
            <a:off x="3974268" y="1630022"/>
            <a:ext cx="2469293" cy="88031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esquinas redondeadas 12">
            <a:extLst>
              <a:ext uri="{FF2B5EF4-FFF2-40B4-BE49-F238E27FC236}">
                <a16:creationId xmlns:a16="http://schemas.microsoft.com/office/drawing/2014/main" id="{BDB7ADB5-9119-43F8-91DB-9FE4DE92D101}"/>
              </a:ext>
            </a:extLst>
          </p:cNvPr>
          <p:cNvSpPr/>
          <p:nvPr/>
        </p:nvSpPr>
        <p:spPr>
          <a:xfrm>
            <a:off x="3974269" y="3470172"/>
            <a:ext cx="2504910" cy="1753543"/>
          </a:xfrm>
          <a:prstGeom prst="roundRect">
            <a:avLst/>
          </a:prstGeom>
          <a:solidFill>
            <a:srgbClr val="D95D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esquinas redondeadas 13">
            <a:extLst>
              <a:ext uri="{FF2B5EF4-FFF2-40B4-BE49-F238E27FC236}">
                <a16:creationId xmlns:a16="http://schemas.microsoft.com/office/drawing/2014/main" id="{4F3F89FF-9126-4DD4-8483-C7370C288104}"/>
              </a:ext>
            </a:extLst>
          </p:cNvPr>
          <p:cNvSpPr/>
          <p:nvPr/>
        </p:nvSpPr>
        <p:spPr>
          <a:xfrm>
            <a:off x="1487167" y="3470171"/>
            <a:ext cx="2469293" cy="175354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Botón de acción: ir hacia delante o siguiente 2">
            <a:hlinkClick r:id="" action="ppaction://hlinkshowjump?jump=nextslide" highlightClick="1"/>
            <a:extLst>
              <a:ext uri="{FF2B5EF4-FFF2-40B4-BE49-F238E27FC236}">
                <a16:creationId xmlns:a16="http://schemas.microsoft.com/office/drawing/2014/main" id="{D09E2CA9-DAA8-4509-BEAE-15CEFE62CC94}"/>
              </a:ext>
            </a:extLst>
          </p:cNvPr>
          <p:cNvSpPr/>
          <p:nvPr/>
        </p:nvSpPr>
        <p:spPr>
          <a:xfrm>
            <a:off x="366199" y="2828390"/>
            <a:ext cx="927652" cy="90114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Botón de acción: ir al final 3">
            <a:hlinkClick r:id="" action="ppaction://hlinkshowjump?jump=lastslide" highlightClick="1"/>
            <a:extLst>
              <a:ext uri="{FF2B5EF4-FFF2-40B4-BE49-F238E27FC236}">
                <a16:creationId xmlns:a16="http://schemas.microsoft.com/office/drawing/2014/main" id="{884B14DF-8D5E-4FEE-BF79-9D7773C5616E}"/>
              </a:ext>
            </a:extLst>
          </p:cNvPr>
          <p:cNvSpPr/>
          <p:nvPr/>
        </p:nvSpPr>
        <p:spPr>
          <a:xfrm>
            <a:off x="7077364" y="3058117"/>
            <a:ext cx="426498" cy="441694"/>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Botón de acción: ir al final 14">
            <a:hlinkClick r:id="" action="ppaction://hlinkshowjump?jump=lastslide" highlightClick="1"/>
            <a:extLst>
              <a:ext uri="{FF2B5EF4-FFF2-40B4-BE49-F238E27FC236}">
                <a16:creationId xmlns:a16="http://schemas.microsoft.com/office/drawing/2014/main" id="{F48402AD-8A90-44B1-A641-6ACD680AB727}"/>
              </a:ext>
            </a:extLst>
          </p:cNvPr>
          <p:cNvSpPr/>
          <p:nvPr/>
        </p:nvSpPr>
        <p:spPr>
          <a:xfrm flipH="1">
            <a:off x="6558102" y="3058117"/>
            <a:ext cx="426498" cy="441694"/>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6" name="Imagen 15">
            <a:extLst>
              <a:ext uri="{FF2B5EF4-FFF2-40B4-BE49-F238E27FC236}">
                <a16:creationId xmlns:a16="http://schemas.microsoft.com/office/drawing/2014/main" id="{2182A22B-99D3-4100-A46A-6BE8278D456B}"/>
              </a:ext>
            </a:extLst>
          </p:cNvPr>
          <p:cNvPicPr>
            <a:picLocks noChangeAspect="1"/>
          </p:cNvPicPr>
          <p:nvPr/>
        </p:nvPicPr>
        <p:blipFill rotWithShape="1">
          <a:blip r:embed="rId3"/>
          <a:srcRect l="37885" t="30804" r="56794" b="58839"/>
          <a:stretch/>
        </p:blipFill>
        <p:spPr>
          <a:xfrm rot="12820638">
            <a:off x="449892" y="1976702"/>
            <a:ext cx="665501" cy="728284"/>
          </a:xfrm>
          <a:prstGeom prst="rect">
            <a:avLst/>
          </a:prstGeom>
        </p:spPr>
      </p:pic>
      <p:sp>
        <p:nvSpPr>
          <p:cNvPr id="17" name="Rectángulo: esquinas redondeadas 16">
            <a:extLst>
              <a:ext uri="{FF2B5EF4-FFF2-40B4-BE49-F238E27FC236}">
                <a16:creationId xmlns:a16="http://schemas.microsoft.com/office/drawing/2014/main" id="{DD07F144-0CD3-4144-A368-841EE421178F}"/>
              </a:ext>
            </a:extLst>
          </p:cNvPr>
          <p:cNvSpPr/>
          <p:nvPr/>
        </p:nvSpPr>
        <p:spPr>
          <a:xfrm>
            <a:off x="1531159" y="5251630"/>
            <a:ext cx="5009820" cy="88031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8" name="Imagen 17">
            <a:extLst>
              <a:ext uri="{FF2B5EF4-FFF2-40B4-BE49-F238E27FC236}">
                <a16:creationId xmlns:a16="http://schemas.microsoft.com/office/drawing/2014/main" id="{E417999D-0AA3-401B-9C21-B56DE1AC5690}"/>
              </a:ext>
            </a:extLst>
          </p:cNvPr>
          <p:cNvPicPr>
            <a:picLocks noChangeAspect="1"/>
          </p:cNvPicPr>
          <p:nvPr/>
        </p:nvPicPr>
        <p:blipFill rotWithShape="1">
          <a:blip r:embed="rId3"/>
          <a:srcRect l="37885" t="30804" r="56794" b="58839"/>
          <a:stretch/>
        </p:blipFill>
        <p:spPr>
          <a:xfrm rot="1625978">
            <a:off x="6852740" y="3641536"/>
            <a:ext cx="429956" cy="470518"/>
          </a:xfrm>
          <a:prstGeom prst="rect">
            <a:avLst/>
          </a:prstGeom>
        </p:spPr>
      </p:pic>
    </p:spTree>
    <p:extLst>
      <p:ext uri="{BB962C8B-B14F-4D97-AF65-F5344CB8AC3E}">
        <p14:creationId xmlns:p14="http://schemas.microsoft.com/office/powerpoint/2010/main" val="2196287724"/>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9621078" y="0"/>
            <a:ext cx="2570921"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p:nvPr/>
        </p:nvSpPr>
        <p:spPr>
          <a:xfrm>
            <a:off x="9621078" y="0"/>
            <a:ext cx="2570921"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15" name="Rectángulo: esquinas redondeadas 14">
            <a:extLst>
              <a:ext uri="{FF2B5EF4-FFF2-40B4-BE49-F238E27FC236}">
                <a16:creationId xmlns:a16="http://schemas.microsoft.com/office/drawing/2014/main" id="{A1B79A18-0A27-4AFB-8B0F-9A0640E90E06}"/>
              </a:ext>
            </a:extLst>
          </p:cNvPr>
          <p:cNvSpPr/>
          <p:nvPr/>
        </p:nvSpPr>
        <p:spPr>
          <a:xfrm>
            <a:off x="132521" y="438153"/>
            <a:ext cx="9382539" cy="288814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CuadroTexto 16">
            <a:extLst>
              <a:ext uri="{FF2B5EF4-FFF2-40B4-BE49-F238E27FC236}">
                <a16:creationId xmlns:a16="http://schemas.microsoft.com/office/drawing/2014/main" id="{45D8BA73-D1AD-4D0A-A419-5E26E9BD1685}"/>
              </a:ext>
            </a:extLst>
          </p:cNvPr>
          <p:cNvSpPr txBox="1"/>
          <p:nvPr/>
        </p:nvSpPr>
        <p:spPr>
          <a:xfrm>
            <a:off x="1073426" y="2388204"/>
            <a:ext cx="7712765" cy="738664"/>
          </a:xfrm>
          <a:prstGeom prst="rect">
            <a:avLst/>
          </a:prstGeom>
          <a:noFill/>
        </p:spPr>
        <p:txBody>
          <a:bodyPr wrap="square">
            <a:spAutoFit/>
          </a:bodyPr>
          <a:lstStyle/>
          <a:p>
            <a:pPr algn="just"/>
            <a:r>
              <a:rPr lang="es-CO" sz="1400" dirty="0">
                <a:solidFill>
                  <a:srgbClr val="000000"/>
                </a:solidFill>
                <a:effectLst/>
                <a:latin typeface="Arial" panose="020B0604020202020204" pitchFamily="34" charset="0"/>
                <a:ea typeface="Arial" panose="020B0604020202020204" pitchFamily="34" charset="0"/>
              </a:rPr>
              <a:t>El proceso que se debe completar para la construcción de un plano animado </a:t>
            </a:r>
            <a:r>
              <a:rPr lang="es-CO" sz="1400" dirty="0">
                <a:effectLst/>
                <a:latin typeface="Arial" panose="020B0604020202020204" pitchFamily="34" charset="0"/>
                <a:ea typeface="Arial" panose="020B0604020202020204" pitchFamily="34" charset="0"/>
              </a:rPr>
              <a:t>no es ajeno</a:t>
            </a:r>
            <a:r>
              <a:rPr lang="es-CO" sz="1400" dirty="0">
                <a:solidFill>
                  <a:srgbClr val="000000"/>
                </a:solidFill>
                <a:effectLst/>
                <a:latin typeface="Arial" panose="020B0604020202020204" pitchFamily="34" charset="0"/>
                <a:ea typeface="Arial" panose="020B0604020202020204" pitchFamily="34" charset="0"/>
              </a:rPr>
              <a:t> a las etapas de producción que se deben ejecutar para dar orden, coherencia y forma a la composición. </a:t>
            </a:r>
            <a:endParaRPr lang="es-CO" sz="1400" dirty="0"/>
          </a:p>
        </p:txBody>
      </p:sp>
      <p:sp>
        <p:nvSpPr>
          <p:cNvPr id="6" name="CuadroTexto 5">
            <a:extLst>
              <a:ext uri="{FF2B5EF4-FFF2-40B4-BE49-F238E27FC236}">
                <a16:creationId xmlns:a16="http://schemas.microsoft.com/office/drawing/2014/main" id="{C61B42B1-D8FE-4A4C-879C-5BFB71362B96}"/>
              </a:ext>
            </a:extLst>
          </p:cNvPr>
          <p:cNvSpPr txBox="1"/>
          <p:nvPr/>
        </p:nvSpPr>
        <p:spPr>
          <a:xfrm>
            <a:off x="4638262" y="692937"/>
            <a:ext cx="4147929" cy="1077218"/>
          </a:xfrm>
          <a:prstGeom prst="rect">
            <a:avLst/>
          </a:prstGeom>
          <a:noFill/>
        </p:spPr>
        <p:txBody>
          <a:bodyPr wrap="square" rtlCol="0">
            <a:spAutoFit/>
          </a:bodyPr>
          <a:lstStyle/>
          <a:p>
            <a:pPr algn="r"/>
            <a:r>
              <a:rPr lang="es-MX" sz="3200" b="1" dirty="0">
                <a:solidFill>
                  <a:schemeClr val="accent1"/>
                </a:solidFill>
              </a:rPr>
              <a:t>Procesos de un plano animado</a:t>
            </a:r>
            <a:endParaRPr lang="es-CO" sz="3200" b="1" dirty="0">
              <a:solidFill>
                <a:schemeClr val="accent1"/>
              </a:solidFill>
            </a:endParaRPr>
          </a:p>
        </p:txBody>
      </p:sp>
      <p:pic>
        <p:nvPicPr>
          <p:cNvPr id="7" name="Picture 2" descr="La chica de la oficina está trabajando en ideas de negocios. Ilustración plana moderna. Concepto de negocio.">
            <a:extLst>
              <a:ext uri="{FF2B5EF4-FFF2-40B4-BE49-F238E27FC236}">
                <a16:creationId xmlns:a16="http://schemas.microsoft.com/office/drawing/2014/main" id="{64855505-740B-4F67-A819-A67527CE0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77" y="584696"/>
            <a:ext cx="3909391" cy="1656965"/>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esquinas redondeadas 19">
            <a:extLst>
              <a:ext uri="{FF2B5EF4-FFF2-40B4-BE49-F238E27FC236}">
                <a16:creationId xmlns:a16="http://schemas.microsoft.com/office/drawing/2014/main" id="{49B94871-F973-42C7-B957-291156A24CDC}"/>
              </a:ext>
            </a:extLst>
          </p:cNvPr>
          <p:cNvSpPr/>
          <p:nvPr/>
        </p:nvSpPr>
        <p:spPr>
          <a:xfrm>
            <a:off x="119269" y="3556560"/>
            <a:ext cx="4611758" cy="288814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esquinas redondeadas 20">
            <a:extLst>
              <a:ext uri="{FF2B5EF4-FFF2-40B4-BE49-F238E27FC236}">
                <a16:creationId xmlns:a16="http://schemas.microsoft.com/office/drawing/2014/main" id="{88D8321F-072D-4A1A-A05E-8AB2B70EED48}"/>
              </a:ext>
            </a:extLst>
          </p:cNvPr>
          <p:cNvSpPr/>
          <p:nvPr/>
        </p:nvSpPr>
        <p:spPr>
          <a:xfrm>
            <a:off x="4770784" y="3556559"/>
            <a:ext cx="4691270" cy="288814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CuadroTexto 22">
            <a:extLst>
              <a:ext uri="{FF2B5EF4-FFF2-40B4-BE49-F238E27FC236}">
                <a16:creationId xmlns:a16="http://schemas.microsoft.com/office/drawing/2014/main" id="{CE31EF97-5E9B-4007-A34E-FD489D0FA24C}"/>
              </a:ext>
            </a:extLst>
          </p:cNvPr>
          <p:cNvSpPr txBox="1"/>
          <p:nvPr/>
        </p:nvSpPr>
        <p:spPr>
          <a:xfrm>
            <a:off x="2213114" y="3964892"/>
            <a:ext cx="2498036" cy="2092881"/>
          </a:xfrm>
          <a:prstGeom prst="rect">
            <a:avLst/>
          </a:prstGeom>
          <a:noFill/>
        </p:spPr>
        <p:txBody>
          <a:bodyPr wrap="square">
            <a:spAutoFit/>
          </a:bodyPr>
          <a:lstStyle/>
          <a:p>
            <a:pPr algn="just"/>
            <a:r>
              <a:rPr lang="es-CO" sz="1300" dirty="0">
                <a:solidFill>
                  <a:srgbClr val="000000"/>
                </a:solidFill>
                <a:effectLst/>
                <a:latin typeface="Arial" panose="020B0604020202020204" pitchFamily="34" charset="0"/>
                <a:ea typeface="Arial" panose="020B0604020202020204" pitchFamily="34" charset="0"/>
              </a:rPr>
              <a:t>Dentro de esta etapa de la producción, para crear un producto de animación, se condensan los primeros pasos para estructurar la historia y los componentes, características e intencionalidades que esta y sus personajes requieren, para llevarlos a una etapa de producción y posproducción.</a:t>
            </a:r>
            <a:endParaRPr lang="es-CO" sz="1300" dirty="0"/>
          </a:p>
        </p:txBody>
      </p:sp>
      <p:sp>
        <p:nvSpPr>
          <p:cNvPr id="24" name="CuadroTexto 23">
            <a:extLst>
              <a:ext uri="{FF2B5EF4-FFF2-40B4-BE49-F238E27FC236}">
                <a16:creationId xmlns:a16="http://schemas.microsoft.com/office/drawing/2014/main" id="{BD2342ED-A8FA-4D2A-A90B-9D06657F2572}"/>
              </a:ext>
            </a:extLst>
          </p:cNvPr>
          <p:cNvSpPr txBox="1"/>
          <p:nvPr/>
        </p:nvSpPr>
        <p:spPr>
          <a:xfrm>
            <a:off x="298179" y="3719008"/>
            <a:ext cx="1967945" cy="400110"/>
          </a:xfrm>
          <a:prstGeom prst="rect">
            <a:avLst/>
          </a:prstGeom>
          <a:noFill/>
        </p:spPr>
        <p:txBody>
          <a:bodyPr wrap="square" rtlCol="0">
            <a:spAutoFit/>
          </a:bodyPr>
          <a:lstStyle/>
          <a:p>
            <a:r>
              <a:rPr lang="es-MX" sz="2000" b="1" dirty="0">
                <a:solidFill>
                  <a:schemeClr val="accent1"/>
                </a:solidFill>
              </a:rPr>
              <a:t>Preproducción</a:t>
            </a:r>
            <a:endParaRPr lang="es-CO" sz="2000" b="1" dirty="0">
              <a:solidFill>
                <a:schemeClr val="accent1"/>
              </a:solidFill>
            </a:endParaRPr>
          </a:p>
        </p:txBody>
      </p:sp>
      <p:pic>
        <p:nvPicPr>
          <p:cNvPr id="1028" name="Picture 4">
            <a:extLst>
              <a:ext uri="{FF2B5EF4-FFF2-40B4-BE49-F238E27FC236}">
                <a16:creationId xmlns:a16="http://schemas.microsoft.com/office/drawing/2014/main" id="{F7164BA0-A83E-47E5-BB1C-F877F11D0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 y="4180367"/>
            <a:ext cx="1757570" cy="1816156"/>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a:extLst>
              <a:ext uri="{FF2B5EF4-FFF2-40B4-BE49-F238E27FC236}">
                <a16:creationId xmlns:a16="http://schemas.microsoft.com/office/drawing/2014/main" id="{48C96E83-A25C-4FD1-A651-C98880321951}"/>
              </a:ext>
            </a:extLst>
          </p:cNvPr>
          <p:cNvSpPr txBox="1"/>
          <p:nvPr/>
        </p:nvSpPr>
        <p:spPr>
          <a:xfrm>
            <a:off x="9760226" y="3094032"/>
            <a:ext cx="2431774" cy="553998"/>
          </a:xfrm>
          <a:prstGeom prst="rect">
            <a:avLst/>
          </a:prstGeom>
          <a:noFill/>
        </p:spPr>
        <p:txBody>
          <a:bodyPr wrap="square">
            <a:spAutoFit/>
          </a:bodyPr>
          <a:lstStyle/>
          <a:p>
            <a:r>
              <a:rPr lang="es-CO" sz="1000" dirty="0">
                <a:hlinkClick r:id="rId5"/>
              </a:rPr>
              <a:t>https://image.shutterstock.com/image-vector/flat-design-vector-illustration-concept-600w-1785353297.jpg</a:t>
            </a:r>
            <a:r>
              <a:rPr lang="es-CO" sz="1000" dirty="0"/>
              <a:t> </a:t>
            </a:r>
          </a:p>
        </p:txBody>
      </p:sp>
      <p:pic>
        <p:nvPicPr>
          <p:cNvPr id="32" name="Picture 4">
            <a:extLst>
              <a:ext uri="{FF2B5EF4-FFF2-40B4-BE49-F238E27FC236}">
                <a16:creationId xmlns:a16="http://schemas.microsoft.com/office/drawing/2014/main" id="{F3B34988-D903-4914-83CD-F3E52A911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5197" y="2426978"/>
            <a:ext cx="690768" cy="71379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La chica de la oficina está trabajando en ideas de negocios. Ilustración plana moderna. Concepto de negocio.">
            <a:extLst>
              <a:ext uri="{FF2B5EF4-FFF2-40B4-BE49-F238E27FC236}">
                <a16:creationId xmlns:a16="http://schemas.microsoft.com/office/drawing/2014/main" id="{6BCC23E5-6AA8-43EA-884E-FB8FC4CFC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713" y="802595"/>
            <a:ext cx="1225825" cy="519556"/>
          </a:xfrm>
          <a:prstGeom prst="rect">
            <a:avLst/>
          </a:prstGeom>
          <a:noFill/>
          <a:extLst>
            <a:ext uri="{909E8E84-426E-40DD-AFC4-6F175D3DCCD1}">
              <a14:hiddenFill xmlns:a14="http://schemas.microsoft.com/office/drawing/2010/main">
                <a:solidFill>
                  <a:srgbClr val="FFFFFF"/>
                </a:solidFill>
              </a14:hiddenFill>
            </a:ext>
          </a:extLst>
        </p:spPr>
      </p:pic>
      <p:sp>
        <p:nvSpPr>
          <p:cNvPr id="34" name="CuadroTexto 33">
            <a:extLst>
              <a:ext uri="{FF2B5EF4-FFF2-40B4-BE49-F238E27FC236}">
                <a16:creationId xmlns:a16="http://schemas.microsoft.com/office/drawing/2014/main" id="{0FD262A8-A652-4BB1-B64B-7E958D332E02}"/>
              </a:ext>
            </a:extLst>
          </p:cNvPr>
          <p:cNvSpPr txBox="1"/>
          <p:nvPr/>
        </p:nvSpPr>
        <p:spPr>
          <a:xfrm>
            <a:off x="9657520" y="1322151"/>
            <a:ext cx="2498036" cy="646331"/>
          </a:xfrm>
          <a:prstGeom prst="rect">
            <a:avLst/>
          </a:prstGeom>
          <a:noFill/>
        </p:spPr>
        <p:txBody>
          <a:bodyPr wrap="square">
            <a:spAutoFit/>
          </a:bodyPr>
          <a:lstStyle/>
          <a:p>
            <a:r>
              <a:rPr lang="es-CO" sz="1200" dirty="0">
                <a:hlinkClick r:id="rId6"/>
              </a:rPr>
              <a:t>https://image.shutterstock.com/image-vector/girl-office-working-on-business-600w-1916756972.jpg</a:t>
            </a:r>
            <a:r>
              <a:rPr lang="es-CO" sz="1200" dirty="0"/>
              <a:t> </a:t>
            </a:r>
          </a:p>
        </p:txBody>
      </p:sp>
      <p:sp>
        <p:nvSpPr>
          <p:cNvPr id="35" name="CuadroTexto 34">
            <a:extLst>
              <a:ext uri="{FF2B5EF4-FFF2-40B4-BE49-F238E27FC236}">
                <a16:creationId xmlns:a16="http://schemas.microsoft.com/office/drawing/2014/main" id="{10684665-DACE-4BC4-A5B8-9A029E0A3F14}"/>
              </a:ext>
            </a:extLst>
          </p:cNvPr>
          <p:cNvSpPr txBox="1"/>
          <p:nvPr/>
        </p:nvSpPr>
        <p:spPr>
          <a:xfrm>
            <a:off x="6977270" y="3824429"/>
            <a:ext cx="2484781" cy="2373407"/>
          </a:xfrm>
          <a:prstGeom prst="rect">
            <a:avLst/>
          </a:prstGeom>
          <a:noFill/>
        </p:spPr>
        <p:txBody>
          <a:bodyPr wrap="square">
            <a:spAutoFit/>
          </a:bodyPr>
          <a:lstStyle/>
          <a:p>
            <a:pPr algn="just">
              <a:lnSpc>
                <a:spcPct val="115000"/>
              </a:lnSpc>
            </a:pPr>
            <a:r>
              <a:rPr lang="es-CO" sz="1300" dirty="0">
                <a:solidFill>
                  <a:srgbClr val="000000"/>
                </a:solidFill>
                <a:effectLst/>
                <a:latin typeface="Arial" panose="020B0604020202020204" pitchFamily="34" charset="0"/>
                <a:ea typeface="Arial" panose="020B0604020202020204" pitchFamily="34" charset="0"/>
              </a:rPr>
              <a:t>La fase de preproducción obedece a toda la planeación y diseño previo que se requiere para iniciar la ejecución de la composición animada. En esta etapa se </a:t>
            </a:r>
            <a:r>
              <a:rPr lang="es-CO" sz="1300" dirty="0">
                <a:effectLst/>
                <a:latin typeface="Arial" panose="020B0604020202020204" pitchFamily="34" charset="0"/>
                <a:ea typeface="Arial" panose="020B0604020202020204" pitchFamily="34" charset="0"/>
              </a:rPr>
              <a:t>definen</a:t>
            </a:r>
            <a:r>
              <a:rPr lang="es-CO" sz="1300" dirty="0">
                <a:solidFill>
                  <a:srgbClr val="000000"/>
                </a:solidFill>
                <a:effectLst/>
                <a:latin typeface="Arial" panose="020B0604020202020204" pitchFamily="34" charset="0"/>
                <a:ea typeface="Arial" panose="020B0604020202020204" pitchFamily="34" charset="0"/>
              </a:rPr>
              <a:t> los tiempos y cronogramas de cumplimiento para desarrollar el resto de las fases, hasta obtener el producto finalizado.</a:t>
            </a:r>
            <a:endParaRPr lang="es-CO" sz="1300" dirty="0">
              <a:effectLst/>
              <a:latin typeface="Arial" panose="020B0604020202020204" pitchFamily="34" charset="0"/>
              <a:ea typeface="Arial" panose="020B0604020202020204" pitchFamily="34" charset="0"/>
            </a:endParaRPr>
          </a:p>
        </p:txBody>
      </p:sp>
      <p:pic>
        <p:nvPicPr>
          <p:cNvPr id="1030" name="Picture 6" descr="Innovación, mejora de la carrera, concepto de inicio de negocios. Los trabajadores de la gente dibujan personajes que buscan nuevas ideas y decisiones que van de carrera al éxito llenos de pensamientos e ideas ilustrativas ">
            <a:extLst>
              <a:ext uri="{FF2B5EF4-FFF2-40B4-BE49-F238E27FC236}">
                <a16:creationId xmlns:a16="http://schemas.microsoft.com/office/drawing/2014/main" id="{4CCCBD1C-7714-43FD-80D5-F0A371E333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9808" y="3964892"/>
            <a:ext cx="1875187" cy="203163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Innovación, mejora de la carrera, concepto de inicio de negocios. Los trabajadores de la gente dibujan personajes que buscan nuevas ideas y decisiones que van de carrera al éxito llenos de pensamientos e ideas ilustrativas ">
            <a:extLst>
              <a:ext uri="{FF2B5EF4-FFF2-40B4-BE49-F238E27FC236}">
                <a16:creationId xmlns:a16="http://schemas.microsoft.com/office/drawing/2014/main" id="{FE31B8A8-B5E8-4C04-817A-DC72EA4851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95841" y="4298712"/>
            <a:ext cx="629479" cy="681995"/>
          </a:xfrm>
          <a:prstGeom prst="rect">
            <a:avLst/>
          </a:prstGeom>
          <a:noFill/>
          <a:extLst>
            <a:ext uri="{909E8E84-426E-40DD-AFC4-6F175D3DCCD1}">
              <a14:hiddenFill xmlns:a14="http://schemas.microsoft.com/office/drawing/2010/main">
                <a:solidFill>
                  <a:srgbClr val="FFFFFF"/>
                </a:solidFill>
              </a14:hiddenFill>
            </a:ext>
          </a:extLst>
        </p:spPr>
      </p:pic>
      <p:sp>
        <p:nvSpPr>
          <p:cNvPr id="37" name="CuadroTexto 36">
            <a:extLst>
              <a:ext uri="{FF2B5EF4-FFF2-40B4-BE49-F238E27FC236}">
                <a16:creationId xmlns:a16="http://schemas.microsoft.com/office/drawing/2014/main" id="{DC82DCF2-DE2C-4CF8-9D7D-44D3C7921456}"/>
              </a:ext>
            </a:extLst>
          </p:cNvPr>
          <p:cNvSpPr txBox="1"/>
          <p:nvPr/>
        </p:nvSpPr>
        <p:spPr>
          <a:xfrm>
            <a:off x="9621079" y="4980707"/>
            <a:ext cx="2534478" cy="830997"/>
          </a:xfrm>
          <a:prstGeom prst="rect">
            <a:avLst/>
          </a:prstGeom>
          <a:noFill/>
        </p:spPr>
        <p:txBody>
          <a:bodyPr wrap="square">
            <a:spAutoFit/>
          </a:bodyPr>
          <a:lstStyle/>
          <a:p>
            <a:r>
              <a:rPr lang="es-CO" sz="1200" dirty="0">
                <a:hlinkClick r:id="rId8"/>
              </a:rPr>
              <a:t>https://image.shutterstock.com/image-vector/innovation-improving-career-business-start-600w-1933670921.jpg</a:t>
            </a:r>
            <a:r>
              <a:rPr lang="es-CO" sz="1200" dirty="0"/>
              <a:t> </a:t>
            </a:r>
          </a:p>
        </p:txBody>
      </p:sp>
    </p:spTree>
    <p:extLst>
      <p:ext uri="{BB962C8B-B14F-4D97-AF65-F5344CB8AC3E}">
        <p14:creationId xmlns:p14="http://schemas.microsoft.com/office/powerpoint/2010/main" val="1473897641"/>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9713843" y="0"/>
            <a:ext cx="2478156"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p:nvPr/>
        </p:nvSpPr>
        <p:spPr>
          <a:xfrm>
            <a:off x="9713843" y="0"/>
            <a:ext cx="2478156"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15" name="Rectángulo: esquinas redondeadas 14">
            <a:extLst>
              <a:ext uri="{FF2B5EF4-FFF2-40B4-BE49-F238E27FC236}">
                <a16:creationId xmlns:a16="http://schemas.microsoft.com/office/drawing/2014/main" id="{8D0D383D-68C6-45EE-A62D-E7D356E68B0C}"/>
              </a:ext>
            </a:extLst>
          </p:cNvPr>
          <p:cNvSpPr/>
          <p:nvPr/>
        </p:nvSpPr>
        <p:spPr>
          <a:xfrm>
            <a:off x="198781" y="132912"/>
            <a:ext cx="9316279" cy="250427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D65C6A47-3BC1-4E80-922B-D6ED1E6B236D}"/>
              </a:ext>
            </a:extLst>
          </p:cNvPr>
          <p:cNvSpPr txBox="1"/>
          <p:nvPr/>
        </p:nvSpPr>
        <p:spPr>
          <a:xfrm>
            <a:off x="460512" y="142784"/>
            <a:ext cx="8842513" cy="523220"/>
          </a:xfrm>
          <a:prstGeom prst="rect">
            <a:avLst/>
          </a:prstGeom>
          <a:noFill/>
        </p:spPr>
        <p:txBody>
          <a:bodyPr wrap="square">
            <a:spAutoFit/>
          </a:bodyPr>
          <a:lstStyle/>
          <a:p>
            <a:pPr algn="just"/>
            <a:r>
              <a:rPr lang="es-CO" sz="1400" dirty="0">
                <a:solidFill>
                  <a:srgbClr val="000000"/>
                </a:solidFill>
                <a:effectLst/>
                <a:latin typeface="Arial" panose="020B0604020202020204" pitchFamily="34" charset="0"/>
                <a:ea typeface="Arial" panose="020B0604020202020204" pitchFamily="34" charset="0"/>
              </a:rPr>
              <a:t>Sin detallar cada subetapa que compone la preproducción, estos son algunos componentes importantes que la completan, para pasar a la siguiente etapa dentro de la producción:</a:t>
            </a:r>
            <a:endParaRPr lang="es-CO" sz="1400" dirty="0"/>
          </a:p>
        </p:txBody>
      </p:sp>
      <p:sp>
        <p:nvSpPr>
          <p:cNvPr id="18" name="CuadroTexto 17">
            <a:extLst>
              <a:ext uri="{FF2B5EF4-FFF2-40B4-BE49-F238E27FC236}">
                <a16:creationId xmlns:a16="http://schemas.microsoft.com/office/drawing/2014/main" id="{0ECDAE4A-0CB8-4D0A-820B-3F2FACA585CF}"/>
              </a:ext>
            </a:extLst>
          </p:cNvPr>
          <p:cNvSpPr txBox="1"/>
          <p:nvPr/>
        </p:nvSpPr>
        <p:spPr>
          <a:xfrm>
            <a:off x="248480" y="993924"/>
            <a:ext cx="2891555" cy="1243802"/>
          </a:xfrm>
          <a:prstGeom prst="rect">
            <a:avLst/>
          </a:prstGeom>
          <a:noFill/>
        </p:spPr>
        <p:txBody>
          <a:bodyPr wrap="square">
            <a:spAutoFit/>
          </a:bodyPr>
          <a:lstStyle/>
          <a:p>
            <a:pPr algn="just">
              <a:lnSpc>
                <a:spcPct val="115000"/>
              </a:lnSpc>
            </a:pPr>
            <a:r>
              <a:rPr lang="es-CO" sz="1100" dirty="0">
                <a:solidFill>
                  <a:schemeClr val="accent6">
                    <a:lumMod val="50000"/>
                  </a:schemeClr>
                </a:solidFill>
                <a:effectLst/>
                <a:latin typeface="Arial" panose="020B0604020202020204" pitchFamily="34" charset="0"/>
                <a:ea typeface="Arial" panose="020B0604020202020204" pitchFamily="34" charset="0"/>
              </a:rPr>
              <a:t>-Idea y desarrollo de la historia</a:t>
            </a:r>
          </a:p>
          <a:p>
            <a:pPr algn="just">
              <a:lnSpc>
                <a:spcPct val="115000"/>
              </a:lnSpc>
            </a:pPr>
            <a:r>
              <a:rPr lang="es-CO" sz="1100" dirty="0">
                <a:solidFill>
                  <a:schemeClr val="accent6">
                    <a:lumMod val="50000"/>
                  </a:schemeClr>
                </a:solidFill>
                <a:effectLst/>
                <a:latin typeface="Arial" panose="020B0604020202020204" pitchFamily="34" charset="0"/>
                <a:ea typeface="Arial" panose="020B0604020202020204" pitchFamily="34" charset="0"/>
              </a:rPr>
              <a:t>-Guion</a:t>
            </a:r>
          </a:p>
          <a:p>
            <a:pPr algn="just">
              <a:lnSpc>
                <a:spcPct val="115000"/>
              </a:lnSpc>
            </a:pPr>
            <a:r>
              <a:rPr lang="es-CO" sz="1100" dirty="0">
                <a:solidFill>
                  <a:schemeClr val="accent6">
                    <a:lumMod val="50000"/>
                  </a:schemeClr>
                </a:solidFill>
                <a:effectLst/>
                <a:latin typeface="Arial" panose="020B0604020202020204" pitchFamily="34" charset="0"/>
                <a:ea typeface="Arial" panose="020B0604020202020204" pitchFamily="34" charset="0"/>
              </a:rPr>
              <a:t>-Diseño de personajes o </a:t>
            </a:r>
            <a:r>
              <a:rPr lang="es-CO" sz="1100" b="1" i="1" dirty="0" err="1">
                <a:solidFill>
                  <a:schemeClr val="accent6">
                    <a:lumMod val="50000"/>
                  </a:schemeClr>
                </a:solidFill>
                <a:effectLst/>
                <a:latin typeface="Arial" panose="020B0604020202020204" pitchFamily="34" charset="0"/>
                <a:ea typeface="Arial" panose="020B0604020202020204" pitchFamily="34" charset="0"/>
              </a:rPr>
              <a:t>Model</a:t>
            </a:r>
            <a:r>
              <a:rPr lang="es-CO" sz="1100" b="1" i="1" dirty="0">
                <a:solidFill>
                  <a:schemeClr val="accent6">
                    <a:lumMod val="50000"/>
                  </a:schemeClr>
                </a:solidFill>
                <a:effectLst/>
                <a:latin typeface="Arial" panose="020B0604020202020204" pitchFamily="34" charset="0"/>
                <a:ea typeface="Arial" panose="020B0604020202020204" pitchFamily="34" charset="0"/>
              </a:rPr>
              <a:t> </a:t>
            </a:r>
            <a:r>
              <a:rPr lang="es-CO" sz="1100" b="1" i="1" dirty="0" err="1">
                <a:solidFill>
                  <a:schemeClr val="accent6">
                    <a:lumMod val="50000"/>
                  </a:schemeClr>
                </a:solidFill>
                <a:effectLst/>
                <a:latin typeface="Arial" panose="020B0604020202020204" pitchFamily="34" charset="0"/>
                <a:ea typeface="Arial" panose="020B0604020202020204" pitchFamily="34" charset="0"/>
              </a:rPr>
              <a:t>sheets</a:t>
            </a:r>
            <a:endParaRPr lang="es-CO" sz="1100" b="1" i="1" dirty="0">
              <a:solidFill>
                <a:schemeClr val="accent6">
                  <a:lumMod val="50000"/>
                </a:schemeClr>
              </a:solidFill>
              <a:effectLst/>
              <a:latin typeface="Arial" panose="020B0604020202020204" pitchFamily="34" charset="0"/>
              <a:ea typeface="Arial" panose="020B0604020202020204" pitchFamily="34" charset="0"/>
            </a:endParaRPr>
          </a:p>
          <a:p>
            <a:pPr algn="just">
              <a:lnSpc>
                <a:spcPct val="115000"/>
              </a:lnSpc>
            </a:pPr>
            <a:r>
              <a:rPr lang="es-CO" sz="1100" dirty="0">
                <a:solidFill>
                  <a:schemeClr val="accent6">
                    <a:lumMod val="50000"/>
                  </a:schemeClr>
                </a:solidFill>
                <a:effectLst/>
                <a:latin typeface="Arial" panose="020B0604020202020204" pitchFamily="34" charset="0"/>
                <a:ea typeface="Arial" panose="020B0604020202020204" pitchFamily="34" charset="0"/>
              </a:rPr>
              <a:t>-Diseño de locaciones y </a:t>
            </a:r>
            <a:r>
              <a:rPr lang="es-CO" sz="1100" b="1" i="1" dirty="0" err="1">
                <a:solidFill>
                  <a:schemeClr val="accent6">
                    <a:lumMod val="50000"/>
                  </a:schemeClr>
                </a:solidFill>
                <a:effectLst/>
                <a:latin typeface="Arial" panose="020B0604020202020204" pitchFamily="34" charset="0"/>
                <a:ea typeface="Arial" panose="020B0604020202020204" pitchFamily="34" charset="0"/>
              </a:rPr>
              <a:t>matte</a:t>
            </a:r>
            <a:r>
              <a:rPr lang="es-CO" sz="1100" b="1" i="1" dirty="0">
                <a:solidFill>
                  <a:schemeClr val="accent6">
                    <a:lumMod val="50000"/>
                  </a:schemeClr>
                </a:solidFill>
                <a:effectLst/>
                <a:latin typeface="Arial" panose="020B0604020202020204" pitchFamily="34" charset="0"/>
                <a:ea typeface="Arial" panose="020B0604020202020204" pitchFamily="34" charset="0"/>
              </a:rPr>
              <a:t> </a:t>
            </a:r>
            <a:r>
              <a:rPr lang="es-CO" sz="1100" b="1" i="1" dirty="0" err="1">
                <a:solidFill>
                  <a:schemeClr val="accent6">
                    <a:lumMod val="50000"/>
                  </a:schemeClr>
                </a:solidFill>
                <a:effectLst/>
                <a:latin typeface="Arial" panose="020B0604020202020204" pitchFamily="34" charset="0"/>
                <a:ea typeface="Arial" panose="020B0604020202020204" pitchFamily="34" charset="0"/>
              </a:rPr>
              <a:t>painting</a:t>
            </a:r>
            <a:r>
              <a:rPr lang="es-CO" sz="1100" b="1" i="1" dirty="0">
                <a:solidFill>
                  <a:schemeClr val="accent6">
                    <a:lumMod val="50000"/>
                  </a:schemeClr>
                </a:solidFill>
                <a:effectLst/>
                <a:latin typeface="Arial" panose="020B0604020202020204" pitchFamily="34" charset="0"/>
                <a:ea typeface="Arial" panose="020B0604020202020204" pitchFamily="34" charset="0"/>
              </a:rPr>
              <a:t> </a:t>
            </a:r>
            <a:r>
              <a:rPr lang="es-CO" sz="1100" dirty="0">
                <a:solidFill>
                  <a:schemeClr val="accent6">
                    <a:lumMod val="50000"/>
                  </a:schemeClr>
                </a:solidFill>
                <a:effectLst/>
                <a:latin typeface="Arial" panose="020B0604020202020204" pitchFamily="34" charset="0"/>
                <a:ea typeface="Arial" panose="020B0604020202020204" pitchFamily="34" charset="0"/>
              </a:rPr>
              <a:t>donde transcurren las escenas</a:t>
            </a:r>
          </a:p>
          <a:p>
            <a:pPr algn="just">
              <a:lnSpc>
                <a:spcPct val="115000"/>
              </a:lnSpc>
            </a:pPr>
            <a:r>
              <a:rPr lang="es-CO" sz="1100" dirty="0">
                <a:solidFill>
                  <a:schemeClr val="accent6">
                    <a:lumMod val="50000"/>
                  </a:schemeClr>
                </a:solidFill>
                <a:effectLst/>
                <a:latin typeface="Arial" panose="020B0604020202020204" pitchFamily="34" charset="0"/>
                <a:ea typeface="Arial" panose="020B0604020202020204" pitchFamily="34" charset="0"/>
              </a:rPr>
              <a:t>-Desarrollo del Storyboard o guion gráfico</a:t>
            </a:r>
          </a:p>
        </p:txBody>
      </p:sp>
      <p:sp>
        <p:nvSpPr>
          <p:cNvPr id="20" name="CuadroTexto 19">
            <a:extLst>
              <a:ext uri="{FF2B5EF4-FFF2-40B4-BE49-F238E27FC236}">
                <a16:creationId xmlns:a16="http://schemas.microsoft.com/office/drawing/2014/main" id="{47D3A93B-FADE-4C8E-A555-657A0850960C}"/>
              </a:ext>
            </a:extLst>
          </p:cNvPr>
          <p:cNvSpPr txBox="1"/>
          <p:nvPr/>
        </p:nvSpPr>
        <p:spPr>
          <a:xfrm>
            <a:off x="7527237" y="993924"/>
            <a:ext cx="1881806" cy="1234953"/>
          </a:xfrm>
          <a:prstGeom prst="rect">
            <a:avLst/>
          </a:prstGeom>
          <a:noFill/>
        </p:spPr>
        <p:txBody>
          <a:bodyPr wrap="square">
            <a:spAutoFit/>
          </a:bodyPr>
          <a:lstStyle/>
          <a:p>
            <a:pPr algn="just">
              <a:lnSpc>
                <a:spcPct val="115000"/>
              </a:lnSpc>
            </a:pPr>
            <a:r>
              <a:rPr lang="es-CO" sz="1100" dirty="0">
                <a:solidFill>
                  <a:schemeClr val="accent6">
                    <a:lumMod val="50000"/>
                  </a:schemeClr>
                </a:solidFill>
                <a:effectLst/>
                <a:latin typeface="Arial" panose="020B0604020202020204" pitchFamily="34" charset="0"/>
                <a:ea typeface="Arial" panose="020B0604020202020204" pitchFamily="34" charset="0"/>
              </a:rPr>
              <a:t>-Diseño de estética o </a:t>
            </a:r>
            <a:r>
              <a:rPr lang="es-CO" sz="1100" b="1" i="1" dirty="0">
                <a:solidFill>
                  <a:schemeClr val="accent6">
                    <a:lumMod val="50000"/>
                  </a:schemeClr>
                </a:solidFill>
                <a:effectLst/>
                <a:latin typeface="Arial" panose="020B0604020202020204" pitchFamily="34" charset="0"/>
                <a:ea typeface="Arial" panose="020B0604020202020204" pitchFamily="34" charset="0"/>
              </a:rPr>
              <a:t>look </a:t>
            </a:r>
            <a:r>
              <a:rPr lang="es-CO" sz="1100" b="1" i="1" dirty="0" err="1">
                <a:solidFill>
                  <a:schemeClr val="accent6">
                    <a:lumMod val="50000"/>
                  </a:schemeClr>
                </a:solidFill>
                <a:effectLst/>
                <a:latin typeface="Arial" panose="020B0604020202020204" pitchFamily="34" charset="0"/>
                <a:ea typeface="Arial" panose="020B0604020202020204" pitchFamily="34" charset="0"/>
              </a:rPr>
              <a:t>development</a:t>
            </a:r>
            <a:endParaRPr lang="es-CO" sz="1100" b="1" i="1" dirty="0">
              <a:solidFill>
                <a:schemeClr val="accent6">
                  <a:lumMod val="50000"/>
                </a:schemeClr>
              </a:solidFill>
              <a:effectLst/>
              <a:latin typeface="Arial" panose="020B0604020202020204" pitchFamily="34" charset="0"/>
              <a:ea typeface="Arial" panose="020B0604020202020204" pitchFamily="34" charset="0"/>
            </a:endParaRPr>
          </a:p>
          <a:p>
            <a:pPr algn="just">
              <a:lnSpc>
                <a:spcPct val="115000"/>
              </a:lnSpc>
            </a:pPr>
            <a:r>
              <a:rPr lang="es-CO" sz="1100" dirty="0">
                <a:solidFill>
                  <a:schemeClr val="accent6">
                    <a:lumMod val="50000"/>
                  </a:schemeClr>
                </a:solidFill>
                <a:effectLst/>
                <a:latin typeface="Arial" panose="020B0604020202020204" pitchFamily="34" charset="0"/>
                <a:ea typeface="Arial" panose="020B0604020202020204" pitchFamily="34" charset="0"/>
              </a:rPr>
              <a:t>-Diseño de audio </a:t>
            </a:r>
          </a:p>
          <a:p>
            <a:pPr algn="just">
              <a:lnSpc>
                <a:spcPct val="115000"/>
              </a:lnSpc>
            </a:pPr>
            <a:r>
              <a:rPr lang="es-CO" sz="1100" dirty="0">
                <a:solidFill>
                  <a:schemeClr val="accent6">
                    <a:lumMod val="50000"/>
                  </a:schemeClr>
                </a:solidFill>
                <a:effectLst/>
                <a:latin typeface="Arial" panose="020B0604020202020204" pitchFamily="34" charset="0"/>
                <a:ea typeface="Arial" panose="020B0604020202020204" pitchFamily="34" charset="0"/>
              </a:rPr>
              <a:t>-</a:t>
            </a:r>
            <a:r>
              <a:rPr lang="es-CO" sz="1100" b="1" i="1" dirty="0" err="1">
                <a:solidFill>
                  <a:schemeClr val="accent6">
                    <a:lumMod val="50000"/>
                  </a:schemeClr>
                </a:solidFill>
                <a:effectLst/>
                <a:latin typeface="Arial" panose="020B0604020202020204" pitchFamily="34" charset="0"/>
                <a:ea typeface="Arial" panose="020B0604020202020204" pitchFamily="34" charset="0"/>
              </a:rPr>
              <a:t>Animatic</a:t>
            </a:r>
            <a:r>
              <a:rPr lang="es-CO" sz="1100" b="1" i="1" dirty="0">
                <a:solidFill>
                  <a:schemeClr val="accent6">
                    <a:lumMod val="50000"/>
                  </a:schemeClr>
                </a:solidFill>
                <a:effectLst/>
                <a:latin typeface="Arial" panose="020B0604020202020204" pitchFamily="34" charset="0"/>
                <a:ea typeface="Arial" panose="020B0604020202020204" pitchFamily="34" charset="0"/>
              </a:rPr>
              <a:t> </a:t>
            </a:r>
          </a:p>
          <a:p>
            <a:pPr algn="just">
              <a:lnSpc>
                <a:spcPct val="115000"/>
              </a:lnSpc>
            </a:pPr>
            <a:r>
              <a:rPr lang="es-CO" sz="1100" dirty="0">
                <a:solidFill>
                  <a:schemeClr val="accent6">
                    <a:lumMod val="50000"/>
                  </a:schemeClr>
                </a:solidFill>
                <a:effectLst/>
                <a:latin typeface="Arial" panose="020B0604020202020204" pitchFamily="34" charset="0"/>
                <a:ea typeface="Arial" panose="020B0604020202020204" pitchFamily="34" charset="0"/>
              </a:rPr>
              <a:t>-Planificación técnica </a:t>
            </a:r>
          </a:p>
          <a:p>
            <a:r>
              <a:rPr lang="es-CO" sz="1100" dirty="0">
                <a:solidFill>
                  <a:schemeClr val="accent6">
                    <a:lumMod val="50000"/>
                  </a:schemeClr>
                </a:solidFill>
                <a:effectLst/>
                <a:latin typeface="Arial" panose="020B0604020202020204" pitchFamily="34" charset="0"/>
                <a:ea typeface="Arial" panose="020B0604020202020204" pitchFamily="34" charset="0"/>
              </a:rPr>
              <a:t>-</a:t>
            </a:r>
            <a:r>
              <a:rPr lang="es-CO" sz="1100" b="1" i="1" dirty="0" err="1">
                <a:solidFill>
                  <a:schemeClr val="accent6">
                    <a:lumMod val="50000"/>
                  </a:schemeClr>
                </a:solidFill>
                <a:effectLst/>
                <a:latin typeface="Arial" panose="020B0604020202020204" pitchFamily="34" charset="0"/>
                <a:ea typeface="Arial" panose="020B0604020202020204" pitchFamily="34" charset="0"/>
              </a:rPr>
              <a:t>Layout</a:t>
            </a:r>
            <a:r>
              <a:rPr lang="es-CO" sz="1100" b="1" i="1" dirty="0">
                <a:solidFill>
                  <a:schemeClr val="accent6">
                    <a:lumMod val="50000"/>
                  </a:schemeClr>
                </a:solidFill>
                <a:effectLst/>
                <a:latin typeface="Arial" panose="020B0604020202020204" pitchFamily="34" charset="0"/>
                <a:ea typeface="Arial" panose="020B0604020202020204" pitchFamily="34" charset="0"/>
              </a:rPr>
              <a:t> </a:t>
            </a:r>
            <a:endParaRPr lang="es-CO" sz="1100" b="1" i="1" dirty="0">
              <a:solidFill>
                <a:schemeClr val="accent6">
                  <a:lumMod val="50000"/>
                </a:schemeClr>
              </a:solidFill>
            </a:endParaRPr>
          </a:p>
        </p:txBody>
      </p:sp>
      <p:pic>
        <p:nvPicPr>
          <p:cNvPr id="21" name="image3.jpg" descr="Diagrama&#10;&#10;Descripción generada automáticamente con confianza media">
            <a:extLst>
              <a:ext uri="{FF2B5EF4-FFF2-40B4-BE49-F238E27FC236}">
                <a16:creationId xmlns:a16="http://schemas.microsoft.com/office/drawing/2014/main" id="{94B84593-75D2-4B83-BCFF-634B21EA7347}"/>
              </a:ext>
            </a:extLst>
          </p:cNvPr>
          <p:cNvPicPr/>
          <p:nvPr/>
        </p:nvPicPr>
        <p:blipFill>
          <a:blip r:embed="rId3"/>
          <a:srcRect/>
          <a:stretch>
            <a:fillRect/>
          </a:stretch>
        </p:blipFill>
        <p:spPr>
          <a:xfrm>
            <a:off x="3498574" y="914412"/>
            <a:ext cx="3472070" cy="1527048"/>
          </a:xfrm>
          <a:prstGeom prst="rect">
            <a:avLst/>
          </a:prstGeom>
          <a:ln/>
        </p:spPr>
      </p:pic>
      <p:sp>
        <p:nvSpPr>
          <p:cNvPr id="23" name="CuadroTexto 22">
            <a:extLst>
              <a:ext uri="{FF2B5EF4-FFF2-40B4-BE49-F238E27FC236}">
                <a16:creationId xmlns:a16="http://schemas.microsoft.com/office/drawing/2014/main" id="{6B49EBAD-BA8E-4F96-92C1-7D733E2F0267}"/>
              </a:ext>
            </a:extLst>
          </p:cNvPr>
          <p:cNvSpPr txBox="1"/>
          <p:nvPr/>
        </p:nvSpPr>
        <p:spPr>
          <a:xfrm>
            <a:off x="4108172" y="718080"/>
            <a:ext cx="1547191" cy="223768"/>
          </a:xfrm>
          <a:prstGeom prst="rect">
            <a:avLst/>
          </a:prstGeom>
          <a:noFill/>
        </p:spPr>
        <p:txBody>
          <a:bodyPr wrap="square">
            <a:spAutoFit/>
          </a:bodyPr>
          <a:lstStyle/>
          <a:p>
            <a:r>
              <a:rPr lang="es-CO" sz="800" i="1" dirty="0">
                <a:solidFill>
                  <a:srgbClr val="000000"/>
                </a:solidFill>
                <a:effectLst/>
                <a:latin typeface="Arial" panose="020B0604020202020204" pitchFamily="34" charset="0"/>
                <a:ea typeface="Arial" panose="020B0604020202020204" pitchFamily="34" charset="0"/>
              </a:rPr>
              <a:t>Ejemplo de un </a:t>
            </a:r>
            <a:r>
              <a:rPr lang="es-CO" sz="800" i="1" dirty="0" err="1">
                <a:solidFill>
                  <a:srgbClr val="000000"/>
                </a:solidFill>
                <a:effectLst/>
                <a:latin typeface="Arial" panose="020B0604020202020204" pitchFamily="34" charset="0"/>
                <a:ea typeface="Arial" panose="020B0604020202020204" pitchFamily="34" charset="0"/>
              </a:rPr>
              <a:t>Model</a:t>
            </a:r>
            <a:r>
              <a:rPr lang="es-CO" sz="800" i="1" dirty="0">
                <a:solidFill>
                  <a:srgbClr val="000000"/>
                </a:solidFill>
                <a:effectLst/>
                <a:latin typeface="Arial" panose="020B0604020202020204" pitchFamily="34" charset="0"/>
                <a:ea typeface="Arial" panose="020B0604020202020204" pitchFamily="34" charset="0"/>
              </a:rPr>
              <a:t> </a:t>
            </a:r>
            <a:r>
              <a:rPr lang="es-CO" sz="800" i="1" dirty="0" err="1">
                <a:solidFill>
                  <a:srgbClr val="000000"/>
                </a:solidFill>
                <a:effectLst/>
                <a:latin typeface="Arial" panose="020B0604020202020204" pitchFamily="34" charset="0"/>
                <a:ea typeface="Arial" panose="020B0604020202020204" pitchFamily="34" charset="0"/>
              </a:rPr>
              <a:t>Sheets</a:t>
            </a:r>
            <a:endParaRPr lang="es-CO" sz="800" dirty="0"/>
          </a:p>
        </p:txBody>
      </p:sp>
      <p:sp>
        <p:nvSpPr>
          <p:cNvPr id="25" name="CuadroTexto 24">
            <a:extLst>
              <a:ext uri="{FF2B5EF4-FFF2-40B4-BE49-F238E27FC236}">
                <a16:creationId xmlns:a16="http://schemas.microsoft.com/office/drawing/2014/main" id="{761F57FF-D141-4CDA-A338-4EBD4D111462}"/>
              </a:ext>
            </a:extLst>
          </p:cNvPr>
          <p:cNvSpPr txBox="1"/>
          <p:nvPr/>
        </p:nvSpPr>
        <p:spPr>
          <a:xfrm>
            <a:off x="3008243" y="2411879"/>
            <a:ext cx="4634948" cy="215444"/>
          </a:xfrm>
          <a:prstGeom prst="rect">
            <a:avLst/>
          </a:prstGeom>
          <a:noFill/>
        </p:spPr>
        <p:txBody>
          <a:bodyPr wrap="square">
            <a:spAutoFit/>
          </a:bodyPr>
          <a:lstStyle/>
          <a:p>
            <a:r>
              <a:rPr lang="es-CO" sz="800" dirty="0">
                <a:solidFill>
                  <a:srgbClr val="0000FF"/>
                </a:solidFill>
                <a:effectLst/>
                <a:latin typeface="Arial" panose="020B0604020202020204" pitchFamily="34" charset="0"/>
                <a:ea typeface="Arial" panose="020B0604020202020204" pitchFamily="34" charset="0"/>
                <a:hlinkClick r:id="rId4"/>
              </a:rPr>
              <a:t>https://commons.wikimedia.org/wiki/File:2017-03-05_pepper-s-model-sheet_by-David-Revoy.jpg</a:t>
            </a:r>
            <a:endParaRPr lang="es-CO" sz="800" dirty="0"/>
          </a:p>
        </p:txBody>
      </p:sp>
      <p:sp>
        <p:nvSpPr>
          <p:cNvPr id="26" name="Rectángulo: esquinas redondeadas 25">
            <a:extLst>
              <a:ext uri="{FF2B5EF4-FFF2-40B4-BE49-F238E27FC236}">
                <a16:creationId xmlns:a16="http://schemas.microsoft.com/office/drawing/2014/main" id="{6A853EC8-C887-4840-A317-2BC07916AB08}"/>
              </a:ext>
            </a:extLst>
          </p:cNvPr>
          <p:cNvSpPr/>
          <p:nvPr/>
        </p:nvSpPr>
        <p:spPr>
          <a:xfrm>
            <a:off x="4863545" y="2680173"/>
            <a:ext cx="4651515" cy="3939275"/>
          </a:xfrm>
          <a:prstGeom prst="roundRect">
            <a:avLst/>
          </a:prstGeom>
          <a:solidFill>
            <a:srgbClr val="D95D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esquinas redondeadas 26">
            <a:extLst>
              <a:ext uri="{FF2B5EF4-FFF2-40B4-BE49-F238E27FC236}">
                <a16:creationId xmlns:a16="http://schemas.microsoft.com/office/drawing/2014/main" id="{3223E5DD-33FE-41E2-91A7-A12698E83FBA}"/>
              </a:ext>
            </a:extLst>
          </p:cNvPr>
          <p:cNvSpPr/>
          <p:nvPr/>
        </p:nvSpPr>
        <p:spPr>
          <a:xfrm>
            <a:off x="198780" y="2647055"/>
            <a:ext cx="4651515" cy="3939275"/>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CuadroTexto 28">
            <a:extLst>
              <a:ext uri="{FF2B5EF4-FFF2-40B4-BE49-F238E27FC236}">
                <a16:creationId xmlns:a16="http://schemas.microsoft.com/office/drawing/2014/main" id="{4492C078-935C-4A69-A881-98EFFC2D79D5}"/>
              </a:ext>
            </a:extLst>
          </p:cNvPr>
          <p:cNvSpPr txBox="1"/>
          <p:nvPr/>
        </p:nvSpPr>
        <p:spPr>
          <a:xfrm>
            <a:off x="2201516" y="5592409"/>
            <a:ext cx="2662031" cy="1015663"/>
          </a:xfrm>
          <a:prstGeom prst="rect">
            <a:avLst/>
          </a:prstGeom>
          <a:noFill/>
        </p:spPr>
        <p:txBody>
          <a:bodyPr wrap="square">
            <a:spAutoFit/>
          </a:bodyPr>
          <a:lstStyle/>
          <a:p>
            <a:r>
              <a:rPr lang="es-CO" sz="1200" dirty="0">
                <a:solidFill>
                  <a:srgbClr val="000000"/>
                </a:solidFill>
                <a:effectLst/>
                <a:latin typeface="Arial" panose="020B0604020202020204" pitchFamily="34" charset="0"/>
                <a:ea typeface="Arial" panose="020B0604020202020204" pitchFamily="34" charset="0"/>
              </a:rPr>
              <a:t>El desarrollo de estas etapas básicas de la preproducción, pueden generar para el proyecto de producción animada, la facilidad en la ejecución del mismo.</a:t>
            </a:r>
            <a:endParaRPr lang="es-CO" sz="1200" dirty="0"/>
          </a:p>
        </p:txBody>
      </p:sp>
      <p:sp>
        <p:nvSpPr>
          <p:cNvPr id="31" name="CuadroTexto 30">
            <a:extLst>
              <a:ext uri="{FF2B5EF4-FFF2-40B4-BE49-F238E27FC236}">
                <a16:creationId xmlns:a16="http://schemas.microsoft.com/office/drawing/2014/main" id="{63625307-0C36-48C9-B724-344B237CD3CC}"/>
              </a:ext>
            </a:extLst>
          </p:cNvPr>
          <p:cNvSpPr txBox="1"/>
          <p:nvPr/>
        </p:nvSpPr>
        <p:spPr>
          <a:xfrm>
            <a:off x="327991" y="2776258"/>
            <a:ext cx="2662031" cy="1015663"/>
          </a:xfrm>
          <a:prstGeom prst="rect">
            <a:avLst/>
          </a:prstGeom>
          <a:noFill/>
        </p:spPr>
        <p:txBody>
          <a:bodyPr wrap="square">
            <a:spAutoFit/>
          </a:bodyPr>
          <a:lstStyle/>
          <a:p>
            <a:r>
              <a:rPr lang="es-CO" sz="1200" dirty="0">
                <a:solidFill>
                  <a:srgbClr val="000000"/>
                </a:solidFill>
                <a:effectLst/>
                <a:latin typeface="Arial" panose="020B0604020202020204" pitchFamily="34" charset="0"/>
                <a:ea typeface="Arial" panose="020B0604020202020204" pitchFamily="34" charset="0"/>
              </a:rPr>
              <a:t>Esta fase permite tener el trabajo organizado y planificado para pasar a desarrollo con el mínimo de errores a la siguiente fase de la producción.</a:t>
            </a:r>
            <a:endParaRPr lang="es-CO" sz="1200" dirty="0"/>
          </a:p>
        </p:txBody>
      </p:sp>
      <p:pic>
        <p:nvPicPr>
          <p:cNvPr id="2050" name="Picture 2" descr="Animación y movimiento Concepto de ilustración de la industria gráfica que muestra movimiento digital Animación gráfica Herramientas de proceso creativo, adecuado para la página de inicio, ui, web, tarjeta de introducción de aplicaciones, editorial, volante,">
            <a:extLst>
              <a:ext uri="{FF2B5EF4-FFF2-40B4-BE49-F238E27FC236}">
                <a16:creationId xmlns:a16="http://schemas.microsoft.com/office/drawing/2014/main" id="{53C13196-B049-48F7-A674-3BD24D42F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52" y="3801793"/>
            <a:ext cx="3882887" cy="159489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Animación y movimiento Concepto de ilustración de la industria gráfica que muestra movimiento digital Animación gráfica Herramientas de proceso creativo, adecuado para la página de inicio, ui, web, tarjeta de introducción de aplicaciones, editorial, volante,">
            <a:extLst>
              <a:ext uri="{FF2B5EF4-FFF2-40B4-BE49-F238E27FC236}">
                <a16:creationId xmlns:a16="http://schemas.microsoft.com/office/drawing/2014/main" id="{DB4BF723-579F-4D18-9F15-0A9F700399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39462" y="1902022"/>
            <a:ext cx="1226382" cy="602427"/>
          </a:xfrm>
          <a:prstGeom prst="rect">
            <a:avLst/>
          </a:prstGeom>
          <a:noFill/>
          <a:extLst>
            <a:ext uri="{909E8E84-426E-40DD-AFC4-6F175D3DCCD1}">
              <a14:hiddenFill xmlns:a14="http://schemas.microsoft.com/office/drawing/2010/main">
                <a:solidFill>
                  <a:srgbClr val="FFFFFF"/>
                </a:solidFill>
              </a14:hiddenFill>
            </a:ext>
          </a:extLst>
        </p:spPr>
      </p:pic>
      <p:sp>
        <p:nvSpPr>
          <p:cNvPr id="35" name="CuadroTexto 34">
            <a:extLst>
              <a:ext uri="{FF2B5EF4-FFF2-40B4-BE49-F238E27FC236}">
                <a16:creationId xmlns:a16="http://schemas.microsoft.com/office/drawing/2014/main" id="{90CA4FA5-2816-4FCC-97F8-92EB7D698F78}"/>
              </a:ext>
            </a:extLst>
          </p:cNvPr>
          <p:cNvSpPr txBox="1"/>
          <p:nvPr/>
        </p:nvSpPr>
        <p:spPr>
          <a:xfrm>
            <a:off x="9839462" y="2610504"/>
            <a:ext cx="2337627" cy="830997"/>
          </a:xfrm>
          <a:prstGeom prst="rect">
            <a:avLst/>
          </a:prstGeom>
          <a:noFill/>
        </p:spPr>
        <p:txBody>
          <a:bodyPr wrap="square">
            <a:spAutoFit/>
          </a:bodyPr>
          <a:lstStyle/>
          <a:p>
            <a:r>
              <a:rPr lang="es-CO" sz="1200" dirty="0">
                <a:hlinkClick r:id="rId6"/>
              </a:rPr>
              <a:t>https://image.shutterstock.com/image-vector/animation-motion-graphic-industry-vector-600w-1482493397.jpg</a:t>
            </a:r>
            <a:r>
              <a:rPr lang="es-CO" sz="1200" dirty="0"/>
              <a:t> </a:t>
            </a:r>
          </a:p>
        </p:txBody>
      </p:sp>
      <p:sp>
        <p:nvSpPr>
          <p:cNvPr id="37" name="CuadroTexto 36">
            <a:extLst>
              <a:ext uri="{FF2B5EF4-FFF2-40B4-BE49-F238E27FC236}">
                <a16:creationId xmlns:a16="http://schemas.microsoft.com/office/drawing/2014/main" id="{0ABCA868-794D-4D33-BCD0-D59F35D066ED}"/>
              </a:ext>
            </a:extLst>
          </p:cNvPr>
          <p:cNvSpPr txBox="1"/>
          <p:nvPr/>
        </p:nvSpPr>
        <p:spPr>
          <a:xfrm>
            <a:off x="4964596" y="2908030"/>
            <a:ext cx="4535554" cy="923779"/>
          </a:xfrm>
          <a:prstGeom prst="rect">
            <a:avLst/>
          </a:prstGeom>
          <a:noFill/>
        </p:spPr>
        <p:txBody>
          <a:bodyPr wrap="square">
            <a:spAutoFit/>
          </a:bodyPr>
          <a:lstStyle/>
          <a:p>
            <a:pPr algn="just">
              <a:lnSpc>
                <a:spcPct val="115000"/>
              </a:lnSpc>
            </a:pPr>
            <a:r>
              <a:rPr lang="es-CO" sz="1200" dirty="0">
                <a:solidFill>
                  <a:srgbClr val="000000"/>
                </a:solidFill>
                <a:effectLst/>
                <a:latin typeface="Arial" panose="020B0604020202020204" pitchFamily="34" charset="0"/>
                <a:ea typeface="Arial" panose="020B0604020202020204" pitchFamily="34" charset="0"/>
              </a:rPr>
              <a:t>Es en esta fase de la producción donde se pone en marcha la ejecución del producto que se va a entregar al espectador, es decir que este es el momento en el cual entra todo el equipo en acción en la elaboración del animado. </a:t>
            </a:r>
            <a:endParaRPr lang="es-CO" sz="1200" dirty="0">
              <a:effectLst/>
              <a:latin typeface="Arial" panose="020B0604020202020204" pitchFamily="34" charset="0"/>
              <a:ea typeface="Arial" panose="020B0604020202020204" pitchFamily="34" charset="0"/>
            </a:endParaRPr>
          </a:p>
        </p:txBody>
      </p:sp>
      <p:sp>
        <p:nvSpPr>
          <p:cNvPr id="39" name="CuadroTexto 38">
            <a:extLst>
              <a:ext uri="{FF2B5EF4-FFF2-40B4-BE49-F238E27FC236}">
                <a16:creationId xmlns:a16="http://schemas.microsoft.com/office/drawing/2014/main" id="{C393DCF9-507A-478F-9FD0-0D6BD918CC70}"/>
              </a:ext>
            </a:extLst>
          </p:cNvPr>
          <p:cNvSpPr txBox="1"/>
          <p:nvPr/>
        </p:nvSpPr>
        <p:spPr>
          <a:xfrm>
            <a:off x="4964596" y="5443476"/>
            <a:ext cx="4575310" cy="1015663"/>
          </a:xfrm>
          <a:prstGeom prst="rect">
            <a:avLst/>
          </a:prstGeom>
          <a:noFill/>
        </p:spPr>
        <p:txBody>
          <a:bodyPr wrap="square">
            <a:spAutoFit/>
          </a:bodyPr>
          <a:lstStyle/>
          <a:p>
            <a:pPr algn="just"/>
            <a:r>
              <a:rPr lang="es-CO" sz="1200" dirty="0">
                <a:solidFill>
                  <a:srgbClr val="000000"/>
                </a:solidFill>
                <a:effectLst/>
                <a:latin typeface="Arial" panose="020B0604020202020204" pitchFamily="34" charset="0"/>
                <a:ea typeface="Arial" panose="020B0604020202020204" pitchFamily="34" charset="0"/>
              </a:rPr>
              <a:t>Acá, gracias a la planificación y diseño efectuado en la preproducción, se puede ejecutar y materializar, de manera visual, todo lo imaginado para la historia: los personajes y los objetos que componen las distintas secuencias que componen el producto. </a:t>
            </a:r>
            <a:endParaRPr lang="es-CO" sz="1200" dirty="0"/>
          </a:p>
        </p:txBody>
      </p:sp>
      <p:pic>
        <p:nvPicPr>
          <p:cNvPr id="2052" name="Picture 4" descr="Profesionales creativos agrupan animadores, diseñadores creando película animada, ilustración plana vectorial. Estudio de dibujos animados y en movimiento, industria de la animación.">
            <a:extLst>
              <a:ext uri="{FF2B5EF4-FFF2-40B4-BE49-F238E27FC236}">
                <a16:creationId xmlns:a16="http://schemas.microsoft.com/office/drawing/2014/main" id="{D35E985E-6C47-4DDA-A757-217356BA4F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885552"/>
            <a:ext cx="1982856" cy="13549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Profesionales creativos agrupan animadores, diseñadores creando película animada, ilustración plana vectorial. Estudio de dibujos animados y en movimiento, industria de la animación.">
            <a:extLst>
              <a:ext uri="{FF2B5EF4-FFF2-40B4-BE49-F238E27FC236}">
                <a16:creationId xmlns:a16="http://schemas.microsoft.com/office/drawing/2014/main" id="{E6D4B60A-8D6B-4C7D-9933-EE35A4D7C2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33112" y="5060874"/>
            <a:ext cx="1119809" cy="765203"/>
          </a:xfrm>
          <a:prstGeom prst="rect">
            <a:avLst/>
          </a:prstGeom>
          <a:noFill/>
          <a:extLst>
            <a:ext uri="{909E8E84-426E-40DD-AFC4-6F175D3DCCD1}">
              <a14:hiddenFill xmlns:a14="http://schemas.microsoft.com/office/drawing/2010/main">
                <a:solidFill>
                  <a:srgbClr val="FFFFFF"/>
                </a:solidFill>
              </a14:hiddenFill>
            </a:ext>
          </a:extLst>
        </p:spPr>
      </p:pic>
      <p:sp>
        <p:nvSpPr>
          <p:cNvPr id="43" name="CuadroTexto 42">
            <a:extLst>
              <a:ext uri="{FF2B5EF4-FFF2-40B4-BE49-F238E27FC236}">
                <a16:creationId xmlns:a16="http://schemas.microsoft.com/office/drawing/2014/main" id="{9A621F9F-3BBE-4FE8-A83B-0BB926BE8F41}"/>
              </a:ext>
            </a:extLst>
          </p:cNvPr>
          <p:cNvSpPr txBox="1"/>
          <p:nvPr/>
        </p:nvSpPr>
        <p:spPr>
          <a:xfrm>
            <a:off x="9715500" y="5695707"/>
            <a:ext cx="2461589" cy="830997"/>
          </a:xfrm>
          <a:prstGeom prst="rect">
            <a:avLst/>
          </a:prstGeom>
          <a:noFill/>
        </p:spPr>
        <p:txBody>
          <a:bodyPr wrap="square">
            <a:spAutoFit/>
          </a:bodyPr>
          <a:lstStyle/>
          <a:p>
            <a:r>
              <a:rPr lang="es-CO" sz="1200" dirty="0">
                <a:hlinkClick r:id="rId8"/>
              </a:rPr>
              <a:t>https://image.shutterstock.com/image-vector/creative-professionals-team-animators-designers-600w-1772644622.jpg</a:t>
            </a:r>
            <a:r>
              <a:rPr lang="es-CO" sz="1200" dirty="0"/>
              <a:t> </a:t>
            </a:r>
          </a:p>
        </p:txBody>
      </p:sp>
      <p:sp>
        <p:nvSpPr>
          <p:cNvPr id="44" name="CuadroTexto 43">
            <a:extLst>
              <a:ext uri="{FF2B5EF4-FFF2-40B4-BE49-F238E27FC236}">
                <a16:creationId xmlns:a16="http://schemas.microsoft.com/office/drawing/2014/main" id="{527FA1FE-B30A-4340-9928-1F4EB1E33D3D}"/>
              </a:ext>
            </a:extLst>
          </p:cNvPr>
          <p:cNvSpPr txBox="1"/>
          <p:nvPr/>
        </p:nvSpPr>
        <p:spPr>
          <a:xfrm>
            <a:off x="6298096" y="2601421"/>
            <a:ext cx="1967945" cy="400110"/>
          </a:xfrm>
          <a:prstGeom prst="rect">
            <a:avLst/>
          </a:prstGeom>
          <a:noFill/>
        </p:spPr>
        <p:txBody>
          <a:bodyPr wrap="square" rtlCol="0">
            <a:spAutoFit/>
          </a:bodyPr>
          <a:lstStyle/>
          <a:p>
            <a:r>
              <a:rPr lang="es-MX" sz="2000" b="1" dirty="0">
                <a:solidFill>
                  <a:srgbClr val="0E04CC"/>
                </a:solidFill>
              </a:rPr>
              <a:t>Producción</a:t>
            </a:r>
            <a:endParaRPr lang="es-CO" sz="2000" b="1" dirty="0">
              <a:solidFill>
                <a:srgbClr val="0E04CC"/>
              </a:solidFill>
            </a:endParaRPr>
          </a:p>
        </p:txBody>
      </p:sp>
    </p:spTree>
    <p:extLst>
      <p:ext uri="{BB962C8B-B14F-4D97-AF65-F5344CB8AC3E}">
        <p14:creationId xmlns:p14="http://schemas.microsoft.com/office/powerpoint/2010/main" val="2976066441"/>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9713843" y="0"/>
            <a:ext cx="2478156"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p:nvPr/>
        </p:nvSpPr>
        <p:spPr>
          <a:xfrm>
            <a:off x="9713843" y="0"/>
            <a:ext cx="2478156"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4" name="Rectángulo: esquinas redondeadas 23">
            <a:extLst>
              <a:ext uri="{FF2B5EF4-FFF2-40B4-BE49-F238E27FC236}">
                <a16:creationId xmlns:a16="http://schemas.microsoft.com/office/drawing/2014/main" id="{894485DB-4ECF-4E15-B4E0-11E34D6678E2}"/>
              </a:ext>
            </a:extLst>
          </p:cNvPr>
          <p:cNvSpPr/>
          <p:nvPr/>
        </p:nvSpPr>
        <p:spPr>
          <a:xfrm>
            <a:off x="212034" y="3194606"/>
            <a:ext cx="9382539" cy="288814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a:extLst>
              <a:ext uri="{FF2B5EF4-FFF2-40B4-BE49-F238E27FC236}">
                <a16:creationId xmlns:a16="http://schemas.microsoft.com/office/drawing/2014/main" id="{7DB33191-D51F-4932-A193-2FB3E289ED81}"/>
              </a:ext>
            </a:extLst>
          </p:cNvPr>
          <p:cNvSpPr txBox="1"/>
          <p:nvPr/>
        </p:nvSpPr>
        <p:spPr>
          <a:xfrm>
            <a:off x="569841" y="5062741"/>
            <a:ext cx="8812697" cy="892552"/>
          </a:xfrm>
          <a:prstGeom prst="rect">
            <a:avLst/>
          </a:prstGeom>
          <a:noFill/>
        </p:spPr>
        <p:txBody>
          <a:bodyPr wrap="square">
            <a:spAutoFit/>
          </a:bodyPr>
          <a:lstStyle/>
          <a:p>
            <a:pPr algn="just"/>
            <a:r>
              <a:rPr lang="es-CO" sz="1300" dirty="0"/>
              <a:t>Durarte esta etapa del proyecto animado o dentro de cualquier proyecto audiovisual, se hacen los detalles finales, se perfecciona el color, los reflejos, las sobras y otros aspectos relevantes de la composición. Se agregan efectos especiales necesarios para fortalecer la narración. Esta fase culmina con el renderizado del proyecto, el cual debe estar finalizado y en las condiciones que se mostrará al espectador.</a:t>
            </a:r>
          </a:p>
        </p:txBody>
      </p:sp>
      <p:pic>
        <p:nvPicPr>
          <p:cNvPr id="3074" name="Picture 2" descr="Cartel de la web vectorial 2D del cine 5d y 7d, afiche. Combinación de asientos de efectos especiales con películas tradicionales personajes planos sobre fondo de dibujos animados. Parche de actividad imprimible, elemento web colorido">
            <a:extLst>
              <a:ext uri="{FF2B5EF4-FFF2-40B4-BE49-F238E27FC236}">
                <a16:creationId xmlns:a16="http://schemas.microsoft.com/office/drawing/2014/main" id="{55068759-C700-41E2-AD1F-32B0D16BD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363" y="3298765"/>
            <a:ext cx="2222969" cy="165981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artel de la web vectorial 2D del cine 5d y 7d, afiche. Combinación de asientos de efectos especiales con películas tradicionales personajes planos sobre fondo de dibujos animados. Parche de actividad imprimible, elemento web colorido">
            <a:extLst>
              <a:ext uri="{FF2B5EF4-FFF2-40B4-BE49-F238E27FC236}">
                <a16:creationId xmlns:a16="http://schemas.microsoft.com/office/drawing/2014/main" id="{9AC35551-0488-47C3-B6C0-CF39F84D2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8366" y="4738681"/>
            <a:ext cx="868017" cy="648119"/>
          </a:xfrm>
          <a:prstGeom prst="rect">
            <a:avLst/>
          </a:prstGeom>
          <a:noFill/>
          <a:extLst>
            <a:ext uri="{909E8E84-426E-40DD-AFC4-6F175D3DCCD1}">
              <a14:hiddenFill xmlns:a14="http://schemas.microsoft.com/office/drawing/2010/main">
                <a:solidFill>
                  <a:srgbClr val="FFFFFF"/>
                </a:solidFill>
              </a14:hiddenFill>
            </a:ext>
          </a:extLst>
        </p:spPr>
      </p:pic>
      <p:sp>
        <p:nvSpPr>
          <p:cNvPr id="32" name="CuadroTexto 31">
            <a:extLst>
              <a:ext uri="{FF2B5EF4-FFF2-40B4-BE49-F238E27FC236}">
                <a16:creationId xmlns:a16="http://schemas.microsoft.com/office/drawing/2014/main" id="{145FDAA8-9D9A-4098-8087-CA5A81BAF7DE}"/>
              </a:ext>
            </a:extLst>
          </p:cNvPr>
          <p:cNvSpPr txBox="1"/>
          <p:nvPr/>
        </p:nvSpPr>
        <p:spPr>
          <a:xfrm>
            <a:off x="9713843" y="5344089"/>
            <a:ext cx="2222969" cy="646331"/>
          </a:xfrm>
          <a:prstGeom prst="rect">
            <a:avLst/>
          </a:prstGeom>
          <a:noFill/>
        </p:spPr>
        <p:txBody>
          <a:bodyPr wrap="square">
            <a:spAutoFit/>
          </a:bodyPr>
          <a:lstStyle/>
          <a:p>
            <a:r>
              <a:rPr lang="es-CO" sz="1200" dirty="0">
                <a:hlinkClick r:id="rId4"/>
              </a:rPr>
              <a:t>https://image.shutterstock.com/image-vector/5d-7d-cinema-2d-vector-600w-1907596774.jpg</a:t>
            </a:r>
            <a:r>
              <a:rPr lang="es-CO" sz="1200" dirty="0"/>
              <a:t> </a:t>
            </a:r>
          </a:p>
        </p:txBody>
      </p:sp>
      <p:pic>
        <p:nvPicPr>
          <p:cNvPr id="3076" name="Picture 4" descr="Conjunto de ilustración vectorial de concepto abstracto de postproducción de vídeo. Diseño de vídeo, animación por ordenador, diseño de efectos especiales, software de edición, caricatura, metáfora abstracta de juegos de ordenador.">
            <a:extLst>
              <a:ext uri="{FF2B5EF4-FFF2-40B4-BE49-F238E27FC236}">
                <a16:creationId xmlns:a16="http://schemas.microsoft.com/office/drawing/2014/main" id="{619E219F-FCCD-4214-865D-02EAE12F28C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464" b="31290"/>
          <a:stretch/>
        </p:blipFill>
        <p:spPr bwMode="auto">
          <a:xfrm>
            <a:off x="2496378" y="3298765"/>
            <a:ext cx="4288734" cy="165981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onjunto de ilustración vectorial de concepto abstracto de postproducción de vídeo. Diseño de vídeo, animación por ordenador, diseño de efectos especiales, software de edición, caricatura, metáfora abstracta de juegos de ordenador.">
            <a:extLst>
              <a:ext uri="{FF2B5EF4-FFF2-40B4-BE49-F238E27FC236}">
                <a16:creationId xmlns:a16="http://schemas.microsoft.com/office/drawing/2014/main" id="{6D17A611-0524-49E2-AFAD-C5DA90BCC9A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4464" b="31290"/>
          <a:stretch/>
        </p:blipFill>
        <p:spPr bwMode="auto">
          <a:xfrm>
            <a:off x="9837293" y="1114426"/>
            <a:ext cx="1843708" cy="713548"/>
          </a:xfrm>
          <a:prstGeom prst="rect">
            <a:avLst/>
          </a:prstGeom>
          <a:noFill/>
          <a:extLst>
            <a:ext uri="{909E8E84-426E-40DD-AFC4-6F175D3DCCD1}">
              <a14:hiddenFill xmlns:a14="http://schemas.microsoft.com/office/drawing/2010/main">
                <a:solidFill>
                  <a:srgbClr val="FFFFFF"/>
                </a:solidFill>
              </a14:hiddenFill>
            </a:ext>
          </a:extLst>
        </p:spPr>
      </p:pic>
      <p:sp>
        <p:nvSpPr>
          <p:cNvPr id="36" name="CuadroTexto 35">
            <a:extLst>
              <a:ext uri="{FF2B5EF4-FFF2-40B4-BE49-F238E27FC236}">
                <a16:creationId xmlns:a16="http://schemas.microsoft.com/office/drawing/2014/main" id="{26166CF3-5DCA-4CF8-AB5D-0C02E20252E1}"/>
              </a:ext>
            </a:extLst>
          </p:cNvPr>
          <p:cNvSpPr txBox="1"/>
          <p:nvPr/>
        </p:nvSpPr>
        <p:spPr>
          <a:xfrm>
            <a:off x="9783497" y="1930745"/>
            <a:ext cx="2478156" cy="830997"/>
          </a:xfrm>
          <a:prstGeom prst="rect">
            <a:avLst/>
          </a:prstGeom>
          <a:noFill/>
        </p:spPr>
        <p:txBody>
          <a:bodyPr wrap="square">
            <a:spAutoFit/>
          </a:bodyPr>
          <a:lstStyle/>
          <a:p>
            <a:r>
              <a:rPr lang="es-CO" sz="1200" dirty="0">
                <a:hlinkClick r:id="rId6"/>
              </a:rPr>
              <a:t>https://image.shutterstock.com/image-vector/video-post-production-abstract-concept-600w-1807639180.jpg</a:t>
            </a:r>
            <a:r>
              <a:rPr lang="es-CO" sz="1200" dirty="0"/>
              <a:t> </a:t>
            </a:r>
          </a:p>
        </p:txBody>
      </p:sp>
      <p:sp>
        <p:nvSpPr>
          <p:cNvPr id="38" name="CuadroTexto 37">
            <a:extLst>
              <a:ext uri="{FF2B5EF4-FFF2-40B4-BE49-F238E27FC236}">
                <a16:creationId xmlns:a16="http://schemas.microsoft.com/office/drawing/2014/main" id="{9948056F-C6F7-439B-BCCF-A3F277A0C3A9}"/>
              </a:ext>
            </a:extLst>
          </p:cNvPr>
          <p:cNvSpPr txBox="1"/>
          <p:nvPr/>
        </p:nvSpPr>
        <p:spPr>
          <a:xfrm>
            <a:off x="468798" y="3928619"/>
            <a:ext cx="1967945" cy="400110"/>
          </a:xfrm>
          <a:prstGeom prst="rect">
            <a:avLst/>
          </a:prstGeom>
          <a:noFill/>
        </p:spPr>
        <p:txBody>
          <a:bodyPr wrap="square" rtlCol="0">
            <a:spAutoFit/>
          </a:bodyPr>
          <a:lstStyle/>
          <a:p>
            <a:r>
              <a:rPr lang="es-MX" sz="2000" b="1" dirty="0">
                <a:solidFill>
                  <a:srgbClr val="0E04CC"/>
                </a:solidFill>
              </a:rPr>
              <a:t>Postproducción</a:t>
            </a:r>
            <a:endParaRPr lang="es-CO" sz="2000" b="1" dirty="0">
              <a:solidFill>
                <a:srgbClr val="0E04CC"/>
              </a:solidFill>
            </a:endParaRPr>
          </a:p>
        </p:txBody>
      </p:sp>
    </p:spTree>
    <p:extLst>
      <p:ext uri="{BB962C8B-B14F-4D97-AF65-F5344CB8AC3E}">
        <p14:creationId xmlns:p14="http://schemas.microsoft.com/office/powerpoint/2010/main" val="3224036988"/>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621</Words>
  <Application>Microsoft Office PowerPoint</Application>
  <PresentationFormat>Panorámica</PresentationFormat>
  <Paragraphs>42</Paragraphs>
  <Slides>4</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26</cp:revision>
  <dcterms:created xsi:type="dcterms:W3CDTF">2021-11-05T19:35:56Z</dcterms:created>
  <dcterms:modified xsi:type="dcterms:W3CDTF">2021-11-05T20:45:07Z</dcterms:modified>
</cp:coreProperties>
</file>