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RICJmM1YU+uOQQv5+Z5VEIgPk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6" name="Google Shape;1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1.jpg"/><Relationship Id="rId9" Type="http://schemas.openxmlformats.org/officeDocument/2006/relationships/hyperlink" Target="https://lh3.googleusercontent.com/proxy/borozRey5iGTqPvUDAkEM4ZeQ6Fxgd8makvwiicsendx2nfRAp1A2LB39j7Gm5lspWplU-x1DJ899gftofoTE2FStOS6BA5_4sTxInHSKH_nAI3XZ49l3lyjPg" TargetMode="External"/><Relationship Id="rId5" Type="http://schemas.openxmlformats.org/officeDocument/2006/relationships/image" Target="../media/image16.jpg"/><Relationship Id="rId6" Type="http://schemas.openxmlformats.org/officeDocument/2006/relationships/hyperlink" Target="https://www.reallusion.com/iclone/includes/images/lipsync-animation/lipsync-animation-cc-base-expression-data-4.jpg" TargetMode="External"/><Relationship Id="rId7" Type="http://schemas.openxmlformats.org/officeDocument/2006/relationships/image" Target="../media/image13.jpg"/><Relationship Id="rId8"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hyperlink" Target="https://img.freepik.com/free-vector/man-mouth-hand-gestures-lipsync-animation-set_375605-68.jpg?size=626&amp;ext=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hyperlink" Target="https://sp-ao.shortpixel.ai/client/to_auto,q_lossy,ret_img,w_1080,h_608/https:/kevinfarias.com/wp-content/uploads/2018/08/Lipsync-Grettel-Serie-Cortometraje-2D.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14.jpg"/><Relationship Id="rId6" Type="http://schemas.openxmlformats.org/officeDocument/2006/relationships/hyperlink" Target="https://commons.wikimedia.org/wiki/File:SyncSample.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https://images.sftcdn.net/images/t_app-cover-l,f_auto/p/62d9472e-9b2f-11e6-b58e-00163ec9f5fa/834643521/lipsync-mx-screenshot.p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grpSp>
        <p:nvGrpSpPr>
          <p:cNvPr id="91" name="Google Shape;91;p1"/>
          <p:cNvGrpSpPr/>
          <p:nvPr/>
        </p:nvGrpSpPr>
        <p:grpSpPr>
          <a:xfrm>
            <a:off x="533017" y="974232"/>
            <a:ext cx="6909926" cy="3859056"/>
            <a:chOff x="-42401" y="-24097"/>
            <a:chExt cx="6909926" cy="3859056"/>
          </a:xfrm>
        </p:grpSpPr>
        <p:pic>
          <p:nvPicPr>
            <p:cNvPr id="92" name="Google Shape;92;p1"/>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93" name="Google Shape;93;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1"/>
          <p:cNvSpPr txBox="1"/>
          <p:nvPr/>
        </p:nvSpPr>
        <p:spPr>
          <a:xfrm>
            <a:off x="8292539" y="777351"/>
            <a:ext cx="3867545" cy="301619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50"/>
              <a:buFont typeface="Arial"/>
              <a:buNone/>
            </a:pPr>
            <a:r>
              <a:rPr b="1" i="0" lang="es-CO" sz="1400" u="none" cap="none" strike="noStrike">
                <a:solidFill>
                  <a:srgbClr val="000000"/>
                </a:solidFill>
                <a:latin typeface="Arial"/>
                <a:ea typeface="Arial"/>
                <a:cs typeface="Arial"/>
                <a:sym typeface="Arial"/>
              </a:rPr>
              <a:t>Vídeo: Animación 2D + voz en off.</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50"/>
              <a:buFont typeface="Arial"/>
              <a:buNone/>
            </a:pPr>
            <a:r>
              <a:rPr b="0" i="0" lang="es-CO" sz="1400" u="none" cap="none" strike="noStrike">
                <a:solidFill>
                  <a:srgbClr val="000000"/>
                </a:solidFill>
                <a:latin typeface="Arial"/>
                <a:ea typeface="Arial"/>
                <a:cs typeface="Arial"/>
                <a:sym typeface="Arial"/>
              </a:rPr>
              <a:t>A medida que la voz en off narra, se mostrarán los textos y material visual que corresponda.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pic>
        <p:nvPicPr>
          <p:cNvPr id="95" name="Google Shape;95;p1"/>
          <p:cNvPicPr preferRelativeResize="0"/>
          <p:nvPr/>
        </p:nvPicPr>
        <p:blipFill rotWithShape="1">
          <a:blip r:embed="rId4">
            <a:alphaModFix/>
          </a:blip>
          <a:srcRect b="0" l="0" r="0" t="0"/>
          <a:stretch/>
        </p:blipFill>
        <p:spPr>
          <a:xfrm>
            <a:off x="3925723" y="1127694"/>
            <a:ext cx="3402544" cy="3315531"/>
          </a:xfrm>
          <a:prstGeom prst="rect">
            <a:avLst/>
          </a:prstGeom>
          <a:noFill/>
          <a:ln>
            <a:noFill/>
          </a:ln>
        </p:spPr>
      </p:pic>
      <p:sp>
        <p:nvSpPr>
          <p:cNvPr id="96" name="Google Shape;96;p1"/>
          <p:cNvSpPr/>
          <p:nvPr/>
        </p:nvSpPr>
        <p:spPr>
          <a:xfrm>
            <a:off x="1475061" y="1345706"/>
            <a:ext cx="552663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dk1"/>
                </a:solidFill>
                <a:latin typeface="Calibri"/>
                <a:ea typeface="Calibri"/>
                <a:cs typeface="Calibri"/>
                <a:sym typeface="Calibri"/>
              </a:rPr>
              <a:t>Animación Digital</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1564445" y="3590277"/>
            <a:ext cx="4316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CO" sz="3600" u="none" cap="none" strike="noStrike">
                <a:solidFill>
                  <a:srgbClr val="00B050"/>
                </a:solidFill>
                <a:latin typeface="Arial"/>
                <a:ea typeface="Arial"/>
                <a:cs typeface="Arial"/>
                <a:sym typeface="Arial"/>
              </a:rPr>
              <a:t>Lipsync</a:t>
            </a:r>
            <a:endParaRPr b="1" i="0" sz="3600" u="none" cap="none" strike="noStrike">
              <a:solidFill>
                <a:srgbClr val="00B050"/>
              </a:solidFill>
              <a:latin typeface="Arial"/>
              <a:ea typeface="Arial"/>
              <a:cs typeface="Arial"/>
              <a:sym typeface="Arial"/>
            </a:endParaRPr>
          </a:p>
        </p:txBody>
      </p:sp>
      <p:sp>
        <p:nvSpPr>
          <p:cNvPr id="98" name="Google Shape;98;p1"/>
          <p:cNvSpPr/>
          <p:nvPr/>
        </p:nvSpPr>
        <p:spPr>
          <a:xfrm>
            <a:off x="1050322" y="2327893"/>
            <a:ext cx="452880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accent6"/>
                </a:solidFill>
                <a:latin typeface="Arial"/>
                <a:ea typeface="Arial"/>
                <a:cs typeface="Arial"/>
                <a:sym typeface="Arial"/>
              </a:rPr>
              <a:t>Animación básica y avanzada</a:t>
            </a:r>
            <a:endParaRPr b="1" i="0" sz="2400" u="none" cap="none" strike="noStrike">
              <a:solidFill>
                <a:schemeClr val="accent6"/>
              </a:solidFill>
              <a:latin typeface="Calibri"/>
              <a:ea typeface="Calibri"/>
              <a:cs typeface="Calibri"/>
              <a:sym typeface="Calibri"/>
            </a:endParaRPr>
          </a:p>
        </p:txBody>
      </p:sp>
      <p:sp>
        <p:nvSpPr>
          <p:cNvPr id="99" name="Google Shape;99;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DI_CF06_4-3_Lipsyng</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06" name="Google Shape;106;p2"/>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07" name="Google Shape;107;p2"/>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08" name="Google Shape;108;p2"/>
          <p:cNvSpPr/>
          <p:nvPr/>
        </p:nvSpPr>
        <p:spPr>
          <a:xfrm>
            <a:off x="209008" y="4798907"/>
            <a:ext cx="7977051" cy="81451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En los procesos de animación, el </a:t>
            </a:r>
            <a:r>
              <a:rPr b="0" i="1" lang="es-CO" sz="1400" u="none" cap="none" strike="noStrike">
                <a:solidFill>
                  <a:schemeClr val="dk1"/>
                </a:solidFill>
                <a:latin typeface="Arial"/>
                <a:ea typeface="Arial"/>
                <a:cs typeface="Arial"/>
                <a:sym typeface="Arial"/>
              </a:rPr>
              <a:t>Lipsync</a:t>
            </a:r>
            <a:r>
              <a:rPr b="0" i="0" lang="es-CO" sz="1400" u="none" cap="none" strike="noStrike">
                <a:solidFill>
                  <a:schemeClr val="dk1"/>
                </a:solidFill>
                <a:latin typeface="Arial"/>
                <a:ea typeface="Arial"/>
                <a:cs typeface="Arial"/>
                <a:sym typeface="Arial"/>
              </a:rPr>
              <a:t> se convierte por sí mismo, en herramienta de éxito y credibilidad, ya que mediante su aplicación correcta, los personajes logran el habla; convenciendo a los espectadores de la veracidad de dicha acción. </a:t>
            </a:r>
            <a:endParaRPr b="0" i="0" sz="1400" u="none" cap="none" strike="noStrike">
              <a:solidFill>
                <a:srgbClr val="000000"/>
              </a:solidFill>
              <a:latin typeface="Arial"/>
              <a:ea typeface="Arial"/>
              <a:cs typeface="Arial"/>
              <a:sym typeface="Arial"/>
            </a:endParaRPr>
          </a:p>
        </p:txBody>
      </p:sp>
      <p:grpSp>
        <p:nvGrpSpPr>
          <p:cNvPr id="109" name="Google Shape;109;p2"/>
          <p:cNvGrpSpPr/>
          <p:nvPr/>
        </p:nvGrpSpPr>
        <p:grpSpPr>
          <a:xfrm>
            <a:off x="645244" y="70025"/>
            <a:ext cx="6909926" cy="3859056"/>
            <a:chOff x="-42401" y="-24097"/>
            <a:chExt cx="6909926" cy="3859056"/>
          </a:xfrm>
        </p:grpSpPr>
        <p:pic>
          <p:nvPicPr>
            <p:cNvPr id="110" name="Google Shape;110;p2"/>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11" name="Google Shape;111;p2"/>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ip-sync Animation for 3D Characters - iClone - Reallusion" id="112" name="Google Shape;112;p2"/>
          <p:cNvPicPr preferRelativeResize="0"/>
          <p:nvPr/>
        </p:nvPicPr>
        <p:blipFill rotWithShape="1">
          <a:blip r:embed="rId4">
            <a:alphaModFix/>
          </a:blip>
          <a:srcRect b="0" l="0" r="0" t="0"/>
          <a:stretch/>
        </p:blipFill>
        <p:spPr>
          <a:xfrm>
            <a:off x="872903" y="1131165"/>
            <a:ext cx="2072166" cy="1598537"/>
          </a:xfrm>
          <a:prstGeom prst="rect">
            <a:avLst/>
          </a:prstGeom>
          <a:noFill/>
          <a:ln>
            <a:noFill/>
          </a:ln>
        </p:spPr>
      </p:pic>
      <p:sp>
        <p:nvSpPr>
          <p:cNvPr id="113" name="Google Shape;113;p2"/>
          <p:cNvSpPr txBox="1"/>
          <p:nvPr/>
        </p:nvSpPr>
        <p:spPr>
          <a:xfrm>
            <a:off x="5585254" y="371474"/>
            <a:ext cx="14809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s-CO" sz="1800" u="none" cap="none" strike="noStrike">
                <a:solidFill>
                  <a:srgbClr val="0070C0"/>
                </a:solidFill>
                <a:latin typeface="Arial"/>
                <a:ea typeface="Arial"/>
                <a:cs typeface="Arial"/>
                <a:sym typeface="Arial"/>
              </a:rPr>
              <a:t>Lipsync</a:t>
            </a:r>
            <a:endParaRPr b="1" i="0" sz="1800" u="none" cap="none" strike="noStrike">
              <a:solidFill>
                <a:srgbClr val="0070C0"/>
              </a:solidFill>
              <a:latin typeface="Calibri"/>
              <a:ea typeface="Calibri"/>
              <a:cs typeface="Calibri"/>
              <a:sym typeface="Calibri"/>
            </a:endParaRPr>
          </a:p>
        </p:txBody>
      </p:sp>
      <p:pic>
        <p:nvPicPr>
          <p:cNvPr descr="Lip-sync Animation for 3D Characters - iClone - Reallusion" id="114" name="Google Shape;114;p2"/>
          <p:cNvPicPr preferRelativeResize="0"/>
          <p:nvPr/>
        </p:nvPicPr>
        <p:blipFill rotWithShape="1">
          <a:blip r:embed="rId5">
            <a:alphaModFix/>
          </a:blip>
          <a:srcRect b="0" l="0" r="0" t="0"/>
          <a:stretch/>
        </p:blipFill>
        <p:spPr>
          <a:xfrm>
            <a:off x="8448261" y="1830463"/>
            <a:ext cx="1146313" cy="884303"/>
          </a:xfrm>
          <a:prstGeom prst="rect">
            <a:avLst/>
          </a:prstGeom>
          <a:noFill/>
          <a:ln>
            <a:noFill/>
          </a:ln>
        </p:spPr>
      </p:pic>
      <p:sp>
        <p:nvSpPr>
          <p:cNvPr id="115" name="Google Shape;115;p2"/>
          <p:cNvSpPr txBox="1"/>
          <p:nvPr/>
        </p:nvSpPr>
        <p:spPr>
          <a:xfrm>
            <a:off x="8410161" y="2689705"/>
            <a:ext cx="2368826"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https://www.reallusion.com/iclone/includes/images/lipsync-animation/lipsync-animation-cc-base-expression-data-4.jpg</a:t>
            </a:r>
            <a:r>
              <a:rPr b="0" i="0" lang="es-CO"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Cómo transmitir las emociones a través del lipsync | MAXI DIAZ" id="116" name="Google Shape;116;p2"/>
          <p:cNvPicPr preferRelativeResize="0"/>
          <p:nvPr/>
        </p:nvPicPr>
        <p:blipFill rotWithShape="1">
          <a:blip r:embed="rId7">
            <a:alphaModFix/>
          </a:blip>
          <a:srcRect b="0" l="0" r="50000" t="0"/>
          <a:stretch/>
        </p:blipFill>
        <p:spPr>
          <a:xfrm>
            <a:off x="3068449" y="169576"/>
            <a:ext cx="2438400" cy="3259424"/>
          </a:xfrm>
          <a:prstGeom prst="rect">
            <a:avLst/>
          </a:prstGeom>
          <a:noFill/>
          <a:ln>
            <a:noFill/>
          </a:ln>
        </p:spPr>
      </p:pic>
      <p:pic>
        <p:nvPicPr>
          <p:cNvPr descr="Cómo transmitir las emociones a través del lipsync | MAXI DIAZ" id="117" name="Google Shape;117;p2"/>
          <p:cNvPicPr preferRelativeResize="0"/>
          <p:nvPr/>
        </p:nvPicPr>
        <p:blipFill rotWithShape="1">
          <a:blip r:embed="rId8">
            <a:alphaModFix/>
          </a:blip>
          <a:srcRect b="0" l="0" r="50000" t="0"/>
          <a:stretch/>
        </p:blipFill>
        <p:spPr>
          <a:xfrm>
            <a:off x="8626107" y="4615876"/>
            <a:ext cx="516264" cy="690093"/>
          </a:xfrm>
          <a:prstGeom prst="rect">
            <a:avLst/>
          </a:prstGeom>
          <a:noFill/>
          <a:ln>
            <a:noFill/>
          </a:ln>
        </p:spPr>
      </p:pic>
      <p:sp>
        <p:nvSpPr>
          <p:cNvPr id="118" name="Google Shape;118;p2"/>
          <p:cNvSpPr txBox="1"/>
          <p:nvPr/>
        </p:nvSpPr>
        <p:spPr>
          <a:xfrm>
            <a:off x="9142371" y="4549676"/>
            <a:ext cx="292541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dk1"/>
                </a:solidFill>
                <a:latin typeface="Calibri"/>
                <a:ea typeface="Calibri"/>
                <a:cs typeface="Calibri"/>
                <a:sym typeface="Calibri"/>
                <a:hlinkClick r:id="rId9">
                  <a:extLst>
                    <a:ext uri="{A12FA001-AC4F-418D-AE19-62706E023703}">
                      <ahyp:hlinkClr val="tx"/>
                    </a:ext>
                  </a:extLst>
                </a:hlinkClick>
              </a:rPr>
              <a:t>https://lh3.googleusercontent.com/proxy/borozRey5iGTqPvUDAkEM4ZeQ6Fxgd8makvwiicsendx2nfRAp1A2LB39j7Gm5lspWplU-x1DJ899gftofoTE2FStOS6BA5_4sTxInHSKH_nAI3XZ49l3lyjPg</a:t>
            </a:r>
            <a:r>
              <a:rPr b="0" i="0" lang="es-CO"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26" name="Google Shape;126;p3"/>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27" name="Google Shape;127;p3"/>
          <p:cNvSpPr/>
          <p:nvPr/>
        </p:nvSpPr>
        <p:spPr>
          <a:xfrm>
            <a:off x="209008" y="4798907"/>
            <a:ext cx="7977051" cy="106227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Este tipo de proceso no sólo se usa dentro de una producción animada; el </a:t>
            </a:r>
            <a:r>
              <a:rPr b="0" i="1" lang="es-CO" sz="1400" u="none" cap="none" strike="noStrike">
                <a:solidFill>
                  <a:schemeClr val="dk1"/>
                </a:solidFill>
                <a:latin typeface="Arial"/>
                <a:ea typeface="Arial"/>
                <a:cs typeface="Arial"/>
                <a:sym typeface="Arial"/>
              </a:rPr>
              <a:t>Lipsync</a:t>
            </a:r>
            <a:r>
              <a:rPr b="0" i="0" lang="es-CO" sz="1400" u="none" cap="none" strike="noStrike">
                <a:solidFill>
                  <a:schemeClr val="dk1"/>
                </a:solidFill>
                <a:latin typeface="Arial"/>
                <a:ea typeface="Arial"/>
                <a:cs typeface="Arial"/>
                <a:sym typeface="Arial"/>
              </a:rPr>
              <a:t> también es un proceso fielmente cuidado en la producción audiovisual general, pues estas suelen, por lo general, producirse con grabación de audio independiente. Este recurso también se aplica en los productos audiovisuales a los que se les hace traducción, desde su idioma original a otro. </a:t>
            </a:r>
            <a:endParaRPr b="0" i="0" sz="1400" u="none" cap="none" strike="noStrike">
              <a:solidFill>
                <a:srgbClr val="000000"/>
              </a:solidFill>
              <a:latin typeface="Arial"/>
              <a:ea typeface="Arial"/>
              <a:cs typeface="Arial"/>
              <a:sym typeface="Arial"/>
            </a:endParaRPr>
          </a:p>
        </p:txBody>
      </p:sp>
      <p:grpSp>
        <p:nvGrpSpPr>
          <p:cNvPr id="128" name="Google Shape;128;p3"/>
          <p:cNvGrpSpPr/>
          <p:nvPr/>
        </p:nvGrpSpPr>
        <p:grpSpPr>
          <a:xfrm>
            <a:off x="645244" y="70025"/>
            <a:ext cx="6909926" cy="3859056"/>
            <a:chOff x="-42401" y="-24097"/>
            <a:chExt cx="6909926" cy="3859056"/>
          </a:xfrm>
        </p:grpSpPr>
        <p:pic>
          <p:nvPicPr>
            <p:cNvPr id="129" name="Google Shape;129;p3"/>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30" name="Google Shape;130;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Premium Vector | Businessman mouth animation set and lip sync set man in  black suit coat for presentations with hifrent hand gestures flat" id="131" name="Google Shape;131;p3"/>
          <p:cNvPicPr preferRelativeResize="0"/>
          <p:nvPr/>
        </p:nvPicPr>
        <p:blipFill rotWithShape="1">
          <a:blip r:embed="rId4">
            <a:alphaModFix/>
          </a:blip>
          <a:srcRect b="0" l="0" r="0" t="0"/>
          <a:stretch/>
        </p:blipFill>
        <p:spPr>
          <a:xfrm>
            <a:off x="1118882" y="230878"/>
            <a:ext cx="6169814" cy="3152217"/>
          </a:xfrm>
          <a:prstGeom prst="rect">
            <a:avLst/>
          </a:prstGeom>
          <a:noFill/>
          <a:ln>
            <a:noFill/>
          </a:ln>
        </p:spPr>
      </p:pic>
      <p:pic>
        <p:nvPicPr>
          <p:cNvPr descr="Premium Vector | Businessman mouth animation set and lip sync set man in  black suit coat for presentations with hifrent hand gestures flat" id="132" name="Google Shape;132;p3"/>
          <p:cNvPicPr preferRelativeResize="0"/>
          <p:nvPr/>
        </p:nvPicPr>
        <p:blipFill rotWithShape="1">
          <a:blip r:embed="rId5">
            <a:alphaModFix/>
          </a:blip>
          <a:srcRect b="0" l="0" r="0" t="0"/>
          <a:stretch/>
        </p:blipFill>
        <p:spPr>
          <a:xfrm>
            <a:off x="8534815" y="1759302"/>
            <a:ext cx="1311551" cy="884145"/>
          </a:xfrm>
          <a:prstGeom prst="rect">
            <a:avLst/>
          </a:prstGeom>
          <a:noFill/>
          <a:ln>
            <a:noFill/>
          </a:ln>
        </p:spPr>
      </p:pic>
      <p:sp>
        <p:nvSpPr>
          <p:cNvPr id="133" name="Google Shape;133;p3"/>
          <p:cNvSpPr txBox="1"/>
          <p:nvPr/>
        </p:nvSpPr>
        <p:spPr>
          <a:xfrm>
            <a:off x="8534815" y="2600145"/>
            <a:ext cx="3429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https://img.freepik.com/free-vector/man-mouth-hand-gestures-lipsync-animation-set_375605-68.jpg?size=626&amp;ext=jpg</a:t>
            </a:r>
            <a:r>
              <a:rPr b="0" i="0" lang="es-CO"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40" name="Google Shape;140;p4"/>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42" name="Google Shape;142;p4"/>
          <p:cNvSpPr/>
          <p:nvPr/>
        </p:nvSpPr>
        <p:spPr>
          <a:xfrm>
            <a:off x="209008" y="4798907"/>
            <a:ext cx="7977051" cy="81451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La transformación tecnológica, cada vez más avanzada, ha permitido que el proceso de sincronización entre la gesticulación y el audio, también se transforme: en la actualidad, este tipo de lenguaje comunicativo se puede realizar de forma: manual y digital manual.</a:t>
            </a:r>
            <a:endParaRPr b="0" i="0" sz="1400" u="none" cap="none" strike="noStrike">
              <a:solidFill>
                <a:schemeClr val="dk1"/>
              </a:solidFill>
              <a:latin typeface="Arial"/>
              <a:ea typeface="Arial"/>
              <a:cs typeface="Arial"/>
              <a:sym typeface="Arial"/>
            </a:endParaRPr>
          </a:p>
        </p:txBody>
      </p:sp>
      <p:grpSp>
        <p:nvGrpSpPr>
          <p:cNvPr id="143" name="Google Shape;143;p4"/>
          <p:cNvGrpSpPr/>
          <p:nvPr/>
        </p:nvGrpSpPr>
        <p:grpSpPr>
          <a:xfrm>
            <a:off x="645244" y="70025"/>
            <a:ext cx="6909926" cy="3859056"/>
            <a:chOff x="-42401" y="-24097"/>
            <a:chExt cx="6909926" cy="3859056"/>
          </a:xfrm>
        </p:grpSpPr>
        <p:pic>
          <p:nvPicPr>
            <p:cNvPr id="144" name="Google Shape;144;p4"/>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45" name="Google Shape;145;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ipsync en un Cortometraje de Animación 2D - Kevin Farias" id="146" name="Google Shape;146;p4"/>
          <p:cNvPicPr preferRelativeResize="0"/>
          <p:nvPr/>
        </p:nvPicPr>
        <p:blipFill rotWithShape="1">
          <a:blip r:embed="rId4">
            <a:alphaModFix/>
          </a:blip>
          <a:srcRect b="0" l="0" r="0" t="0"/>
          <a:stretch/>
        </p:blipFill>
        <p:spPr>
          <a:xfrm>
            <a:off x="874645" y="424070"/>
            <a:ext cx="6503402" cy="3004930"/>
          </a:xfrm>
          <a:prstGeom prst="rect">
            <a:avLst/>
          </a:prstGeom>
          <a:noFill/>
          <a:ln>
            <a:noFill/>
          </a:ln>
        </p:spPr>
      </p:pic>
      <p:pic>
        <p:nvPicPr>
          <p:cNvPr descr="Lipsync en un Cortometraje de Animación 2D - Kevin Farias" id="147" name="Google Shape;147;p4"/>
          <p:cNvPicPr preferRelativeResize="0"/>
          <p:nvPr/>
        </p:nvPicPr>
        <p:blipFill rotWithShape="1">
          <a:blip r:embed="rId5">
            <a:alphaModFix/>
          </a:blip>
          <a:srcRect b="0" l="0" r="0" t="0"/>
          <a:stretch/>
        </p:blipFill>
        <p:spPr>
          <a:xfrm>
            <a:off x="8599284" y="2044747"/>
            <a:ext cx="1623390" cy="750096"/>
          </a:xfrm>
          <a:prstGeom prst="rect">
            <a:avLst/>
          </a:prstGeom>
          <a:noFill/>
          <a:ln>
            <a:noFill/>
          </a:ln>
        </p:spPr>
      </p:pic>
      <p:sp>
        <p:nvSpPr>
          <p:cNvPr id="148" name="Google Shape;148;p4"/>
          <p:cNvSpPr txBox="1"/>
          <p:nvPr/>
        </p:nvSpPr>
        <p:spPr>
          <a:xfrm>
            <a:off x="8599284" y="2784812"/>
            <a:ext cx="304468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https://sp-ao.shortpixel.ai/client/to_auto,q_lossy,ret_img,w_1080,h_608/https://kevinfarias.com/wp-content/uploads/2018/08/Lipsync-Grettel-Serie-Cortometraje-2D.jpg</a:t>
            </a:r>
            <a:r>
              <a:rPr b="0" i="0" lang="es-CO"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55" name="Google Shape;155;p5"/>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grpSp>
        <p:nvGrpSpPr>
          <p:cNvPr id="157" name="Google Shape;157;p5"/>
          <p:cNvGrpSpPr/>
          <p:nvPr/>
        </p:nvGrpSpPr>
        <p:grpSpPr>
          <a:xfrm>
            <a:off x="645244" y="70025"/>
            <a:ext cx="6909926" cy="3859056"/>
            <a:chOff x="-42401" y="-24097"/>
            <a:chExt cx="6909926" cy="3859056"/>
          </a:xfrm>
        </p:grpSpPr>
        <p:pic>
          <p:nvPicPr>
            <p:cNvPr id="158" name="Google Shape;158;p5"/>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59" name="Google Shape;159;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nvSpPr>
        <p:spPr>
          <a:xfrm>
            <a:off x="281608" y="4721450"/>
            <a:ext cx="7788965"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El </a:t>
            </a:r>
            <a:r>
              <a:rPr b="0" i="1" lang="es-CO" sz="1400" u="none" cap="none" strike="noStrike">
                <a:solidFill>
                  <a:schemeClr val="dk1"/>
                </a:solidFill>
                <a:latin typeface="Arial"/>
                <a:ea typeface="Arial"/>
                <a:cs typeface="Arial"/>
                <a:sym typeface="Arial"/>
              </a:rPr>
              <a:t>Lipsync</a:t>
            </a:r>
            <a:r>
              <a:rPr b="0" i="0" lang="es-CO" sz="1400" u="none" cap="none" strike="noStrike">
                <a:solidFill>
                  <a:schemeClr val="dk1"/>
                </a:solidFill>
                <a:latin typeface="Arial"/>
                <a:ea typeface="Arial"/>
                <a:cs typeface="Arial"/>
                <a:sym typeface="Arial"/>
              </a:rPr>
              <a:t> se realiza, según explicaciones de expertos como Matías Bordone Carranza, a través de mallas que, mediante el uso de un software especializado, se ubican en la cabeza del personaje, definiendo puntos de inicio y fin, por grupos vocales que tengan gesticulación y vocalización similar. Es así cómo se genera un efecto en el que parece que el personaje sí está diciendo exactamente lo que se está escuchando en el audio.</a:t>
            </a:r>
            <a:endParaRPr b="0" i="0" sz="1400" u="none" cap="none" strike="noStrike">
              <a:solidFill>
                <a:schemeClr val="dk1"/>
              </a:solidFill>
              <a:latin typeface="Calibri"/>
              <a:ea typeface="Calibri"/>
              <a:cs typeface="Calibri"/>
              <a:sym typeface="Calibri"/>
            </a:endParaRPr>
          </a:p>
        </p:txBody>
      </p:sp>
      <p:pic>
        <p:nvPicPr>
          <p:cNvPr descr="Imagen que contiene máscara, viendo, cámara, ojos&#10;&#10;Descripción generada automáticamente" id="161" name="Google Shape;161;p5"/>
          <p:cNvPicPr preferRelativeResize="0"/>
          <p:nvPr/>
        </p:nvPicPr>
        <p:blipFill rotWithShape="1">
          <a:blip r:embed="rId4">
            <a:alphaModFix/>
          </a:blip>
          <a:srcRect b="0" l="0" r="0" t="0"/>
          <a:stretch/>
        </p:blipFill>
        <p:spPr>
          <a:xfrm>
            <a:off x="1126433" y="291548"/>
            <a:ext cx="6030596" cy="2888974"/>
          </a:xfrm>
          <a:prstGeom prst="rect">
            <a:avLst/>
          </a:prstGeom>
          <a:noFill/>
          <a:ln>
            <a:noFill/>
          </a:ln>
        </p:spPr>
      </p:pic>
      <p:pic>
        <p:nvPicPr>
          <p:cNvPr descr="Imagen que contiene máscara, viendo, cámara, ojos&#10;&#10;Descripción generada automáticamente" id="162" name="Google Shape;162;p5"/>
          <p:cNvPicPr preferRelativeResize="0"/>
          <p:nvPr/>
        </p:nvPicPr>
        <p:blipFill rotWithShape="1">
          <a:blip r:embed="rId5">
            <a:alphaModFix/>
          </a:blip>
          <a:srcRect b="0" l="0" r="0" t="0"/>
          <a:stretch/>
        </p:blipFill>
        <p:spPr>
          <a:xfrm>
            <a:off x="8448259" y="2010604"/>
            <a:ext cx="1583637" cy="1146313"/>
          </a:xfrm>
          <a:prstGeom prst="rect">
            <a:avLst/>
          </a:prstGeom>
          <a:noFill/>
          <a:ln>
            <a:noFill/>
          </a:ln>
        </p:spPr>
      </p:pic>
      <p:sp>
        <p:nvSpPr>
          <p:cNvPr id="163" name="Google Shape;163;p5"/>
          <p:cNvSpPr txBox="1"/>
          <p:nvPr/>
        </p:nvSpPr>
        <p:spPr>
          <a:xfrm>
            <a:off x="8448258" y="3318646"/>
            <a:ext cx="33958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rgbClr val="0000FF"/>
                </a:solidFill>
                <a:latin typeface="Arial"/>
                <a:ea typeface="Arial"/>
                <a:cs typeface="Arial"/>
                <a:sym typeface="Arial"/>
                <a:hlinkClick r:id="rId6">
                  <a:extLst>
                    <a:ext uri="{A12FA001-AC4F-418D-AE19-62706E023703}">
                      <ahyp:hlinkClr val="tx"/>
                    </a:ext>
                  </a:extLst>
                </a:hlinkClick>
              </a:rPr>
              <a:t>https://commons.wikimedia.org/wiki/File:SyncSample.jpg</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170" name="Google Shape;170;p6"/>
          <p:cNvSpPr/>
          <p:nvPr/>
        </p:nvSpPr>
        <p:spPr>
          <a:xfrm>
            <a:off x="645244" y="4071279"/>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sp>
        <p:nvSpPr>
          <p:cNvPr id="171" name="Google Shape;171;p6"/>
          <p:cNvSpPr txBox="1"/>
          <p:nvPr/>
        </p:nvSpPr>
        <p:spPr>
          <a:xfrm>
            <a:off x="8292539" y="757634"/>
            <a:ext cx="3867545" cy="12724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CO" sz="1200" u="none" cap="none" strike="noStrike">
                <a:solidFill>
                  <a:srgbClr val="000000"/>
                </a:solidFill>
                <a:latin typeface="Arial"/>
                <a:ea typeface="Arial"/>
                <a:cs typeface="Arial"/>
                <a:sym typeface="Arial"/>
              </a:rPr>
              <a:t>Referencias de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200" u="none" cap="none" strike="noStrike">
              <a:solidFill>
                <a:schemeClr val="dk1"/>
              </a:solidFill>
              <a:latin typeface="Arial"/>
              <a:ea typeface="Arial"/>
              <a:cs typeface="Arial"/>
              <a:sym typeface="Arial"/>
            </a:endParaRPr>
          </a:p>
        </p:txBody>
      </p:sp>
      <p:sp>
        <p:nvSpPr>
          <p:cNvPr id="172" name="Google Shape;172;p6"/>
          <p:cNvSpPr/>
          <p:nvPr/>
        </p:nvSpPr>
        <p:spPr>
          <a:xfrm>
            <a:off x="209008" y="4798907"/>
            <a:ext cx="7977051" cy="56675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Los softwares especializados, al momento de montar y sincronizar el audio, permiten puntualizar y marcar en qué momento del sonido, se acopla con el tipo de gesticulación vocal almacenada. </a:t>
            </a:r>
            <a:endParaRPr b="0" i="0" sz="1400" u="none" cap="none" strike="noStrike">
              <a:solidFill>
                <a:schemeClr val="dk1"/>
              </a:solidFill>
              <a:latin typeface="Arial"/>
              <a:ea typeface="Arial"/>
              <a:cs typeface="Arial"/>
              <a:sym typeface="Arial"/>
            </a:endParaRPr>
          </a:p>
        </p:txBody>
      </p:sp>
      <p:grpSp>
        <p:nvGrpSpPr>
          <p:cNvPr id="173" name="Google Shape;173;p6"/>
          <p:cNvGrpSpPr/>
          <p:nvPr/>
        </p:nvGrpSpPr>
        <p:grpSpPr>
          <a:xfrm>
            <a:off x="1033670" y="70025"/>
            <a:ext cx="5512904" cy="3859056"/>
            <a:chOff x="-42401" y="-24097"/>
            <a:chExt cx="6909926" cy="3859056"/>
          </a:xfrm>
        </p:grpSpPr>
        <p:pic>
          <p:nvPicPr>
            <p:cNvPr id="174" name="Google Shape;174;p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75" name="Google Shape;175;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ipSync MX - Descargar" id="176" name="Google Shape;176;p6"/>
          <p:cNvPicPr preferRelativeResize="0"/>
          <p:nvPr/>
        </p:nvPicPr>
        <p:blipFill rotWithShape="1">
          <a:blip r:embed="rId4">
            <a:alphaModFix/>
          </a:blip>
          <a:srcRect b="0" l="0" r="0" t="0"/>
          <a:stretch/>
        </p:blipFill>
        <p:spPr>
          <a:xfrm>
            <a:off x="1692249" y="303830"/>
            <a:ext cx="4195746" cy="2970560"/>
          </a:xfrm>
          <a:prstGeom prst="rect">
            <a:avLst/>
          </a:prstGeom>
          <a:noFill/>
          <a:ln>
            <a:noFill/>
          </a:ln>
        </p:spPr>
      </p:pic>
      <p:pic>
        <p:nvPicPr>
          <p:cNvPr descr="LipSync MX - Descargar" id="177" name="Google Shape;177;p6"/>
          <p:cNvPicPr preferRelativeResize="0"/>
          <p:nvPr/>
        </p:nvPicPr>
        <p:blipFill rotWithShape="1">
          <a:blip r:embed="rId5">
            <a:alphaModFix/>
          </a:blip>
          <a:srcRect b="0" l="0" r="0" t="0"/>
          <a:stretch/>
        </p:blipFill>
        <p:spPr>
          <a:xfrm>
            <a:off x="8483988" y="1789110"/>
            <a:ext cx="766029" cy="542343"/>
          </a:xfrm>
          <a:prstGeom prst="rect">
            <a:avLst/>
          </a:prstGeom>
          <a:noFill/>
          <a:ln>
            <a:noFill/>
          </a:ln>
        </p:spPr>
      </p:pic>
      <p:sp>
        <p:nvSpPr>
          <p:cNvPr id="178" name="Google Shape;178;p6"/>
          <p:cNvSpPr txBox="1"/>
          <p:nvPr/>
        </p:nvSpPr>
        <p:spPr>
          <a:xfrm>
            <a:off x="8292539" y="2316953"/>
            <a:ext cx="3044687"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https://images.sftcdn.net/images/t_app-cover-l,f_auto/p/62d9472e-9b2f-11e6-b58e-00163ec9f5fa/834643521/lipsync-mx-screenshot.png</a:t>
            </a:r>
            <a:r>
              <a:rPr b="0" i="0" lang="es-CO"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2021-11-05T21:49:42Z</dcterms:created>
  <dc:creator>user</dc:creator>
</cp:coreProperties>
</file>