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pen Sans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iVpViTdeaC/BjHhfgBMVMOyqsl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Light-bold.fntdata"/><Relationship Id="rId16" Type="http://schemas.openxmlformats.org/officeDocument/2006/relationships/font" Target="fonts/OpenSansLight-regular.fntdata"/><Relationship Id="rId5" Type="http://schemas.openxmlformats.org/officeDocument/2006/relationships/notesMaster" Target="notesMasters/notesMaster1.xml"/><Relationship Id="rId19" Type="http://schemas.openxmlformats.org/officeDocument/2006/relationships/font" Target="fonts/OpenSansLight-boldItalic.fntdata"/><Relationship Id="rId6" Type="http://schemas.openxmlformats.org/officeDocument/2006/relationships/slide" Target="slides/slide1.xml"/><Relationship Id="rId18"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4" name="Google Shape;1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400"/>
              <a:buNone/>
            </a:pPr>
            <a:r>
              <a:t/>
            </a:r>
            <a:endParaRPr/>
          </a:p>
        </p:txBody>
      </p:sp>
      <p:sp>
        <p:nvSpPr>
          <p:cNvPr id="153" name="Google Shape;1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3" name="Google Shape;1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1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1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1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p:nvPr>
            <p:ph idx="2" type="pic"/>
          </p:nvPr>
        </p:nvSpPr>
        <p:spPr>
          <a:xfrm>
            <a:off x="5183187" y="987425"/>
            <a:ext cx="6172199" cy="4873624"/>
          </a:xfrm>
          <a:prstGeom prst="rect">
            <a:avLst/>
          </a:prstGeom>
          <a:noFill/>
          <a:ln>
            <a:noFill/>
          </a:ln>
        </p:spPr>
      </p:sp>
      <p:sp>
        <p:nvSpPr>
          <p:cNvPr id="52" name="Google Shape;52;p1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CO" sz="1800" u="none" cap="none" strike="noStrike">
                <a:solidFill>
                  <a:srgbClr val="000000"/>
                </a:solidFill>
                <a:latin typeface="Arial"/>
                <a:ea typeface="Arial"/>
                <a:cs typeface="Arial"/>
                <a:sym typeface="Arial"/>
              </a:rPr>
              <a:t>DI_CF1_1-2-2_Precios</a:t>
            </a:r>
            <a:endParaRPr b="0" i="0" sz="1800" u="none" cap="none" strike="noStrike">
              <a:solidFill>
                <a:schemeClr val="lt1"/>
              </a:solidFill>
              <a:latin typeface="Arial"/>
              <a:ea typeface="Arial"/>
              <a:cs typeface="Arial"/>
              <a:sym typeface="Arial"/>
            </a:endParaRPr>
          </a:p>
        </p:txBody>
      </p:sp>
      <p:sp>
        <p:nvSpPr>
          <p:cNvPr id="73" name="Google Shape;73;p1"/>
          <p:cNvSpPr/>
          <p:nvPr/>
        </p:nvSpPr>
        <p:spPr>
          <a:xfrm>
            <a:off x="374754" y="4542552"/>
            <a:ext cx="10989933" cy="58272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Crear slyders.</a:t>
            </a:r>
            <a:endParaRPr b="0" i="0" sz="1400" u="none" cap="none" strike="noStrike">
              <a:solidFill>
                <a:srgbClr val="595959"/>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1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Reelaborar la imagen e incluir los siguientes puntos: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Descuentos por volumen.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Descuentos estacionales.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Descuentos por pago de contado.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 comercial.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 temporal.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Descuentos por cupones.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Referencia de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https://www.freepik.es/vector-gratis/hombre-revisando-lista-tareas-gigante_4105842.htm#page=1&amp;query=check%20list&amp;position=4</a:t>
            </a:r>
            <a:endParaRPr b="0" i="0" sz="1400" u="none" cap="none" strike="noStrike">
              <a:solidFill>
                <a:schemeClr val="dk1"/>
              </a:solidFill>
              <a:latin typeface="Arial"/>
              <a:ea typeface="Arial"/>
              <a:cs typeface="Arial"/>
              <a:sym typeface="Arial"/>
            </a:endParaRPr>
          </a:p>
        </p:txBody>
      </p:sp>
      <p:sp>
        <p:nvSpPr>
          <p:cNvPr id="185" name="Google Shape;185;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1868606" y="173604"/>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Open Sans Light"/>
              <a:buNone/>
            </a:pPr>
            <a:r>
              <a:rPr b="1" i="0" lang="es-CO" sz="1600" u="none" cap="none" strike="noStrike">
                <a:solidFill>
                  <a:srgbClr val="000000"/>
                </a:solidFill>
                <a:latin typeface="Open Sans Light"/>
                <a:ea typeface="Open Sans Light"/>
                <a:cs typeface="Open Sans Light"/>
                <a:sym typeface="Open Sans Light"/>
              </a:rPr>
              <a:t>Otras tácticas que acompañan al precio</a:t>
            </a:r>
            <a:endParaRPr b="1" i="0" sz="16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Open Sans Light"/>
              <a:ea typeface="Open Sans Light"/>
              <a:cs typeface="Open Sans Light"/>
              <a:sym typeface="Open Sans Light"/>
            </a:endParaRPr>
          </a:p>
        </p:txBody>
      </p:sp>
      <p:sp>
        <p:nvSpPr>
          <p:cNvPr id="187" name="Google Shape;187;p10"/>
          <p:cNvSpPr txBox="1"/>
          <p:nvPr/>
        </p:nvSpPr>
        <p:spPr>
          <a:xfrm>
            <a:off x="519519" y="881433"/>
            <a:ext cx="6838263" cy="1366528"/>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A lo largo del ciclo de vida del producto, la empresa puede manejar situaciones alrededor del precio para mantener a la cliente que se sientan satisfechos. Hay varias maneras que según Goñi (2008) se puede utilizar, entre ellas:</a:t>
            </a:r>
            <a:endParaRPr b="0" i="0" sz="1400" u="none" cap="none" strike="noStrike">
              <a:solidFill>
                <a:srgbClr val="000000"/>
              </a:solidFill>
              <a:latin typeface="Arial"/>
              <a:ea typeface="Arial"/>
              <a:cs typeface="Arial"/>
              <a:sym typeface="Arial"/>
            </a:endParaRPr>
          </a:p>
        </p:txBody>
      </p:sp>
      <p:pic>
        <p:nvPicPr>
          <p:cNvPr descr="Hombre revisando una lista de tareas gigante vector gratuito" id="188" name="Google Shape;188;p10"/>
          <p:cNvPicPr preferRelativeResize="0"/>
          <p:nvPr/>
        </p:nvPicPr>
        <p:blipFill rotWithShape="1">
          <a:blip r:embed="rId3">
            <a:alphaModFix/>
          </a:blip>
          <a:srcRect b="0" l="0" r="0" t="0"/>
          <a:stretch/>
        </p:blipFill>
        <p:spPr>
          <a:xfrm>
            <a:off x="1868606" y="2249436"/>
            <a:ext cx="4048125" cy="40481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Reelaborar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Referencia de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https://www.freepik.es/vector-premium/pack-etiquetas-precios-rojas-letras-blancas_960996.htm#page=1&amp;query=precios&amp;position=6</a:t>
            </a:r>
            <a:endParaRPr b="0" i="0" sz="1400" u="none" cap="none" strike="noStrike">
              <a:solidFill>
                <a:schemeClr val="dk1"/>
              </a:solidFill>
              <a:latin typeface="Arial"/>
              <a:ea typeface="Arial"/>
              <a:cs typeface="Arial"/>
              <a:sym typeface="Arial"/>
            </a:endParaRPr>
          </a:p>
        </p:txBody>
      </p:sp>
      <p:sp>
        <p:nvSpPr>
          <p:cNvPr id="80" name="Google Shape;8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2311243" y="188594"/>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Open Sans Light"/>
              <a:buNone/>
            </a:pPr>
            <a:r>
              <a:rPr b="1" i="0" lang="es-CO" sz="1600" u="none" cap="none" strike="noStrike">
                <a:solidFill>
                  <a:srgbClr val="000000"/>
                </a:solidFill>
                <a:latin typeface="Open Sans Light"/>
                <a:ea typeface="Open Sans Light"/>
                <a:cs typeface="Open Sans Light"/>
                <a:sym typeface="Open Sans Light"/>
              </a:rPr>
              <a:t>Fijación de precios</a:t>
            </a:r>
            <a:endParaRPr b="0" i="0" sz="1400" u="none" cap="none" strike="noStrike">
              <a:solidFill>
                <a:srgbClr val="000000"/>
              </a:solidFill>
              <a:latin typeface="Arial"/>
              <a:ea typeface="Arial"/>
              <a:cs typeface="Arial"/>
              <a:sym typeface="Arial"/>
            </a:endParaRPr>
          </a:p>
        </p:txBody>
      </p:sp>
      <p:sp>
        <p:nvSpPr>
          <p:cNvPr id="82" name="Google Shape;82;p2"/>
          <p:cNvSpPr txBox="1"/>
          <p:nvPr/>
        </p:nvSpPr>
        <p:spPr>
          <a:xfrm>
            <a:off x="648387" y="2318839"/>
            <a:ext cx="3938649" cy="31085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Verdana"/>
              <a:buNone/>
            </a:pPr>
            <a:r>
              <a:rPr b="0" i="0" lang="es-CO" sz="1400" u="none" cap="none" strike="noStrike">
                <a:solidFill>
                  <a:srgbClr val="000000"/>
                </a:solidFill>
                <a:latin typeface="Verdana"/>
                <a:ea typeface="Verdana"/>
                <a:cs typeface="Verdana"/>
                <a:sym typeface="Verdana"/>
              </a:rPr>
              <a:t>El precio es el valor monetario fijado a un bien o servicio. El precio según Santesmases, Valderrey y Sánchez (2014, p. 201), puede ser considerado como “el punto en el que se iguala el valor monetario de un producto para el comprador con el valor de realizar la transacción para el vendedor”. La gran mayoría de productos tienen libertad de precios y se definen por acción de la oferta y la demanda, otros son controlados por el gobierno, como los servicios de energía, agua, el transporte público, algunas drogas medicinales.</a:t>
            </a:r>
            <a:endParaRPr b="0" i="0" sz="1400" u="none" cap="none" strike="noStrike">
              <a:solidFill>
                <a:srgbClr val="000000"/>
              </a:solidFill>
              <a:latin typeface="Arial"/>
              <a:ea typeface="Arial"/>
              <a:cs typeface="Arial"/>
              <a:sym typeface="Arial"/>
            </a:endParaRPr>
          </a:p>
        </p:txBody>
      </p:sp>
      <p:pic>
        <p:nvPicPr>
          <p:cNvPr descr="Pack de etiquetas de precios rojas con letras blancas Vector Premium " id="83" name="Google Shape;83;p2"/>
          <p:cNvPicPr preferRelativeResize="0"/>
          <p:nvPr/>
        </p:nvPicPr>
        <p:blipFill rotWithShape="1">
          <a:blip r:embed="rId3">
            <a:alphaModFix/>
          </a:blip>
          <a:srcRect b="0" l="0" r="0" t="0"/>
          <a:stretch/>
        </p:blipFill>
        <p:spPr>
          <a:xfrm>
            <a:off x="4587036" y="2088195"/>
            <a:ext cx="3339187" cy="333918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Colocar en una tabla  donde se relacionen a cada uno de los productos a la manera de fijar el precios, tal y como se muestra en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Alquiler = Apartamento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Pensión = Colegios</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Honorarios = Servicios profesionales</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Pasaje = Transporte</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Interés = Crédito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Sueldo = Ejecutivo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Propina = Mesero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Prima = Seguro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Impuesto = Gobierno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Comisión = Vendedor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1868606" y="173604"/>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457200" marR="0" rtl="0" algn="just">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Diferentes formas de precio</a:t>
            </a:r>
            <a:endParaRPr b="0" i="0" sz="1800" u="none" cap="none" strike="noStrike">
              <a:solidFill>
                <a:srgbClr val="000000"/>
              </a:solidFill>
              <a:latin typeface="Arial"/>
              <a:ea typeface="Arial"/>
              <a:cs typeface="Arial"/>
              <a:sym typeface="Arial"/>
            </a:endParaRPr>
          </a:p>
        </p:txBody>
      </p:sp>
      <p:sp>
        <p:nvSpPr>
          <p:cNvPr id="92" name="Google Shape;92;p3"/>
          <p:cNvSpPr txBox="1"/>
          <p:nvPr/>
        </p:nvSpPr>
        <p:spPr>
          <a:xfrm>
            <a:off x="618407" y="1742394"/>
            <a:ext cx="7221449" cy="702372"/>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Cada servicio o producto tiene una manera de fijar el precio de su oferta, aquí algunos ejemplos:</a:t>
            </a:r>
            <a:endParaRPr b="0" i="0" sz="1400" u="none" cap="none" strike="noStrike">
              <a:solidFill>
                <a:srgbClr val="000000"/>
              </a:solidFill>
              <a:latin typeface="Arial"/>
              <a:ea typeface="Arial"/>
              <a:cs typeface="Arial"/>
              <a:sym typeface="Arial"/>
            </a:endParaRPr>
          </a:p>
        </p:txBody>
      </p:sp>
      <p:sp>
        <p:nvSpPr>
          <p:cNvPr id="93" name="Google Shape;93;p3"/>
          <p:cNvSpPr txBox="1"/>
          <p:nvPr/>
        </p:nvSpPr>
        <p:spPr>
          <a:xfrm>
            <a:off x="5199104" y="3051861"/>
            <a:ext cx="6108492" cy="2548839"/>
          </a:xfrm>
          <a:prstGeom prst="rect">
            <a:avLst/>
          </a:prstGeom>
          <a:no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Alquiler = Apartamento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Pensión = Colegios</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Honorarios = Servicios profesionales</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Pasaje = Transporte</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Interés = Crédito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Sueldo = Ejecutivo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Propina = Mesero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Prima = Seguro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Impuesto = Gobierno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Comisión = Vendedor</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936488" y="2496582"/>
            <a:ext cx="4551587" cy="3553204"/>
            <a:chOff x="0" y="0"/>
            <a:chExt cx="4551587" cy="3553204"/>
          </a:xfrm>
        </p:grpSpPr>
        <p:sp>
          <p:nvSpPr>
            <p:cNvPr id="95" name="Google Shape;95;p3"/>
            <p:cNvSpPr/>
            <p:nvPr/>
          </p:nvSpPr>
          <p:spPr>
            <a:xfrm>
              <a:off x="0" y="2675158"/>
              <a:ext cx="4551587" cy="878046"/>
            </a:xfrm>
            <a:prstGeom prst="rect">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txBox="1"/>
            <p:nvPr/>
          </p:nvSpPr>
          <p:spPr>
            <a:xfrm>
              <a:off x="0" y="2675158"/>
              <a:ext cx="4551587" cy="474145"/>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Arial"/>
                <a:buNone/>
              </a:pPr>
              <a:r>
                <a:rPr b="0" i="0" lang="es-CO" sz="17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0" y="3131742"/>
              <a:ext cx="2275793" cy="403901"/>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txBox="1"/>
            <p:nvPr/>
          </p:nvSpPr>
          <p:spPr>
            <a:xfrm>
              <a:off x="0" y="3131742"/>
              <a:ext cx="2275793" cy="403901"/>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Honorarios</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2275793" y="3131742"/>
              <a:ext cx="2275793" cy="403901"/>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txBox="1"/>
            <p:nvPr/>
          </p:nvSpPr>
          <p:spPr>
            <a:xfrm>
              <a:off x="2275793" y="3131742"/>
              <a:ext cx="2275793" cy="403901"/>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Servicios profesionales</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rot="10800000">
              <a:off x="0" y="1337893"/>
              <a:ext cx="4551587" cy="1350435"/>
            </a:xfrm>
            <a:prstGeom prst="upArrowCallout">
              <a:avLst>
                <a:gd fmla="val 25000" name="adj1"/>
                <a:gd fmla="val 25000" name="adj2"/>
                <a:gd fmla="val 25000" name="adj3"/>
                <a:gd fmla="val 64977" name="adj4"/>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txBox="1"/>
            <p:nvPr/>
          </p:nvSpPr>
          <p:spPr>
            <a:xfrm>
              <a:off x="0" y="1337893"/>
              <a:ext cx="4551587" cy="474002"/>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Arial"/>
                <a:buNone/>
              </a:pPr>
              <a:r>
                <a:rPr b="0" i="0" lang="es-CO" sz="17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0" y="1811896"/>
              <a:ext cx="2275793" cy="403780"/>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0" y="1811896"/>
              <a:ext cx="2275793" cy="403780"/>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Pensión</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2275793" y="1811896"/>
              <a:ext cx="2275793" cy="403780"/>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2275793" y="1811896"/>
              <a:ext cx="2275793" cy="403780"/>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Colegios</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rot="10800000">
              <a:off x="0" y="0"/>
              <a:ext cx="4551587" cy="1350435"/>
            </a:xfrm>
            <a:prstGeom prst="upArrowCallout">
              <a:avLst>
                <a:gd fmla="val 25000" name="adj1"/>
                <a:gd fmla="val 25000" name="adj2"/>
                <a:gd fmla="val 25000" name="adj3"/>
                <a:gd fmla="val 64977" name="adj4"/>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0" y="0"/>
              <a:ext cx="4551587" cy="474002"/>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Arial"/>
                <a:buNone/>
              </a:pPr>
              <a:r>
                <a:rPr b="0" i="0" lang="es-CO" sz="17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0" y="474631"/>
              <a:ext cx="2275793" cy="403780"/>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0" y="474631"/>
              <a:ext cx="2275793" cy="403780"/>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Alquiler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2275793" y="474631"/>
              <a:ext cx="2275793" cy="403780"/>
            </a:xfrm>
            <a:prstGeom prst="rect">
              <a:avLst/>
            </a:prstGeom>
            <a:solidFill>
              <a:srgbClr val="CFDEEF">
                <a:alpha val="89411"/>
              </a:srgbClr>
            </a:solidFill>
            <a:ln cap="flat" cmpd="sng" w="25400">
              <a:solidFill>
                <a:srgbClr val="CFDEE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2275793" y="474631"/>
              <a:ext cx="2275793" cy="403780"/>
            </a:xfrm>
            <a:prstGeom prst="rect">
              <a:avLst/>
            </a:prstGeom>
            <a:noFill/>
            <a:ln>
              <a:noFill/>
            </a:ln>
          </p:spPr>
          <p:txBody>
            <a:bodyPr anchorCtr="0" anchor="ctr" bIns="19050" lIns="106675" spcFirstLastPara="1" rIns="106675"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s-CO" sz="1500" u="none" cap="none" strike="noStrike">
                  <a:solidFill>
                    <a:srgbClr val="000000"/>
                  </a:solidFill>
                  <a:latin typeface="Arial"/>
                  <a:ea typeface="Arial"/>
                  <a:cs typeface="Arial"/>
                  <a:sym typeface="Arial"/>
                </a:rPr>
                <a:t>Apartamento</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0" name="Google Shape;120;p8"/>
          <p:cNvSpPr txBox="1"/>
          <p:nvPr/>
        </p:nvSpPr>
        <p:spPr>
          <a:xfrm>
            <a:off x="614452" y="1257300"/>
            <a:ext cx="3938649" cy="3734869"/>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Precio de penetració</a:t>
            </a:r>
            <a:r>
              <a:rPr b="0" i="0" lang="es-CO" sz="18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El precio de penetración busca captar a los clientes con un producto nuevo, generalmente de consumo masivo; que cuenta con un descuento elevado, la intención es llegar al mayor número de clientes, darse a conocer rápidamente para de manera paulatina ir subiendo el precio al nivel deseado. Con este tipo de precio se busca un volumen alto de venta para poder llegar al punto de equilibrio.</a:t>
            </a:r>
            <a:endParaRPr b="0" i="0" sz="1400" u="none" cap="none" strike="noStrike">
              <a:solidFill>
                <a:srgbClr val="000000"/>
              </a:solidFill>
              <a:latin typeface="Arial"/>
              <a:ea typeface="Arial"/>
              <a:cs typeface="Arial"/>
              <a:sym typeface="Arial"/>
            </a:endParaRPr>
          </a:p>
        </p:txBody>
      </p:sp>
      <p:sp>
        <p:nvSpPr>
          <p:cNvPr id="121" name="Google Shape;121;p8"/>
          <p:cNvSpPr txBox="1"/>
          <p:nvPr/>
        </p:nvSpPr>
        <p:spPr>
          <a:xfrm>
            <a:off x="2990850" y="4394098"/>
            <a:ext cx="6210300" cy="318998"/>
          </a:xfrm>
          <a:prstGeom prst="rect">
            <a:avLst/>
          </a:prstGeom>
          <a:noFill/>
          <a:ln>
            <a:noFill/>
          </a:ln>
        </p:spPr>
        <p:txBody>
          <a:bodyPr anchorCtr="0" anchor="t" bIns="45700" lIns="91425" spcFirstLastPara="1" rIns="91425" wrap="square" tIns="45700">
            <a:spAutoFit/>
          </a:bodyPr>
          <a:lstStyle/>
          <a:p>
            <a:pPr indent="0" lvl="0" marL="45720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Nota. Tomada de Goñi (2008).</a:t>
            </a:r>
            <a:endParaRPr b="0" i="0" sz="1800" u="none" cap="none" strike="noStrike">
              <a:solidFill>
                <a:srgbClr val="000000"/>
              </a:solidFill>
              <a:latin typeface="Arial"/>
              <a:ea typeface="Arial"/>
              <a:cs typeface="Arial"/>
              <a:sym typeface="Arial"/>
            </a:endParaRPr>
          </a:p>
        </p:txBody>
      </p:sp>
      <p:pic>
        <p:nvPicPr>
          <p:cNvPr descr="Forma&#10;&#10;Descripción generada automáticamente" id="122" name="Google Shape;122;p8"/>
          <p:cNvPicPr preferRelativeResize="0"/>
          <p:nvPr/>
        </p:nvPicPr>
        <p:blipFill rotWithShape="1">
          <a:blip r:embed="rId3">
            <a:alphaModFix/>
          </a:blip>
          <a:srcRect b="0" l="0" r="0" t="0"/>
          <a:stretch/>
        </p:blipFill>
        <p:spPr>
          <a:xfrm>
            <a:off x="4553101" y="1340509"/>
            <a:ext cx="3409799" cy="293299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Ir mostrando el texto somo si fuera un libro que se estuviera digitando.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9" name="Google Shape;12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1406219" y="218574"/>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45720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Importancia del precio</a:t>
            </a:r>
            <a:endParaRPr b="0" i="0" sz="1800" u="none" cap="none" strike="noStrike">
              <a:solidFill>
                <a:srgbClr val="000000"/>
              </a:solidFill>
              <a:latin typeface="Arial"/>
              <a:ea typeface="Arial"/>
              <a:cs typeface="Arial"/>
              <a:sym typeface="Arial"/>
            </a:endParaRPr>
          </a:p>
        </p:txBody>
      </p:sp>
      <p:grpSp>
        <p:nvGrpSpPr>
          <p:cNvPr id="131" name="Google Shape;131;p4"/>
          <p:cNvGrpSpPr/>
          <p:nvPr/>
        </p:nvGrpSpPr>
        <p:grpSpPr>
          <a:xfrm>
            <a:off x="125350" y="1174740"/>
            <a:ext cx="8127998" cy="4967000"/>
            <a:chOff x="0" y="225833"/>
            <a:chExt cx="8127998" cy="4967000"/>
          </a:xfrm>
        </p:grpSpPr>
        <p:sp>
          <p:nvSpPr>
            <p:cNvPr id="132" name="Google Shape;132;p4"/>
            <p:cNvSpPr/>
            <p:nvPr/>
          </p:nvSpPr>
          <p:spPr>
            <a:xfrm>
              <a:off x="1016000" y="1070223"/>
              <a:ext cx="6095999" cy="3278220"/>
            </a:xfrm>
            <a:prstGeom prst="round2DiagRect">
              <a:avLst>
                <a:gd fmla="val 0" name="adj1"/>
                <a:gd fmla="val 16670" name="adj2"/>
              </a:avLst>
            </a:prstGeom>
            <a:solidFill>
              <a:srgbClr val="599B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4"/>
            <p:cNvCxnSpPr/>
            <p:nvPr/>
          </p:nvCxnSpPr>
          <p:spPr>
            <a:xfrm>
              <a:off x="4064000" y="1417913"/>
              <a:ext cx="812" cy="2582840"/>
            </a:xfrm>
            <a:prstGeom prst="straightConnector1">
              <a:avLst/>
            </a:prstGeom>
            <a:solidFill>
              <a:srgbClr val="599BD5"/>
            </a:solidFill>
            <a:ln cap="flat" cmpd="sng" w="25400">
              <a:solidFill>
                <a:srgbClr val="C3D4EB"/>
              </a:solidFill>
              <a:prstDash val="solid"/>
              <a:round/>
              <a:headEnd len="sm" w="sm" type="none"/>
              <a:tailEnd len="sm" w="sm" type="none"/>
            </a:ln>
          </p:spPr>
        </p:cxnSp>
        <p:sp>
          <p:nvSpPr>
            <p:cNvPr id="134" name="Google Shape;134;p4"/>
            <p:cNvSpPr/>
            <p:nvPr/>
          </p:nvSpPr>
          <p:spPr>
            <a:xfrm>
              <a:off x="1219200" y="1318573"/>
              <a:ext cx="2641600" cy="2781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txBox="1"/>
            <p:nvPr/>
          </p:nvSpPr>
          <p:spPr>
            <a:xfrm>
              <a:off x="1219200" y="1318573"/>
              <a:ext cx="2641600" cy="278152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precio tiene un significado importante en el desarrollo económico de las empresas y las personas. Para la economía influye en todas las actividades que aportan al Producto Interno Bruto (PIB), para las empresas es el principal medio para lograr la rentabilidad propuesta. El precio debe ser lo suficientemente atractivo para que el cliente lo acepte; y debe “generar suficiente dinero en ventas para pagar lo que costó desarrollar, producir y comercializar el producto, y debe generar una ganancia para la empresa” (Kerin, Hartley &amp; Rudelius, 2014, p. 332).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4162275" y="1089320"/>
              <a:ext cx="2641600" cy="2781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txBox="1"/>
            <p:nvPr/>
          </p:nvSpPr>
          <p:spPr>
            <a:xfrm>
              <a:off x="4162275" y="1089320"/>
              <a:ext cx="2641600" cy="2781520"/>
            </a:xfrm>
            <a:prstGeom prst="rect">
              <a:avLst/>
            </a:prstGeom>
            <a:no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El precio afecta la utilidad del negocio por cuanto si las ventas suben o bajan se van a reflejar en la operación del negocio para el pago de gastos, y los costos de la materia prima o mercancía que se necesita para la operación de la empresa.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Equivale a la siguiente fórmula:</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Las utilidades son iguales a los ingresos totales menos los costos totales, esto se puede representar así:</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UT = IT – CT </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UT: Utilidades totales</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IT:   Ingresos totales</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CT: Costos totales</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Donde IT = P.Q</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P = Precio unitario        Q = Cantidades vendidas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CT = CF + CV x Q</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CT = Costos totales</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CF: Costos fijos totales</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CV: Costo variable unitario</a:t>
              </a:r>
              <a:endParaRPr b="0" i="0" sz="900" u="none" cap="none" strike="noStrike">
                <a:solidFill>
                  <a:srgbClr val="000000"/>
                </a:solidFill>
                <a:latin typeface="Arial"/>
                <a:ea typeface="Arial"/>
                <a:cs typeface="Arial"/>
                <a:sym typeface="Arial"/>
              </a:endParaRPr>
            </a:p>
            <a:p>
              <a:pPr indent="0" lvl="0" marL="0" marR="0" rtl="0" algn="l">
                <a:lnSpc>
                  <a:spcPct val="90000"/>
                </a:lnSpc>
                <a:spcBef>
                  <a:spcPts val="315"/>
                </a:spcBef>
                <a:spcAft>
                  <a:spcPts val="0"/>
                </a:spcAft>
                <a:buClr>
                  <a:srgbClr val="000000"/>
                </a:buClr>
                <a:buSzPts val="900"/>
                <a:buFont typeface="Arial"/>
                <a:buNone/>
              </a:pPr>
              <a:r>
                <a:rPr b="0" i="0" lang="es-CO" sz="900" u="none" cap="none" strike="noStrike">
                  <a:solidFill>
                    <a:srgbClr val="000000"/>
                  </a:solidFill>
                  <a:latin typeface="Arial"/>
                  <a:ea typeface="Arial"/>
                  <a:cs typeface="Arial"/>
                  <a:sym typeface="Arial"/>
                </a:rPr>
                <a:t>Q: Cantidades vendidas</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rot="-5400000">
              <a:off x="-1280120" y="1505953"/>
              <a:ext cx="3576240" cy="1015999"/>
            </a:xfrm>
            <a:prstGeom prst="rightArrow">
              <a:avLst>
                <a:gd fmla="val 49830" name="adj1"/>
                <a:gd fmla="val 60660" name="adj2"/>
              </a:avLst>
            </a:prstGeom>
            <a:solidFill>
              <a:srgbClr val="C3D4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txBox="1"/>
            <p:nvPr/>
          </p:nvSpPr>
          <p:spPr>
            <a:xfrm rot="-5400000">
              <a:off x="-1126567" y="1914369"/>
              <a:ext cx="3269135" cy="506273"/>
            </a:xfrm>
            <a:prstGeom prst="rect">
              <a:avLst/>
            </a:prstGeom>
            <a:noFill/>
            <a:ln>
              <a:noFill/>
            </a:ln>
          </p:spPr>
          <p:txBody>
            <a:bodyPr anchorCtr="0" anchor="ctr" bIns="91425" lIns="91425" spcFirstLastPara="1" rIns="91425" wrap="square" tIns="91425">
              <a:noAutofit/>
            </a:bodyPr>
            <a:lstStyle/>
            <a:p>
              <a:pPr indent="0" lvl="0" marL="0" marR="0" rtl="0" algn="r">
                <a:lnSpc>
                  <a:spcPct val="9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rot="5400000">
              <a:off x="5831879" y="2896713"/>
              <a:ext cx="3576240" cy="1015999"/>
            </a:xfrm>
            <a:prstGeom prst="rightArrow">
              <a:avLst>
                <a:gd fmla="val 49830" name="adj1"/>
                <a:gd fmla="val 60660" name="adj2"/>
              </a:avLst>
            </a:prstGeom>
            <a:solidFill>
              <a:srgbClr val="C3D4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rot="5400000">
              <a:off x="5985432" y="2998024"/>
              <a:ext cx="3269135" cy="506273"/>
            </a:xfrm>
            <a:prstGeom prst="rect">
              <a:avLst/>
            </a:prstGeom>
            <a:noFill/>
            <a:ln>
              <a:noFill/>
            </a:ln>
          </p:spPr>
          <p:txBody>
            <a:bodyPr anchorCtr="0" anchor="ctr" bIns="91425" lIns="91425" spcFirstLastPara="1" rIns="91425" wrap="square" tIns="91425">
              <a:noAutofit/>
            </a:bodyPr>
            <a:lstStyle/>
            <a:p>
              <a:pPr indent="0" lvl="0" marL="0" marR="0" rtl="0" algn="r">
                <a:lnSpc>
                  <a:spcPct val="9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Presentar los pasos en la imagen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Pasos para la asignación de los precios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Paso 1</a:t>
            </a:r>
            <a:br>
              <a:rPr b="0" i="0" lang="es-CO" sz="1400" u="none" cap="none" strike="noStrike">
                <a:solidFill>
                  <a:schemeClr val="dk1"/>
                </a:solidFill>
                <a:latin typeface="Arial"/>
                <a:ea typeface="Arial"/>
                <a:cs typeface="Arial"/>
                <a:sym typeface="Arial"/>
              </a:rPr>
            </a:br>
            <a:r>
              <a:rPr b="0" i="0" lang="es-CO" sz="1400" u="none" cap="none" strike="noStrike">
                <a:solidFill>
                  <a:schemeClr val="dk1"/>
                </a:solidFill>
                <a:latin typeface="Arial"/>
                <a:ea typeface="Arial"/>
                <a:cs typeface="Arial"/>
                <a:sym typeface="Arial"/>
              </a:rPr>
              <a:t>Determina los costos de producción, y gastos de administración y ventas, súmalos y divídelos entre tu producción total para obtener el costo unitario.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Paso 2</a:t>
            </a:r>
            <a:br>
              <a:rPr b="1" i="0" lang="es-CO" sz="1400" u="none" cap="none" strike="noStrike">
                <a:solidFill>
                  <a:schemeClr val="dk1"/>
                </a:solidFill>
                <a:latin typeface="Arial"/>
                <a:ea typeface="Arial"/>
                <a:cs typeface="Arial"/>
                <a:sym typeface="Arial"/>
              </a:rPr>
            </a:br>
            <a:r>
              <a:rPr b="0" i="0" lang="es-CO" sz="1400" u="none" cap="none" strike="noStrike">
                <a:solidFill>
                  <a:schemeClr val="dk1"/>
                </a:solidFill>
                <a:latin typeface="Arial"/>
                <a:ea typeface="Arial"/>
                <a:cs typeface="Arial"/>
                <a:sym typeface="Arial"/>
              </a:rPr>
              <a:t>Elabora una relación de los precios de la competencia directa y productos similares.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Paso 3</a:t>
            </a:r>
            <a:br>
              <a:rPr b="1" i="0" lang="es-CO" sz="1400" u="none" cap="none" strike="noStrike">
                <a:solidFill>
                  <a:schemeClr val="dk1"/>
                </a:solidFill>
                <a:latin typeface="Arial"/>
                <a:ea typeface="Arial"/>
                <a:cs typeface="Arial"/>
                <a:sym typeface="Arial"/>
              </a:rPr>
            </a:br>
            <a:r>
              <a:rPr b="0" i="0" lang="es-CO" sz="1400" u="none" cap="none" strike="noStrike">
                <a:solidFill>
                  <a:schemeClr val="dk1"/>
                </a:solidFill>
                <a:latin typeface="Arial"/>
                <a:ea typeface="Arial"/>
                <a:cs typeface="Arial"/>
                <a:sym typeface="Arial"/>
              </a:rPr>
              <a:t>Realiza un sondeo del mercado para determinar lo que valoran los clientes de tu producción.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Paso 4</a:t>
            </a:r>
            <a:br>
              <a:rPr b="1" i="0" lang="es-CO" sz="1400" u="none" cap="none" strike="noStrike">
                <a:solidFill>
                  <a:schemeClr val="dk1"/>
                </a:solidFill>
                <a:latin typeface="Arial"/>
                <a:ea typeface="Arial"/>
                <a:cs typeface="Arial"/>
                <a:sym typeface="Arial"/>
              </a:rPr>
            </a:br>
            <a:r>
              <a:rPr b="0" i="0" lang="es-CO" sz="1400" u="none" cap="none" strike="noStrike">
                <a:solidFill>
                  <a:schemeClr val="dk1"/>
                </a:solidFill>
                <a:latin typeface="Arial"/>
                <a:ea typeface="Arial"/>
                <a:cs typeface="Arial"/>
                <a:sym typeface="Arial"/>
              </a:rPr>
              <a:t>Realiza un análisis de tu capacidad de producción al 90%para estimar la cantidad máxima de vender y posibilidad de competir.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Paso 5</a:t>
            </a:r>
            <a:br>
              <a:rPr b="1" i="0" lang="es-CO" sz="1400" u="none" cap="none" strike="noStrike">
                <a:solidFill>
                  <a:schemeClr val="dk1"/>
                </a:solidFill>
                <a:latin typeface="Arial"/>
                <a:ea typeface="Arial"/>
                <a:cs typeface="Arial"/>
                <a:sym typeface="Arial"/>
              </a:rPr>
            </a:br>
            <a:r>
              <a:rPr b="0" i="0" lang="es-CO" sz="1400" u="none" cap="none" strike="noStrike">
                <a:solidFill>
                  <a:schemeClr val="dk1"/>
                </a:solidFill>
                <a:latin typeface="Arial"/>
                <a:ea typeface="Arial"/>
                <a:cs typeface="Arial"/>
                <a:sym typeface="Arial"/>
              </a:rPr>
              <a:t>Si ya completaste los cuatro puntos anteriores es momento que le pongas precio a tu producto.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Referencia de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https://www.freepik.es/vector-gratis/infografia-negocios-paso_3458791.htm#page=1&amp;query=pasos&amp;position=8</a:t>
            </a:r>
            <a:endParaRPr b="0" i="0" sz="1400" u="none" cap="none" strike="noStrike">
              <a:solidFill>
                <a:schemeClr val="dk1"/>
              </a:solidFill>
              <a:latin typeface="Arial"/>
              <a:ea typeface="Arial"/>
              <a:cs typeface="Arial"/>
              <a:sym typeface="Arial"/>
            </a:endParaRPr>
          </a:p>
        </p:txBody>
      </p:sp>
      <p:sp>
        <p:nvSpPr>
          <p:cNvPr id="148" name="Google Shape;148;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1868606" y="173604"/>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Open Sans Light"/>
              <a:buNone/>
            </a:pPr>
            <a:r>
              <a:rPr b="1" i="0" lang="es-CO" sz="1600" u="none" cap="none" strike="noStrike">
                <a:solidFill>
                  <a:srgbClr val="000000"/>
                </a:solidFill>
                <a:latin typeface="Open Sans Light"/>
                <a:ea typeface="Open Sans Light"/>
                <a:cs typeface="Open Sans Light"/>
                <a:sym typeface="Open Sans Light"/>
              </a:rPr>
              <a:t>Pasos para la asignación de precios</a:t>
            </a:r>
            <a:endParaRPr b="0" i="0" sz="1400" u="none" cap="none" strike="noStrike">
              <a:solidFill>
                <a:srgbClr val="000000"/>
              </a:solidFill>
              <a:latin typeface="Arial"/>
              <a:ea typeface="Arial"/>
              <a:cs typeface="Arial"/>
              <a:sym typeface="Arial"/>
            </a:endParaRPr>
          </a:p>
        </p:txBody>
      </p:sp>
      <p:pic>
        <p:nvPicPr>
          <p:cNvPr descr="Infografía de negocios paso vector gratuito" id="150" name="Google Shape;150;p5"/>
          <p:cNvPicPr preferRelativeResize="0"/>
          <p:nvPr/>
        </p:nvPicPr>
        <p:blipFill rotWithShape="1">
          <a:blip r:embed="rId3">
            <a:alphaModFix/>
          </a:blip>
          <a:srcRect b="0" l="0" r="0" t="0"/>
          <a:stretch/>
        </p:blipFill>
        <p:spPr>
          <a:xfrm>
            <a:off x="1384518" y="1257300"/>
            <a:ext cx="5368173" cy="536817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Reelaborar la imagen, que cuando el aprendiz pase de clic vaya al contenido que está en las siguientes diapositivas correspondiente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450"/>
              <a:buFont typeface="Arial"/>
              <a:buAutoNum type="arabicPeriod"/>
            </a:pPr>
            <a:r>
              <a:rPr b="1" i="0" lang="es-CO" sz="1800" u="none" cap="none" strike="noStrike">
                <a:solidFill>
                  <a:srgbClr val="000000"/>
                </a:solidFill>
                <a:latin typeface="Arial"/>
                <a:ea typeface="Arial"/>
                <a:cs typeface="Arial"/>
                <a:sym typeface="Arial"/>
              </a:rPr>
              <a:t>Precio de desnatado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450"/>
              <a:buFont typeface="Arial"/>
              <a:buAutoNum type="arabicPeriod"/>
            </a:pPr>
            <a:r>
              <a:rPr b="0" i="0" lang="es-CO" sz="1800" u="none" cap="none" strike="noStrike">
                <a:solidFill>
                  <a:srgbClr val="000000"/>
                </a:solidFill>
                <a:latin typeface="Arial"/>
                <a:ea typeface="Arial"/>
                <a:cs typeface="Arial"/>
                <a:sym typeface="Arial"/>
              </a:rPr>
              <a:t>Precio de penetración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450"/>
              <a:buFont typeface="Arial"/>
              <a:buAutoNum type="arabicPeriod"/>
            </a:pPr>
            <a:r>
              <a:rPr b="0" i="0" lang="es-CO" sz="1800" u="none" cap="none" strike="noStrike">
                <a:solidFill>
                  <a:srgbClr val="000000"/>
                </a:solidFill>
                <a:latin typeface="Arial"/>
                <a:ea typeface="Arial"/>
                <a:cs typeface="Arial"/>
                <a:sym typeface="Arial"/>
              </a:rPr>
              <a:t>Precio de </a:t>
            </a:r>
            <a:r>
              <a:rPr b="0" i="1" lang="es-CO" sz="1800" u="none" cap="none" strike="noStrike">
                <a:solidFill>
                  <a:srgbClr val="000000"/>
                </a:solidFill>
                <a:latin typeface="Arial"/>
                <a:ea typeface="Arial"/>
                <a:cs typeface="Arial"/>
                <a:sym typeface="Arial"/>
              </a:rPr>
              <a:t>statu quo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Referencia de la imagen:https://www.freepik.es/vector-premium/plantilla-infografia_8335685.htm#&amp;position=36</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a:off x="1913576" y="203585"/>
            <a:ext cx="4551587" cy="730333"/>
          </a:xfrm>
          <a:custGeom>
            <a:rect b="b" l="l" r="r" t="t"/>
            <a:pathLst>
              <a:path extrusionOk="0" h="1311" w="3135">
                <a:moveTo>
                  <a:pt x="0" y="11"/>
                </a:moveTo>
                <a:lnTo>
                  <a:pt x="0" y="1310"/>
                </a:lnTo>
                <a:lnTo>
                  <a:pt x="3132" y="1310"/>
                </a:lnTo>
                <a:lnTo>
                  <a:pt x="3134" y="0"/>
                </a:lnTo>
                <a:lnTo>
                  <a:pt x="0" y="11"/>
                </a:lnTo>
              </a:path>
            </a:pathLst>
          </a:custGeom>
          <a:solidFill>
            <a:srgbClr val="FBE4D4"/>
          </a:solidFill>
          <a:ln>
            <a:noFill/>
          </a:ln>
        </p:spPr>
        <p:txBody>
          <a:bodyPr anchorCtr="0" anchor="ctr" bIns="45700" lIns="91425" spcFirstLastPara="1" rIns="91425" wrap="square" tIns="45700">
            <a:noAutofit/>
          </a:bodyPr>
          <a:lstStyle/>
          <a:p>
            <a:pPr indent="0" lvl="0" marL="45720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Estrategias de precios</a:t>
            </a:r>
            <a:endParaRPr b="0" i="0" sz="1800" u="none" cap="none" strike="noStrike">
              <a:solidFill>
                <a:srgbClr val="000000"/>
              </a:solidFill>
              <a:latin typeface="Arial"/>
              <a:ea typeface="Arial"/>
              <a:cs typeface="Arial"/>
              <a:sym typeface="Arial"/>
            </a:endParaRPr>
          </a:p>
        </p:txBody>
      </p:sp>
      <p:sp>
        <p:nvSpPr>
          <p:cNvPr id="159" name="Google Shape;159;p6"/>
          <p:cNvSpPr txBox="1"/>
          <p:nvPr/>
        </p:nvSpPr>
        <p:spPr>
          <a:xfrm>
            <a:off x="250720" y="1257300"/>
            <a:ext cx="7858959"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Verdana"/>
              <a:buNone/>
            </a:pPr>
            <a:r>
              <a:rPr b="0" i="0" lang="es-CO" sz="1400" u="none" cap="none" strike="noStrike">
                <a:solidFill>
                  <a:srgbClr val="000000"/>
                </a:solidFill>
                <a:latin typeface="Verdana"/>
                <a:ea typeface="Verdana"/>
                <a:cs typeface="Verdana"/>
                <a:sym typeface="Verdana"/>
              </a:rPr>
              <a:t>A lo largo del ciclo de vida del producto y desde el lanzamiento de este al mercado, la empresa adopta diferentes maneras de comunicarse con los clientes a través de los precios. Los precios son una herramienta muy importante de relacionarse con los clientes sin perder el objetivo final de la empresa, Goñi (2008) manifiesta al respecto, “(…) cuando un producto está en la etapa de introducción se iniciará con un precio, el cual variará conforme se haga más conocido, haya más competidores o dependiendo de la importancia social de este, como es el caso de las medicinas”.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Las estrategias que más se utilizan en la empresa para fijar precios, teniendo en cuenta el ciclo de vida de producto o servicio son:</a:t>
            </a:r>
            <a:endParaRPr b="0" i="0" sz="1400" u="none" cap="none" strike="noStrike">
              <a:solidFill>
                <a:srgbClr val="000000"/>
              </a:solidFill>
              <a:latin typeface="Arial"/>
              <a:ea typeface="Arial"/>
              <a:cs typeface="Arial"/>
              <a:sym typeface="Arial"/>
            </a:endParaRPr>
          </a:p>
        </p:txBody>
      </p:sp>
      <p:pic>
        <p:nvPicPr>
          <p:cNvPr descr="Plantilla de infografía Vector Premium " id="160" name="Google Shape;160;p6"/>
          <p:cNvPicPr preferRelativeResize="0"/>
          <p:nvPr/>
        </p:nvPicPr>
        <p:blipFill rotWithShape="1">
          <a:blip r:embed="rId3">
            <a:alphaModFix/>
          </a:blip>
          <a:srcRect b="0" l="0" r="0" t="0"/>
          <a:stretch/>
        </p:blipFill>
        <p:spPr>
          <a:xfrm>
            <a:off x="1198874" y="3504069"/>
            <a:ext cx="5962650" cy="27051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7" name="Google Shape;167;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8" name="Google Shape;168;p7"/>
          <p:cNvSpPr txBox="1"/>
          <p:nvPr/>
        </p:nvSpPr>
        <p:spPr>
          <a:xfrm>
            <a:off x="-208863" y="688698"/>
            <a:ext cx="4690313" cy="5480603"/>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Precio de desnatado</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Generalmente se aplica en el lanzamiento de un producto, se establece un precio muy alto al principio para maximizar la ganancia vendiendo el producto a un segmento que esté dispuesto a pagar ese precio, luego el precio lentamente disminuye con el tiempo para maximizar la ganancia vendiendo el producto a otro grupo de consumidores que son más sensibles al precio, es decir a aquellos clientes que al precio inicial no podían pagarlo. Este tipo de producto debe tener unas características o beneficios únicas no encontradas en otro producto que son percibidas por el mercado.</a:t>
            </a:r>
            <a:endParaRPr b="0" i="0" sz="1400" u="none" cap="none" strike="noStrike">
              <a:solidFill>
                <a:srgbClr val="000000"/>
              </a:solidFill>
              <a:latin typeface="Arial"/>
              <a:ea typeface="Arial"/>
              <a:cs typeface="Arial"/>
              <a:sym typeface="Arial"/>
            </a:endParaRPr>
          </a:p>
        </p:txBody>
      </p:sp>
      <p:pic>
        <p:nvPicPr>
          <p:cNvPr descr="Diagrama&#10;&#10;Descripción generada automáticamente con confianza media" id="169" name="Google Shape;169;p7"/>
          <p:cNvPicPr preferRelativeResize="0"/>
          <p:nvPr/>
        </p:nvPicPr>
        <p:blipFill rotWithShape="1">
          <a:blip r:embed="rId3">
            <a:alphaModFix/>
          </a:blip>
          <a:srcRect b="0" l="0" r="0" t="0"/>
          <a:stretch/>
        </p:blipFill>
        <p:spPr>
          <a:xfrm>
            <a:off x="4629150" y="1257301"/>
            <a:ext cx="3605300" cy="3016198"/>
          </a:xfrm>
          <a:prstGeom prst="rect">
            <a:avLst/>
          </a:prstGeom>
          <a:noFill/>
          <a:ln>
            <a:noFill/>
          </a:ln>
        </p:spPr>
      </p:pic>
      <p:sp>
        <p:nvSpPr>
          <p:cNvPr id="170" name="Google Shape;170;p7"/>
          <p:cNvSpPr txBox="1"/>
          <p:nvPr/>
        </p:nvSpPr>
        <p:spPr>
          <a:xfrm>
            <a:off x="2990850" y="4394098"/>
            <a:ext cx="6210300" cy="340093"/>
          </a:xfrm>
          <a:prstGeom prst="rect">
            <a:avLst/>
          </a:prstGeom>
          <a:noFill/>
          <a:ln>
            <a:noFill/>
          </a:ln>
        </p:spPr>
        <p:txBody>
          <a:bodyPr anchorCtr="0" anchor="t" bIns="45700" lIns="91425" spcFirstLastPara="1" rIns="91425" wrap="square" tIns="45700">
            <a:spAutoFit/>
          </a:bodyPr>
          <a:lstStyle/>
          <a:p>
            <a:pPr indent="0" lvl="0" marL="45720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Nota. Tomada de Goñi (2008).</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77" name="Google Shape;177;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8" name="Google Shape;178;p9"/>
          <p:cNvSpPr txBox="1"/>
          <p:nvPr/>
        </p:nvSpPr>
        <p:spPr>
          <a:xfrm>
            <a:off x="-208863" y="688698"/>
            <a:ext cx="4690313" cy="2640723"/>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Precio de statu quo</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Para fijar el precio de </a:t>
            </a:r>
            <a:r>
              <a:rPr b="0" i="1" lang="es-CO" sz="1800" u="none" cap="none" strike="noStrike">
                <a:solidFill>
                  <a:srgbClr val="000000"/>
                </a:solidFill>
                <a:latin typeface="Arial"/>
                <a:ea typeface="Arial"/>
                <a:cs typeface="Arial"/>
                <a:sym typeface="Arial"/>
              </a:rPr>
              <a:t>statu quo, </a:t>
            </a:r>
            <a:r>
              <a:rPr b="0" i="0" lang="es-CO" sz="1800" u="none" cap="none" strike="noStrike">
                <a:solidFill>
                  <a:srgbClr val="000000"/>
                </a:solidFill>
                <a:latin typeface="Arial"/>
                <a:ea typeface="Arial"/>
                <a:cs typeface="Arial"/>
                <a:sym typeface="Arial"/>
              </a:rPr>
              <a:t>por lo general, es un producto que ya tiene presencia en el mercado, por lo que la empresa realiza un chequeo de precios que le permite ver el comportamiento de la competencia y sigue al precio más alto, sin superar a este.</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