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258" r:id="rId2"/>
    <p:sldId id="286" r:id="rId3"/>
    <p:sldId id="287" r:id="rId4"/>
    <p:sldId id="288" r:id="rId5"/>
    <p:sldId id="289" r:id="rId6"/>
    <p:sldId id="290" r:id="rId7"/>
  </p:sldIdLst>
  <p:sldSz cx="12192000" cy="6858000"/>
  <p:notesSz cx="6858000" cy="9144000"/>
  <p:custDataLst>
    <p:tags r:id="rId10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89686"/>
  </p:normalViewPr>
  <p:slideViewPr>
    <p:cSldViewPr snapToGrid="0">
      <p:cViewPr varScale="1">
        <p:scale>
          <a:sx n="104" d="100"/>
          <a:sy n="104" d="100"/>
        </p:scale>
        <p:origin x="11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17/09/2021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637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39102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44822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90548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5302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valuacionydesarrollo.com/17-evaluacion-previa-supervision-de-la-programacion/lupa/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pik.es/vector-gratis/empresario-sosteniendo-lapiz-gran-lista-verificacion-completa-marcas-graduacion_11879344.htm#&amp;position=0" TargetMode="External"/><Relationship Id="rId5" Type="http://schemas.openxmlformats.org/officeDocument/2006/relationships/hyperlink" Target="https://www.freepik.es/vector-premium/caricatura-brazo-mano-sosteniendo-lapiz-marque-casilla-ilustracion-diseno-grafico-concepto-caja_14761763.htm#&amp;position=14" TargetMode="External"/><Relationship Id="rId4" Type="http://schemas.openxmlformats.org/officeDocument/2006/relationships/hyperlink" Target="https://www.ministeriocrecer.org/engranajes-principal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s-ES" sz="1800" dirty="0">
                <a:solidFill>
                  <a:schemeClr val="lt1"/>
                </a:solidFill>
                <a:latin typeface="+mn-lt"/>
                <a:cs typeface="Calibri"/>
              </a:rPr>
              <a:t>DI_CF1_1-2-3_</a:t>
            </a:r>
            <a:r>
              <a:rPr lang="es-MX" sz="1800" dirty="0">
                <a:solidFill>
                  <a:schemeClr val="lt1"/>
                </a:solidFill>
                <a:latin typeface="+mn-lt"/>
                <a:cs typeface="Calibri"/>
              </a:rPr>
              <a:t>Flujos de los canales de distribución</a:t>
            </a:r>
            <a:endParaRPr lang="es-ES" sz="18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4754" y="4542552"/>
            <a:ext cx="10989933" cy="776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b="1" dirty="0">
                <a:solidFill>
                  <a:srgbClr val="595959"/>
                </a:solidFill>
                <a:latin typeface="+mn-lt"/>
                <a:ea typeface="Arial" charset="0"/>
                <a:cs typeface="Calibri Light" charset="0"/>
              </a:rPr>
              <a:t>Recomendaciones generales: </a:t>
            </a:r>
            <a:endParaRPr lang="en-US" dirty="0">
              <a:solidFill>
                <a:srgbClr val="595959"/>
              </a:solidFill>
              <a:latin typeface="+mn-lt"/>
              <a:ea typeface="Calibri" charset="0"/>
              <a:cs typeface="Times New Roman" charset="0"/>
            </a:endParaRP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dirty="0">
                <a:solidFill>
                  <a:srgbClr val="595959"/>
                </a:solidFill>
                <a:latin typeface="+mn-lt"/>
                <a:ea typeface="Arial" charset="0"/>
                <a:cs typeface="Calibri Light" charset="0"/>
              </a:rPr>
              <a:t>Crear un gráfico interactivo </a:t>
            </a:r>
            <a:r>
              <a:rPr lang="es-CO" dirty="0">
                <a:solidFill>
                  <a:srgbClr val="595959"/>
                </a:solidFill>
                <a:latin typeface="+mn-lt"/>
                <a:cs typeface="Calibri Light" charset="0"/>
              </a:rPr>
              <a:t>para destacar la correcta identificación de necesidades de los clientes, al dar </a:t>
            </a:r>
            <a:r>
              <a:rPr lang="es-CO" dirty="0">
                <a:solidFill>
                  <a:srgbClr val="595959"/>
                </a:solidFill>
                <a:latin typeface="+mn-lt"/>
                <a:ea typeface="Arial" charset="0"/>
                <a:cs typeface="Calibri Light" charset="0"/>
              </a:rPr>
              <a:t>clic sobre cada tipo se debe desplegar de manera animada la descripción, </a:t>
            </a:r>
            <a:r>
              <a:rPr lang="es-ES" dirty="0">
                <a:solidFill>
                  <a:srgbClr val="595959"/>
                </a:solidFill>
                <a:latin typeface="+mn-lt"/>
                <a:cs typeface="Calibri Light" charset="0"/>
              </a:rPr>
              <a:t>incluir efecto mouse </a:t>
            </a:r>
            <a:r>
              <a:rPr lang="es-ES" dirty="0" err="1">
                <a:solidFill>
                  <a:srgbClr val="595959"/>
                </a:solidFill>
                <a:latin typeface="+mn-lt"/>
                <a:cs typeface="Calibri Light" charset="0"/>
              </a:rPr>
              <a:t>over</a:t>
            </a:r>
            <a:r>
              <a:rPr lang="es-CO" dirty="0">
                <a:solidFill>
                  <a:srgbClr val="595959"/>
                </a:solidFill>
                <a:latin typeface="+mn-lt"/>
                <a:cs typeface="Calibri Light" charset="0"/>
              </a:rPr>
              <a:t>.</a:t>
            </a:r>
            <a:endParaRPr lang="en-US" dirty="0">
              <a:solidFill>
                <a:srgbClr val="595959"/>
              </a:solidFill>
              <a:latin typeface="+mn-lt"/>
              <a:cs typeface="Calibri Light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Destacar los términos incluyendo efecto mouse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al hacer clic sobre cada ítem, debe aparecer la definición indicada en el cuadro de texto.</a:t>
            </a: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34450" y="3429001"/>
            <a:ext cx="3948174" cy="3429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CO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 presentan las imágenes como propuesta que puede ser mejorada en el diseño.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CO" sz="12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Las imágenes sugeridas tomadas de 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CO" sz="120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3"/>
              </a:rPr>
              <a:t>http://evaluacionydesarrollo.com/17-evaluacion-previa-supervision-de-la-programacion/lupa/</a:t>
            </a:r>
            <a:endParaRPr lang="es-CO" sz="120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CO" sz="120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CO" sz="120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4"/>
              </a:rPr>
              <a:t>https://www.ministeriocrecer.org/engranajes-principales/</a:t>
            </a:r>
            <a:endParaRPr lang="es-CO" sz="120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CO" sz="120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CO" sz="120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5"/>
              </a:rPr>
              <a:t>https://www.freepik.es/vector-premium/caricatura-brazo-mano-sosteniendo-lapiz-marque-casilla-ilustracion-diseno-grafico-concepto-caja_14761763.htm#&amp;position=14</a:t>
            </a:r>
            <a:endParaRPr lang="es-CO" sz="120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CO" sz="120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CO" sz="120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6"/>
              </a:rPr>
              <a:t>https://www.freepik.es/vector-gratis/empresario-sosteniendo-lapiz-gran-lista-verificacion-completa-marcas-graduacion_11879344.htm#&amp;position=0</a:t>
            </a:r>
            <a:endParaRPr lang="es-CO" sz="120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sz="120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5A2D85C3-32AF-484B-8152-AC1D61EB3660}"/>
              </a:ext>
            </a:extLst>
          </p:cNvPr>
          <p:cNvSpPr txBox="1"/>
          <p:nvPr/>
        </p:nvSpPr>
        <p:spPr>
          <a:xfrm>
            <a:off x="750908" y="4572000"/>
            <a:ext cx="6804305" cy="1829117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s-CO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Describe los desplazamientos reales del producto desde el productor hasta el consumidor final, pasando por los sucesivos intermediarios.</a:t>
            </a:r>
          </a:p>
          <a:p>
            <a:pPr algn="just">
              <a:lnSpc>
                <a:spcPct val="115000"/>
              </a:lnSpc>
            </a:pP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s-CO" dirty="0"/>
          </a:p>
        </p:txBody>
      </p:sp>
      <p:pic>
        <p:nvPicPr>
          <p:cNvPr id="8" name="Imagen 7" descr="Escala de tiempo&#10;&#10;Descripción generada automáticamente">
            <a:extLst>
              <a:ext uri="{FF2B5EF4-FFF2-40B4-BE49-F238E27FC236}">
                <a16:creationId xmlns:a16="http://schemas.microsoft.com/office/drawing/2014/main" xmlns="" id="{5B8B2AB1-A4F9-4239-9020-F2A0A6F86F2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76" y="456883"/>
            <a:ext cx="6028949" cy="3428999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E32BDB90-7BA3-42FC-90BC-ED01EAEE46AF}"/>
              </a:ext>
            </a:extLst>
          </p:cNvPr>
          <p:cNvSpPr/>
          <p:nvPr/>
        </p:nvSpPr>
        <p:spPr>
          <a:xfrm>
            <a:off x="1214203" y="1257300"/>
            <a:ext cx="1813810" cy="25670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641691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Destacar los términos incluyendo efecto mouse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al hacer clic sobre cada ítem, debe aparecer la definición indicada en el cuadro de texto.</a:t>
            </a: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34450" y="3429001"/>
            <a:ext cx="3948174" cy="3429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CO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 presentan las imágenes como propuesta que se sugiere ser mejorada en el diseño</a:t>
            </a:r>
            <a:r>
              <a:rPr lang="es-CO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  <a:endParaRPr lang="es-CO" sz="12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5A2D85C3-32AF-484B-8152-AC1D61EB3660}"/>
              </a:ext>
            </a:extLst>
          </p:cNvPr>
          <p:cNvSpPr txBox="1"/>
          <p:nvPr/>
        </p:nvSpPr>
        <p:spPr>
          <a:xfrm>
            <a:off x="704538" y="4273500"/>
            <a:ext cx="6850675" cy="2127618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·"/>
            </a:pPr>
            <a:r>
              <a:rPr lang="es-CO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Refleja cómo se transmite el título de propiedad de los bienes que son distribuidos; su sentido es descendente, ya que va desde el productor hasta los usuarios finales; no obstante, en algunos casos se transmite el uso del bien, pero no su propiedad, como sería el caso de la reserva de una habitación de hotel.</a:t>
            </a:r>
          </a:p>
          <a:p>
            <a:pPr algn="just">
              <a:lnSpc>
                <a:spcPct val="115000"/>
              </a:lnSpc>
            </a:pPr>
            <a:endParaRPr lang="es-CO" dirty="0"/>
          </a:p>
        </p:txBody>
      </p:sp>
      <p:pic>
        <p:nvPicPr>
          <p:cNvPr id="8" name="Imagen 7" descr="Escala de tiempo&#10;&#10;Descripción generada automáticamente">
            <a:extLst>
              <a:ext uri="{FF2B5EF4-FFF2-40B4-BE49-F238E27FC236}">
                <a16:creationId xmlns:a16="http://schemas.microsoft.com/office/drawing/2014/main" xmlns="" id="{5B8B2AB1-A4F9-4239-9020-F2A0A6F86F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76" y="456883"/>
            <a:ext cx="6028949" cy="3428999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E32BDB90-7BA3-42FC-90BC-ED01EAEE46AF}"/>
              </a:ext>
            </a:extLst>
          </p:cNvPr>
          <p:cNvSpPr/>
          <p:nvPr/>
        </p:nvSpPr>
        <p:spPr>
          <a:xfrm>
            <a:off x="1364104" y="1602073"/>
            <a:ext cx="1963711" cy="25670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34429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Destacar los términos incluyendo efecto mouse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al hacer clic sobre cada ítem, debe aparecer la definición indicada en el cuadro de texto.</a:t>
            </a: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34450" y="3429001"/>
            <a:ext cx="3948174" cy="3429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CO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 presentan las imágenes como propuesta que se sugiere ser mejorada en el diseño</a:t>
            </a:r>
            <a:r>
              <a:rPr lang="es-CO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  <a:endParaRPr lang="es-CO" sz="12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sz="120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5A2D85C3-32AF-484B-8152-AC1D61EB3660}"/>
              </a:ext>
            </a:extLst>
          </p:cNvPr>
          <p:cNvSpPr txBox="1"/>
          <p:nvPr/>
        </p:nvSpPr>
        <p:spPr>
          <a:xfrm>
            <a:off x="750908" y="4572000"/>
            <a:ext cx="6804305" cy="1829117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s-CO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Derivado de las transacciones ocasionadas por los flujos anteriores, incluye los pagos y las comisiones por la compra del producto y la realización de las funciones de los intermediarios dentro del canal de distribución.</a:t>
            </a:r>
          </a:p>
          <a:p>
            <a:pPr algn="just">
              <a:lnSpc>
                <a:spcPct val="115000"/>
              </a:lnSpc>
            </a:pPr>
            <a:endParaRPr lang="es-CO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endParaRPr lang="es-CO" dirty="0"/>
          </a:p>
        </p:txBody>
      </p:sp>
      <p:pic>
        <p:nvPicPr>
          <p:cNvPr id="8" name="Imagen 7" descr="Escala de tiempo&#10;&#10;Descripción generada automáticamente">
            <a:extLst>
              <a:ext uri="{FF2B5EF4-FFF2-40B4-BE49-F238E27FC236}">
                <a16:creationId xmlns:a16="http://schemas.microsoft.com/office/drawing/2014/main" xmlns="" id="{5B8B2AB1-A4F9-4239-9020-F2A0A6F86F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76" y="456883"/>
            <a:ext cx="6028949" cy="3428999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E32BDB90-7BA3-42FC-90BC-ED01EAEE46AF}"/>
              </a:ext>
            </a:extLst>
          </p:cNvPr>
          <p:cNvSpPr/>
          <p:nvPr/>
        </p:nvSpPr>
        <p:spPr>
          <a:xfrm>
            <a:off x="1334125" y="1914675"/>
            <a:ext cx="1813810" cy="25670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9897008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Destacar los términos incluyendo efecto mouse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al hacer clic sobre cada ítem, debe aparecer la definición indicada en el cuadro de texto.</a:t>
            </a: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34450" y="3429001"/>
            <a:ext cx="3948174" cy="3429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CO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 presentan las imágenes como propuesta que se sugiere ser mejorada en el diseño</a:t>
            </a:r>
            <a:r>
              <a:rPr lang="es-CO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  <a:endParaRPr lang="es-CO" sz="12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sz="120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5A2D85C3-32AF-484B-8152-AC1D61EB3660}"/>
              </a:ext>
            </a:extLst>
          </p:cNvPr>
          <p:cNvSpPr txBox="1"/>
          <p:nvPr/>
        </p:nvSpPr>
        <p:spPr>
          <a:xfrm>
            <a:off x="750908" y="4572000"/>
            <a:ext cx="6804305" cy="1829117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s-CO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Refleja la información que circula dentro del canal. Los intermediarios facilitan la comunicación en ambos sentidos, eliminando el desconocimiento que supone la distancia geográfica entre fabricantes y consumidores</a:t>
            </a:r>
            <a:r>
              <a:rPr lang="es-CO" sz="1800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s-CO" dirty="0"/>
          </a:p>
        </p:txBody>
      </p:sp>
      <p:pic>
        <p:nvPicPr>
          <p:cNvPr id="8" name="Imagen 7" descr="Escala de tiempo&#10;&#10;Descripción generada automáticamente">
            <a:extLst>
              <a:ext uri="{FF2B5EF4-FFF2-40B4-BE49-F238E27FC236}">
                <a16:creationId xmlns:a16="http://schemas.microsoft.com/office/drawing/2014/main" xmlns="" id="{5B8B2AB1-A4F9-4239-9020-F2A0A6F86F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76" y="571500"/>
            <a:ext cx="6028949" cy="3428999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E32BDB90-7BA3-42FC-90BC-ED01EAEE46AF}"/>
              </a:ext>
            </a:extLst>
          </p:cNvPr>
          <p:cNvSpPr/>
          <p:nvPr/>
        </p:nvSpPr>
        <p:spPr>
          <a:xfrm>
            <a:off x="1364105" y="2448732"/>
            <a:ext cx="2248526" cy="3244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160326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Destacar los términos incluyendo efecto mouse 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al hacer clic sobre cada ítem, debe aparecer la definición indicada en el cuadro de texto.</a:t>
            </a:r>
            <a:endParaRPr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34450" y="3429001"/>
            <a:ext cx="3948174" cy="3429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CO" sz="12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 presentan las imágenes como propuesta que se sugiere ser mejorada en el diseño</a:t>
            </a:r>
            <a:r>
              <a:rPr lang="es-CO" sz="1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  <a:endParaRPr lang="es-CO" sz="1200" b="0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sz="120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5A2D85C3-32AF-484B-8152-AC1D61EB3660}"/>
              </a:ext>
            </a:extLst>
          </p:cNvPr>
          <p:cNvSpPr txBox="1"/>
          <p:nvPr/>
        </p:nvSpPr>
        <p:spPr>
          <a:xfrm>
            <a:off x="750908" y="4572000"/>
            <a:ext cx="6804305" cy="1829117"/>
          </a:xfrm>
          <a:prstGeom prst="rect">
            <a:avLst/>
          </a:prstGeom>
          <a:solidFill>
            <a:srgbClr val="4472C4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49530" tIns="49530" rIns="49530" bIns="49530" numCol="1" spcCol="1270" anchor="ctr" anchorCtr="0">
            <a:noAutofit/>
          </a:bodyPr>
          <a:lstStyle/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·"/>
            </a:pPr>
            <a:r>
              <a:rPr lang="es-CO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Los consumidores finales realizan sus pedidos a los intermediarios y éstos a su vez a los fabricantes.</a:t>
            </a:r>
          </a:p>
          <a:p>
            <a:pPr algn="just">
              <a:lnSpc>
                <a:spcPct val="115000"/>
              </a:lnSpc>
            </a:pPr>
            <a:endParaRPr lang="es-CO" dirty="0"/>
          </a:p>
        </p:txBody>
      </p:sp>
      <p:pic>
        <p:nvPicPr>
          <p:cNvPr id="8" name="Imagen 7" descr="Escala de tiempo&#10;&#10;Descripción generada automáticamente">
            <a:extLst>
              <a:ext uri="{FF2B5EF4-FFF2-40B4-BE49-F238E27FC236}">
                <a16:creationId xmlns:a16="http://schemas.microsoft.com/office/drawing/2014/main" xmlns="" id="{5B8B2AB1-A4F9-4239-9020-F2A0A6F86F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76" y="456883"/>
            <a:ext cx="6028949" cy="3428999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E32BDB90-7BA3-42FC-90BC-ED01EAEE46AF}"/>
              </a:ext>
            </a:extLst>
          </p:cNvPr>
          <p:cNvSpPr/>
          <p:nvPr/>
        </p:nvSpPr>
        <p:spPr>
          <a:xfrm>
            <a:off x="1349114" y="2637045"/>
            <a:ext cx="2113613" cy="34599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5424836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9938</TotalTime>
  <Words>460</Words>
  <Application>Microsoft Office PowerPoint</Application>
  <PresentationFormat>Panorámica</PresentationFormat>
  <Paragraphs>32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JGOA</cp:lastModifiedBy>
  <cp:revision>145</cp:revision>
  <dcterms:modified xsi:type="dcterms:W3CDTF">2021-09-17T17:45:27Z</dcterms:modified>
</cp:coreProperties>
</file>