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gWXYH77FMzGVHvNzRdSoTiTHm5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14"/>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23"/>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2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2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2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 name="Shape 17"/>
        <p:cNvGrpSpPr/>
        <p:nvPr/>
      </p:nvGrpSpPr>
      <p:grpSpPr>
        <a:xfrm>
          <a:off x="0" y="0"/>
          <a:ext cx="0" cy="0"/>
          <a:chOff x="0" y="0"/>
          <a:chExt cx="0" cy="0"/>
        </a:xfrm>
      </p:grpSpPr>
      <p:sp>
        <p:nvSpPr>
          <p:cNvPr id="18" name="Google Shape;18;p1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9" name="Google Shape;19;p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0" name="Google Shape;20;p1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1" name="Shape 21"/>
        <p:cNvGrpSpPr/>
        <p:nvPr/>
      </p:nvGrpSpPr>
      <p:grpSpPr>
        <a:xfrm>
          <a:off x="0" y="0"/>
          <a:ext cx="0" cy="0"/>
          <a:chOff x="0" y="0"/>
          <a:chExt cx="0" cy="0"/>
        </a:xfrm>
      </p:grpSpPr>
      <p:sp>
        <p:nvSpPr>
          <p:cNvPr id="22" name="Google Shape;22;p15"/>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4" name="Google Shape;24;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5" name="Google Shape;25;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6" name="Google Shape;26;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7" name="Shape 27"/>
        <p:cNvGrpSpPr/>
        <p:nvPr/>
      </p:nvGrpSpPr>
      <p:grpSpPr>
        <a:xfrm>
          <a:off x="0" y="0"/>
          <a:ext cx="0" cy="0"/>
          <a:chOff x="0" y="0"/>
          <a:chExt cx="0" cy="0"/>
        </a:xfrm>
      </p:grpSpPr>
      <p:sp>
        <p:nvSpPr>
          <p:cNvPr id="28" name="Google Shape;28;p1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6"/>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0" name="Google Shape;30;p16"/>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1" name="Google Shape;31;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2" name="Google Shape;32;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3" name="Google Shape;33;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4" name="Shape 34"/>
        <p:cNvGrpSpPr/>
        <p:nvPr/>
      </p:nvGrpSpPr>
      <p:grpSpPr>
        <a:xfrm>
          <a:off x="0" y="0"/>
          <a:ext cx="0" cy="0"/>
          <a:chOff x="0" y="0"/>
          <a:chExt cx="0" cy="0"/>
        </a:xfrm>
      </p:grpSpPr>
      <p:sp>
        <p:nvSpPr>
          <p:cNvPr id="35" name="Google Shape;35;p17"/>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7" name="Google Shape;37;p17"/>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8" name="Google Shape;38;p17"/>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9" name="Google Shape;39;p17"/>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40" name="Google Shape;40;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1" name="Google Shape;41;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3" name="Shape 43"/>
        <p:cNvGrpSpPr/>
        <p:nvPr/>
      </p:nvGrpSpPr>
      <p:grpSpPr>
        <a:xfrm>
          <a:off x="0" y="0"/>
          <a:ext cx="0" cy="0"/>
          <a:chOff x="0" y="0"/>
          <a:chExt cx="0" cy="0"/>
        </a:xfrm>
      </p:grpSpPr>
      <p:sp>
        <p:nvSpPr>
          <p:cNvPr id="44" name="Google Shape;44;p1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20"/>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0"/>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20"/>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2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2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21"/>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p:nvPr>
            <p:ph idx="2" type="pic"/>
          </p:nvPr>
        </p:nvSpPr>
        <p:spPr>
          <a:xfrm>
            <a:off x="5183187" y="987425"/>
            <a:ext cx="6172199" cy="4873624"/>
          </a:xfrm>
          <a:prstGeom prst="rect">
            <a:avLst/>
          </a:prstGeom>
          <a:noFill/>
          <a:ln>
            <a:noFill/>
          </a:ln>
        </p:spPr>
      </p:sp>
      <p:sp>
        <p:nvSpPr>
          <p:cNvPr id="58" name="Google Shape;58;p21"/>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2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2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22"/>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2"/>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2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2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3"/>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p:nvPr/>
        </p:nvSpPr>
        <p:spPr>
          <a:xfrm>
            <a:off x="2301833" y="1820863"/>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Pestañas B</a:t>
            </a:r>
            <a:endParaRPr/>
          </a:p>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CF1_2-7_Pasos para definir el mercado meta</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4" name="Google Shape;84;p3"/>
          <p:cNvSpPr/>
          <p:nvPr/>
        </p:nvSpPr>
        <p:spPr>
          <a:xfrm>
            <a:off x="8253350" y="0"/>
            <a:ext cx="39387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3"/>
          <p:cNvSpPr txBox="1"/>
          <p:nvPr/>
        </p:nvSpPr>
        <p:spPr>
          <a:xfrm>
            <a:off x="8253350" y="1257300"/>
            <a:ext cx="39576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Para el recurso de pestañas B se debe utilizar la información que se encuentra asociada a cada diapositiva. </a:t>
            </a:r>
            <a:endParaRPr b="0" i="0" sz="1400" u="none" cap="none" strike="noStrike">
              <a:solidFill>
                <a:schemeClr val="dk1"/>
              </a:solidFill>
              <a:latin typeface="Arial"/>
              <a:ea typeface="Arial"/>
              <a:cs typeface="Arial"/>
              <a:sym typeface="Arial"/>
            </a:endParaRPr>
          </a:p>
        </p:txBody>
      </p:sp>
      <p:sp>
        <p:nvSpPr>
          <p:cNvPr id="86" name="Google Shape;86;p3"/>
          <p:cNvSpPr/>
          <p:nvPr/>
        </p:nvSpPr>
        <p:spPr>
          <a:xfrm>
            <a:off x="8253350" y="5188948"/>
            <a:ext cx="3948300" cy="16689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imágenes:https://www.freepik.es/vector-premium/segmentacion-audiencia-hombre-cerca-gran-grafico-circular-imagenes-personas-diagrama-colores_12277248.htm#page=1&amp;query=segmentaci%C3%B3n%20de%20mercados&amp;position=10</a:t>
            </a:r>
            <a:endParaRPr/>
          </a:p>
        </p:txBody>
      </p:sp>
      <p:pic>
        <p:nvPicPr>
          <p:cNvPr id="87" name="Google Shape;87;p3"/>
          <p:cNvPicPr preferRelativeResize="0"/>
          <p:nvPr/>
        </p:nvPicPr>
        <p:blipFill rotWithShape="1">
          <a:blip r:embed="rId3">
            <a:alphaModFix/>
          </a:blip>
          <a:srcRect b="0" l="0" r="0" t="0"/>
          <a:stretch/>
        </p:blipFill>
        <p:spPr>
          <a:xfrm>
            <a:off x="274948" y="938376"/>
            <a:ext cx="7679703" cy="4981248"/>
          </a:xfrm>
          <a:prstGeom prst="rect">
            <a:avLst/>
          </a:prstGeom>
          <a:noFill/>
          <a:ln>
            <a:noFill/>
          </a:ln>
        </p:spPr>
      </p:pic>
      <p:sp>
        <p:nvSpPr>
          <p:cNvPr id="88" name="Google Shape;88;p3"/>
          <p:cNvSpPr txBox="1"/>
          <p:nvPr/>
        </p:nvSpPr>
        <p:spPr>
          <a:xfrm>
            <a:off x="310636" y="2637497"/>
            <a:ext cx="3695308" cy="3006977"/>
          </a:xfrm>
          <a:prstGeom prst="rect">
            <a:avLst/>
          </a:prstGeom>
          <a:solidFill>
            <a:srgbClr val="F2F2F2"/>
          </a:solidFill>
          <a:ln>
            <a:noFill/>
          </a:ln>
        </p:spPr>
        <p:txBody>
          <a:bodyPr anchorCtr="0" anchor="t" bIns="45700" lIns="91425" spcFirstLastPara="1" rIns="91425" wrap="square" tIns="45700">
            <a:spAutoFit/>
          </a:bodyPr>
          <a:lstStyle/>
          <a:p>
            <a:pPr indent="0" lvl="0" marL="457200" marR="0" rtl="0" algn="just">
              <a:lnSpc>
                <a:spcPct val="115000"/>
              </a:lnSpc>
              <a:spcBef>
                <a:spcPts val="0"/>
              </a:spcBef>
              <a:spcAft>
                <a:spcPts val="0"/>
              </a:spcAft>
              <a:buNone/>
            </a:pPr>
            <a:r>
              <a:rPr b="0" i="0" lang="es-CO" sz="1200" u="none" cap="none" strike="noStrike">
                <a:solidFill>
                  <a:srgbClr val="000000"/>
                </a:solidFill>
                <a:latin typeface="Arial"/>
                <a:ea typeface="Arial"/>
                <a:cs typeface="Arial"/>
                <a:sym typeface="Arial"/>
              </a:rPr>
              <a:t>Es el proceso de dividir un mercado en grupos de clientes potenciales con necesidades y/o características similares y que pueden requerir un producto diferente y/o una forma de comunicación diferente. De acuerdo con Kerin et al (2014, p. 228), la segmentación de mercados consiste en dividir a los compradores potenciales en grupos que: tienen necesidades comunes y responden de manera similar a una acción de marketing. ¿Qué se puede segmentar?: usos, deseos, poder de compra, residencia, actitudes, hábitos de compra.</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s-CO"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p:txBody>
      </p:sp>
      <p:sp>
        <p:nvSpPr>
          <p:cNvPr id="89" name="Google Shape;89;p3"/>
          <p:cNvSpPr txBox="1"/>
          <p:nvPr/>
        </p:nvSpPr>
        <p:spPr>
          <a:xfrm>
            <a:off x="256048" y="1571361"/>
            <a:ext cx="1329865" cy="83099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es-CO" sz="1200" u="none" cap="none" strike="noStrike">
                <a:solidFill>
                  <a:srgbClr val="000000"/>
                </a:solidFill>
                <a:latin typeface="Arial"/>
                <a:ea typeface="Arial"/>
                <a:cs typeface="Arial"/>
                <a:sym typeface="Arial"/>
              </a:rPr>
              <a:t>Segmentación</a:t>
            </a:r>
            <a:endParaRPr/>
          </a:p>
          <a:p>
            <a:pPr indent="0" lvl="0" marL="0" marR="0" rtl="0" algn="ctr">
              <a:lnSpc>
                <a:spcPct val="100000"/>
              </a:lnSpc>
              <a:spcBef>
                <a:spcPts val="0"/>
              </a:spcBef>
              <a:spcAft>
                <a:spcPts val="0"/>
              </a:spcAft>
              <a:buNone/>
            </a:pPr>
            <a:r>
              <a:rPr b="1" i="0" lang="es-CO" sz="1200" u="none" cap="none" strike="noStrike">
                <a:solidFill>
                  <a:srgbClr val="000000"/>
                </a:solidFill>
                <a:latin typeface="Arial"/>
                <a:ea typeface="Arial"/>
                <a:cs typeface="Arial"/>
                <a:sym typeface="Arial"/>
              </a:rPr>
              <a:t> </a:t>
            </a:r>
            <a:endParaRPr b="1" i="0" sz="1200" u="none" cap="none" strike="noStrike">
              <a:solidFill>
                <a:srgbClr val="000000"/>
              </a:solidFill>
              <a:latin typeface="Arial"/>
              <a:ea typeface="Arial"/>
              <a:cs typeface="Arial"/>
              <a:sym typeface="Arial"/>
            </a:endParaRPr>
          </a:p>
        </p:txBody>
      </p:sp>
      <p:pic>
        <p:nvPicPr>
          <p:cNvPr descr="Segmentación de audiencia. hombre cerca de un gran gráfico circular con imágenes de personas. diagrama de colores. Vector Premium " id="90" name="Google Shape;90;p3"/>
          <p:cNvPicPr preferRelativeResize="0"/>
          <p:nvPr/>
        </p:nvPicPr>
        <p:blipFill rotWithShape="1">
          <a:blip r:embed="rId4">
            <a:alphaModFix/>
          </a:blip>
          <a:srcRect b="0" l="0" r="0" t="0"/>
          <a:stretch/>
        </p:blipFill>
        <p:spPr>
          <a:xfrm>
            <a:off x="4114799" y="2637496"/>
            <a:ext cx="3957389" cy="232638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6" name="Google Shape;96;p4"/>
          <p:cNvSpPr/>
          <p:nvPr/>
        </p:nvSpPr>
        <p:spPr>
          <a:xfrm>
            <a:off x="8253350" y="0"/>
            <a:ext cx="39387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 name="Google Shape;97;p4"/>
          <p:cNvSpPr txBox="1"/>
          <p:nvPr/>
        </p:nvSpPr>
        <p:spPr>
          <a:xfrm>
            <a:off x="8253350" y="1257300"/>
            <a:ext cx="39576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Para el recurso de pestañas B se debe utilizar la información que se encuentra asociada a cada diapositiva. </a:t>
            </a:r>
            <a:endParaRPr b="0" i="0" sz="1400" u="none" cap="none" strike="noStrike">
              <a:solidFill>
                <a:schemeClr val="dk1"/>
              </a:solidFill>
              <a:latin typeface="Arial"/>
              <a:ea typeface="Arial"/>
              <a:cs typeface="Arial"/>
              <a:sym typeface="Arial"/>
            </a:endParaRPr>
          </a:p>
        </p:txBody>
      </p:sp>
      <p:sp>
        <p:nvSpPr>
          <p:cNvPr id="98" name="Google Shape;98;p4"/>
          <p:cNvSpPr/>
          <p:nvPr/>
        </p:nvSpPr>
        <p:spPr>
          <a:xfrm>
            <a:off x="8253350" y="5188948"/>
            <a:ext cx="3948300" cy="16689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imágenes:https://www.freepik.es/vector-premium/empresario-corriendo-escalera-objetivo-desafio-problema-camino-meta_3335894.htm#page=1&amp;query=metas%20en%20marketing&amp;position=17</a:t>
            </a:r>
            <a:endParaRPr/>
          </a:p>
        </p:txBody>
      </p:sp>
      <p:pic>
        <p:nvPicPr>
          <p:cNvPr id="99" name="Google Shape;99;p4"/>
          <p:cNvPicPr preferRelativeResize="0"/>
          <p:nvPr/>
        </p:nvPicPr>
        <p:blipFill rotWithShape="1">
          <a:blip r:embed="rId3">
            <a:alphaModFix/>
          </a:blip>
          <a:srcRect b="0" l="0" r="0" t="0"/>
          <a:stretch/>
        </p:blipFill>
        <p:spPr>
          <a:xfrm>
            <a:off x="160626" y="1152525"/>
            <a:ext cx="7982889" cy="3731741"/>
          </a:xfrm>
          <a:prstGeom prst="rect">
            <a:avLst/>
          </a:prstGeom>
          <a:noFill/>
          <a:ln>
            <a:noFill/>
          </a:ln>
        </p:spPr>
      </p:pic>
      <p:sp>
        <p:nvSpPr>
          <p:cNvPr id="100" name="Google Shape;100;p4"/>
          <p:cNvSpPr txBox="1"/>
          <p:nvPr/>
        </p:nvSpPr>
        <p:spPr>
          <a:xfrm>
            <a:off x="4152070" y="2507529"/>
            <a:ext cx="3864000" cy="3755700"/>
          </a:xfrm>
          <a:prstGeom prst="rect">
            <a:avLst/>
          </a:prstGeom>
          <a:solidFill>
            <a:srgbClr val="F2F2F2"/>
          </a:solidFill>
          <a:ln>
            <a:noFill/>
          </a:ln>
        </p:spPr>
        <p:txBody>
          <a:bodyPr anchorCtr="0" anchor="t" bIns="45700" lIns="91425" spcFirstLastPara="1" rIns="91425" wrap="square" tIns="45700">
            <a:spAutoFit/>
          </a:bodyPr>
          <a:lstStyle/>
          <a:p>
            <a:pPr indent="0" lvl="0" marL="457200" marR="0" rtl="0" algn="just">
              <a:lnSpc>
                <a:spcPct val="115000"/>
              </a:lnSpc>
              <a:spcBef>
                <a:spcPts val="0"/>
              </a:spcBef>
              <a:spcAft>
                <a:spcPts val="0"/>
              </a:spcAft>
              <a:buNone/>
            </a:pPr>
            <a:r>
              <a:rPr b="0" i="0" lang="es-CO" sz="800" u="none" cap="none" strike="noStrike">
                <a:solidFill>
                  <a:srgbClr val="000000"/>
                </a:solidFill>
                <a:latin typeface="Arial"/>
                <a:ea typeface="Arial"/>
                <a:cs typeface="Arial"/>
                <a:sym typeface="Arial"/>
              </a:rPr>
              <a:t>Se refiere al grupo de personas ideales para adquirir tu servicio o producto, al que debemos dirigir nuestra atención y esfuerzos de </a:t>
            </a:r>
            <a:r>
              <a:rPr b="0" i="1" lang="es-CO" sz="800" u="none" cap="none" strike="noStrike">
                <a:solidFill>
                  <a:srgbClr val="000000"/>
                </a:solidFill>
                <a:latin typeface="Arial"/>
                <a:ea typeface="Arial"/>
                <a:cs typeface="Arial"/>
                <a:sym typeface="Arial"/>
              </a:rPr>
              <a:t>marketing</a:t>
            </a:r>
            <a:r>
              <a:rPr b="0" i="0" lang="es-CO" sz="800" u="none" cap="none" strike="noStrike">
                <a:solidFill>
                  <a:srgbClr val="000000"/>
                </a:solidFill>
                <a:latin typeface="Arial"/>
                <a:ea typeface="Arial"/>
                <a:cs typeface="Arial"/>
                <a:sym typeface="Arial"/>
              </a:rPr>
              <a:t>.</a:t>
            </a:r>
            <a:endParaRPr b="0" i="0" sz="8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None/>
            </a:pPr>
            <a:r>
              <a:rPr b="0" i="0" lang="es-CO" sz="800" u="none" cap="none" strike="noStrike">
                <a:solidFill>
                  <a:srgbClr val="000000"/>
                </a:solidFill>
                <a:latin typeface="Arial"/>
                <a:ea typeface="Arial"/>
                <a:cs typeface="Arial"/>
                <a:sym typeface="Arial"/>
              </a:rPr>
              <a:t>¿Cómo definir el mercado meta? Seguir estos pasos para poder definir el mercado objetivo:</a:t>
            </a:r>
            <a:endParaRPr b="0" i="0" sz="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800"/>
              <a:buFont typeface="Arial"/>
              <a:buChar char="·"/>
            </a:pPr>
            <a:r>
              <a:rPr b="1" i="0" lang="es-CO" sz="800" u="none" cap="none" strike="noStrike">
                <a:solidFill>
                  <a:srgbClr val="000000"/>
                </a:solidFill>
                <a:latin typeface="Arial"/>
                <a:ea typeface="Arial"/>
                <a:cs typeface="Arial"/>
                <a:sym typeface="Arial"/>
              </a:rPr>
              <a:t>Analizar los clientes existentes</a:t>
            </a:r>
            <a:r>
              <a:rPr b="0" i="0" lang="es-CO" sz="800" u="none" cap="none" strike="noStrike">
                <a:solidFill>
                  <a:srgbClr val="000000"/>
                </a:solidFill>
                <a:latin typeface="Arial"/>
                <a:ea typeface="Arial"/>
                <a:cs typeface="Arial"/>
                <a:sym typeface="Arial"/>
              </a:rPr>
              <a:t>. Recolectar toda la información sobre los clientes actuales y potenciales y tratar de identificar características que tengan en común como edad, sexo, ubicación, intereses, etc.</a:t>
            </a:r>
            <a:endParaRPr b="0" i="0" sz="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800"/>
              <a:buFont typeface="Arial"/>
              <a:buChar char="·"/>
            </a:pPr>
            <a:r>
              <a:rPr b="1" i="0" lang="es-CO" sz="800" u="none" cap="none" strike="noStrike">
                <a:solidFill>
                  <a:srgbClr val="000000"/>
                </a:solidFill>
                <a:latin typeface="Arial"/>
                <a:ea typeface="Arial"/>
                <a:cs typeface="Arial"/>
                <a:sym typeface="Arial"/>
              </a:rPr>
              <a:t>Conoce los beneficios de tu producto.</a:t>
            </a:r>
            <a:r>
              <a:rPr b="0" i="0" lang="es-CO" sz="800" u="none" cap="none" strike="noStrike">
                <a:solidFill>
                  <a:srgbClr val="000000"/>
                </a:solidFill>
                <a:latin typeface="Arial"/>
                <a:ea typeface="Arial"/>
                <a:cs typeface="Arial"/>
                <a:sym typeface="Arial"/>
              </a:rPr>
              <a:t> Cuáles son los elementos de tu producto, y sus beneficios con respecto a otros, así como cuáles son tus áreas de oportunidad.</a:t>
            </a:r>
            <a:endParaRPr b="0" i="0" sz="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800"/>
              <a:buFont typeface="Arial"/>
              <a:buChar char="·"/>
            </a:pPr>
            <a:r>
              <a:rPr b="1" i="0" lang="es-CO" sz="800" u="none" cap="none" strike="noStrike">
                <a:solidFill>
                  <a:srgbClr val="000000"/>
                </a:solidFill>
                <a:latin typeface="Arial"/>
                <a:ea typeface="Arial"/>
                <a:cs typeface="Arial"/>
                <a:sym typeface="Arial"/>
              </a:rPr>
              <a:t>Investiga a tus competidores</a:t>
            </a:r>
            <a:r>
              <a:rPr b="0" i="0" lang="es-CO" sz="800" u="none" cap="none" strike="noStrike">
                <a:solidFill>
                  <a:srgbClr val="000000"/>
                </a:solidFill>
                <a:latin typeface="Arial"/>
                <a:ea typeface="Arial"/>
                <a:cs typeface="Arial"/>
                <a:sym typeface="Arial"/>
              </a:rPr>
              <a:t>. Revisar lo que hacen tus competidores más importantes. </a:t>
            </a:r>
            <a:endParaRPr b="0" i="0" sz="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800"/>
              <a:buFont typeface="Arial"/>
              <a:buChar char="·"/>
            </a:pPr>
            <a:r>
              <a:rPr b="1" i="0" lang="es-CO" sz="800" u="none" cap="none" strike="noStrike">
                <a:solidFill>
                  <a:srgbClr val="000000"/>
                </a:solidFill>
                <a:latin typeface="Arial"/>
                <a:ea typeface="Arial"/>
                <a:cs typeface="Arial"/>
                <a:sym typeface="Arial"/>
              </a:rPr>
              <a:t>Segmenta a los consumidores</a:t>
            </a:r>
            <a:r>
              <a:rPr b="0" i="0" lang="es-CO" sz="800" u="none" cap="none" strike="noStrike">
                <a:solidFill>
                  <a:srgbClr val="000000"/>
                </a:solidFill>
                <a:latin typeface="Arial"/>
                <a:ea typeface="Arial"/>
                <a:cs typeface="Arial"/>
                <a:sym typeface="Arial"/>
              </a:rPr>
              <a:t>. Con la información muy valiosa acerca de los consumidores, es hora de comenzar a separarlos en diferentes grupos (a esto se le llama segmentar al mercado). Estos distintos grupos serán la base del mercado meta.</a:t>
            </a:r>
            <a:endParaRPr b="0" i="0" sz="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800"/>
              <a:buFont typeface="Arial"/>
              <a:buChar char="·"/>
            </a:pPr>
            <a:r>
              <a:rPr b="1" i="0" lang="es-CO" sz="800" u="none" cap="none" strike="noStrike">
                <a:solidFill>
                  <a:srgbClr val="000000"/>
                </a:solidFill>
                <a:latin typeface="Arial"/>
                <a:ea typeface="Arial"/>
                <a:cs typeface="Arial"/>
                <a:sym typeface="Arial"/>
              </a:rPr>
              <a:t>Escribir el mercado meta.</a:t>
            </a:r>
            <a:r>
              <a:rPr b="0" i="0" lang="es-CO" sz="800" u="none" cap="none" strike="noStrike">
                <a:solidFill>
                  <a:srgbClr val="000000"/>
                </a:solidFill>
                <a:latin typeface="Arial"/>
                <a:ea typeface="Arial"/>
                <a:cs typeface="Arial"/>
                <a:sym typeface="Arial"/>
              </a:rPr>
              <a:t> Tener el mercado meta definido y en papel no solamente es para que tener claridad sobre esto, sino también servirá para el </a:t>
            </a:r>
            <a:r>
              <a:rPr lang="es-CO" sz="800"/>
              <a:t>entorno</a:t>
            </a:r>
            <a:r>
              <a:rPr b="0" i="0" lang="es-CO" sz="800" u="none" cap="none" strike="noStrike">
                <a:solidFill>
                  <a:srgbClr val="000000"/>
                </a:solidFill>
                <a:latin typeface="Arial"/>
                <a:ea typeface="Arial"/>
                <a:cs typeface="Arial"/>
                <a:sym typeface="Arial"/>
              </a:rPr>
              <a:t> con proveedores externos, ellos entiendan tanto como a quién va dirigido el producto (piensa en diseñadores, fotógrafos, publicistas, entre otros). Ejemplo: “El mercado meta son hombres y mujeres de 18 a 30 años, con un poder adquisitivo alto, que estén interesados en festivales de música electrónica y viajes”.</a:t>
            </a:r>
            <a:endParaRPr b="0" i="0" sz="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800"/>
              <a:buFont typeface="Arial"/>
              <a:buChar char="·"/>
            </a:pPr>
            <a:r>
              <a:rPr b="1" i="0" lang="es-CO" sz="800" u="none" cap="none" strike="noStrike">
                <a:solidFill>
                  <a:srgbClr val="000000"/>
                </a:solidFill>
                <a:latin typeface="Arial"/>
                <a:ea typeface="Arial"/>
                <a:cs typeface="Arial"/>
                <a:sym typeface="Arial"/>
              </a:rPr>
              <a:t>Redefinir el producto</a:t>
            </a:r>
            <a:r>
              <a:rPr b="0" i="0" lang="es-CO" sz="800" u="none" cap="none" strike="noStrike">
                <a:solidFill>
                  <a:srgbClr val="000000"/>
                </a:solidFill>
                <a:latin typeface="Arial"/>
                <a:ea typeface="Arial"/>
                <a:cs typeface="Arial"/>
                <a:sym typeface="Arial"/>
              </a:rPr>
              <a:t>. Tomar decisiones para introducir cambios ajustados a lo que solicita ese segmento de mercado. </a:t>
            </a:r>
            <a:endParaRPr b="0" i="0" sz="800" u="none" cap="none" strike="noStrike">
              <a:solidFill>
                <a:srgbClr val="000000"/>
              </a:solidFill>
              <a:latin typeface="Arial"/>
              <a:ea typeface="Arial"/>
              <a:cs typeface="Arial"/>
              <a:sym typeface="Arial"/>
            </a:endParaRPr>
          </a:p>
        </p:txBody>
      </p:sp>
      <p:sp>
        <p:nvSpPr>
          <p:cNvPr id="101" name="Google Shape;101;p4"/>
          <p:cNvSpPr txBox="1"/>
          <p:nvPr/>
        </p:nvSpPr>
        <p:spPr>
          <a:xfrm>
            <a:off x="1542263" y="1450235"/>
            <a:ext cx="1258993" cy="83099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es-CO" sz="1200" u="none" cap="none" strike="noStrike">
                <a:solidFill>
                  <a:srgbClr val="000000"/>
                </a:solidFill>
                <a:latin typeface="Arial"/>
                <a:ea typeface="Arial"/>
                <a:cs typeface="Arial"/>
                <a:sym typeface="Arial"/>
              </a:rPr>
              <a:t>Mercado meta</a:t>
            </a:r>
            <a:endParaRPr/>
          </a:p>
          <a:p>
            <a:pPr indent="0" lvl="0" marL="0" marR="0" rtl="0" algn="ctr">
              <a:lnSpc>
                <a:spcPct val="100000"/>
              </a:lnSpc>
              <a:spcBef>
                <a:spcPts val="0"/>
              </a:spcBef>
              <a:spcAft>
                <a:spcPts val="0"/>
              </a:spcAft>
              <a:buNone/>
            </a:pPr>
            <a:r>
              <a:t/>
            </a:r>
            <a:endParaRPr b="1" i="0" sz="1200" u="none" cap="none" strike="noStrike">
              <a:solidFill>
                <a:srgbClr val="000000"/>
              </a:solidFill>
              <a:latin typeface="Arial"/>
              <a:ea typeface="Arial"/>
              <a:cs typeface="Arial"/>
              <a:sym typeface="Arial"/>
            </a:endParaRPr>
          </a:p>
        </p:txBody>
      </p:sp>
      <p:pic>
        <p:nvPicPr>
          <p:cNvPr descr="Empresario corriendo por la escalera hacia el objetivo, desafío, problema, camino hacia la meta Vector Premium " id="102" name="Google Shape;102;p4"/>
          <p:cNvPicPr preferRelativeResize="0"/>
          <p:nvPr/>
        </p:nvPicPr>
        <p:blipFill rotWithShape="1">
          <a:blip r:embed="rId4">
            <a:alphaModFix/>
          </a:blip>
          <a:srcRect b="0" l="0" r="0" t="0"/>
          <a:stretch/>
        </p:blipFill>
        <p:spPr>
          <a:xfrm>
            <a:off x="50791" y="2623643"/>
            <a:ext cx="4010867" cy="30818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a:off x="8253350" y="0"/>
            <a:ext cx="39387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5"/>
          <p:cNvSpPr txBox="1"/>
          <p:nvPr/>
        </p:nvSpPr>
        <p:spPr>
          <a:xfrm>
            <a:off x="8253350" y="1257300"/>
            <a:ext cx="39576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Para el recurso de pestañas B se debe utilizar la información que se encuentra asociada a cada diapositiva. </a:t>
            </a:r>
            <a:endParaRPr b="0" i="0" sz="1400" u="none" cap="none" strike="noStrike">
              <a:solidFill>
                <a:schemeClr val="dk1"/>
              </a:solidFill>
              <a:latin typeface="Arial"/>
              <a:ea typeface="Arial"/>
              <a:cs typeface="Arial"/>
              <a:sym typeface="Arial"/>
            </a:endParaRPr>
          </a:p>
        </p:txBody>
      </p:sp>
      <p:sp>
        <p:nvSpPr>
          <p:cNvPr id="110" name="Google Shape;110;p5"/>
          <p:cNvSpPr/>
          <p:nvPr/>
        </p:nvSpPr>
        <p:spPr>
          <a:xfrm>
            <a:off x="8253350" y="5188948"/>
            <a:ext cx="3948300" cy="16689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Segmentación de mercados. Fernández (2009). </a:t>
            </a:r>
            <a:endParaRPr b="0" i="0" sz="1200" u="none" cap="none" strike="noStrike">
              <a:solidFill>
                <a:schemeClr val="dk1"/>
              </a:solidFill>
              <a:latin typeface="Arial"/>
              <a:ea typeface="Arial"/>
              <a:cs typeface="Arial"/>
              <a:sym typeface="Arial"/>
            </a:endParaRPr>
          </a:p>
        </p:txBody>
      </p:sp>
      <p:pic>
        <p:nvPicPr>
          <p:cNvPr id="111" name="Google Shape;111;p5"/>
          <p:cNvPicPr preferRelativeResize="0"/>
          <p:nvPr/>
        </p:nvPicPr>
        <p:blipFill rotWithShape="1">
          <a:blip r:embed="rId3">
            <a:alphaModFix/>
          </a:blip>
          <a:srcRect b="0" l="0" r="0" t="0"/>
          <a:stretch/>
        </p:blipFill>
        <p:spPr>
          <a:xfrm>
            <a:off x="183923" y="586021"/>
            <a:ext cx="7690304" cy="3480955"/>
          </a:xfrm>
          <a:prstGeom prst="rect">
            <a:avLst/>
          </a:prstGeom>
          <a:noFill/>
          <a:ln>
            <a:noFill/>
          </a:ln>
        </p:spPr>
      </p:pic>
      <p:sp>
        <p:nvSpPr>
          <p:cNvPr id="112" name="Google Shape;112;p5"/>
          <p:cNvSpPr txBox="1"/>
          <p:nvPr/>
        </p:nvSpPr>
        <p:spPr>
          <a:xfrm>
            <a:off x="90375" y="2044616"/>
            <a:ext cx="3938700" cy="3971100"/>
          </a:xfrm>
          <a:prstGeom prst="rect">
            <a:avLst/>
          </a:prstGeom>
          <a:solidFill>
            <a:srgbClr val="F2F2F2"/>
          </a:solidFill>
          <a:ln>
            <a:noFill/>
          </a:ln>
        </p:spPr>
        <p:txBody>
          <a:bodyPr anchorCtr="0" anchor="t" bIns="45700" lIns="91425" spcFirstLastPara="1" rIns="91425" wrap="square" tIns="45700">
            <a:spAutoFit/>
          </a:bodyPr>
          <a:lstStyle/>
          <a:p>
            <a:pPr indent="0" lvl="0" marL="457200" marR="0" rtl="0" algn="just">
              <a:lnSpc>
                <a:spcPct val="115000"/>
              </a:lnSpc>
              <a:spcBef>
                <a:spcPts val="0"/>
              </a:spcBef>
              <a:spcAft>
                <a:spcPts val="0"/>
              </a:spcAft>
              <a:buNone/>
            </a:pPr>
            <a:r>
              <a:rPr b="0" i="0" lang="es-CO" sz="1050" u="none" cap="none" strike="noStrike">
                <a:solidFill>
                  <a:srgbClr val="000000"/>
                </a:solidFill>
                <a:latin typeface="Arial"/>
                <a:ea typeface="Arial"/>
                <a:cs typeface="Arial"/>
                <a:sym typeface="Arial"/>
              </a:rPr>
              <a:t>Colocar la oferta de mercado en la mente del mercado meta. Para Kotler (2013), “una posición de producto es la forma en que un producto está definido por los consumidores en atributos importantes, el lugar que ocupa en la mente de los consumidores respecto a los productos competidores”. Esto es importante porque la empresa procura recordación en los consumidores a la hora de cumplir con sus necesidades. </a:t>
            </a:r>
            <a:endParaRPr b="0" i="0" sz="105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None/>
            </a:pPr>
            <a:r>
              <a:rPr b="0" i="0" lang="es-CO" sz="1050" u="none" cap="none" strike="noStrike">
                <a:solidFill>
                  <a:srgbClr val="000000"/>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None/>
            </a:pPr>
            <a:r>
              <a:rPr b="0" i="0" lang="es-CO" sz="1050" u="none" cap="none" strike="noStrike">
                <a:solidFill>
                  <a:srgbClr val="000000"/>
                </a:solidFill>
                <a:latin typeface="Arial"/>
                <a:ea typeface="Arial"/>
                <a:cs typeface="Arial"/>
                <a:sym typeface="Arial"/>
              </a:rPr>
              <a:t>El mapa de posicionamiento es una herramienta que permite medir la posición que ocupa nuestra marca o empresa en la mente del consumidor. Se tiene en cuenta los atributos que utiliza la competencia para posicionarse y con ellos se elabora el mapa. Este consiste en por lo menos dos coordenadas que corresponden a los atributos, por ejemplo, precio y calidad, tamaño y velocidad, color y textura, entre otros. Una vez que se determina el mapa, se ubicarán en el mismo a los competidores y a nuestra empresa o los productos, para saber el posicionamiento que podemos generar en nuestro segmento meta.</a:t>
            </a:r>
            <a:endParaRPr b="0" i="0" sz="1050" u="none" cap="none" strike="noStrike">
              <a:solidFill>
                <a:srgbClr val="000000"/>
              </a:solidFill>
              <a:latin typeface="Arial"/>
              <a:ea typeface="Arial"/>
              <a:cs typeface="Arial"/>
              <a:sym typeface="Arial"/>
            </a:endParaRPr>
          </a:p>
        </p:txBody>
      </p:sp>
      <p:sp>
        <p:nvSpPr>
          <p:cNvPr id="113" name="Google Shape;113;p5"/>
          <p:cNvSpPr txBox="1"/>
          <p:nvPr/>
        </p:nvSpPr>
        <p:spPr>
          <a:xfrm>
            <a:off x="2721841" y="853654"/>
            <a:ext cx="1191119" cy="92333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es-CO" sz="900" u="none" cap="none" strike="noStrike">
                <a:solidFill>
                  <a:srgbClr val="000000"/>
                </a:solidFill>
                <a:latin typeface="Arial"/>
                <a:ea typeface="Arial"/>
                <a:cs typeface="Arial"/>
                <a:sym typeface="Arial"/>
              </a:rPr>
              <a:t>Posicionamiento</a:t>
            </a:r>
            <a:endParaRPr/>
          </a:p>
          <a:p>
            <a:pPr indent="0" lvl="0" marL="0" marR="0" rtl="0" algn="ctr">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p:txBody>
      </p:sp>
      <p:pic>
        <p:nvPicPr>
          <p:cNvPr descr="Diagrama&#10;&#10;Descripción generada automáticamente con confianza media" id="114" name="Google Shape;114;p5"/>
          <p:cNvPicPr preferRelativeResize="0"/>
          <p:nvPr/>
        </p:nvPicPr>
        <p:blipFill rotWithShape="1">
          <a:blip r:embed="rId4">
            <a:alphaModFix/>
          </a:blip>
          <a:srcRect b="0" l="0" r="0" t="0"/>
          <a:stretch/>
        </p:blipFill>
        <p:spPr>
          <a:xfrm>
            <a:off x="4122623" y="2044615"/>
            <a:ext cx="3751604" cy="37030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0" name="Google Shape;120;p6"/>
          <p:cNvSpPr/>
          <p:nvPr/>
        </p:nvSpPr>
        <p:spPr>
          <a:xfrm>
            <a:off x="8253350" y="0"/>
            <a:ext cx="39387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6"/>
          <p:cNvSpPr txBox="1"/>
          <p:nvPr/>
        </p:nvSpPr>
        <p:spPr>
          <a:xfrm>
            <a:off x="8253350" y="1257300"/>
            <a:ext cx="39576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Para el recurso de pestañas B se debe utilizar la información que se encuentra asociada a cada diapositiva. </a:t>
            </a:r>
            <a:endParaRPr b="0" i="0" sz="1400" u="none" cap="none" strike="noStrike">
              <a:solidFill>
                <a:schemeClr val="dk1"/>
              </a:solidFill>
              <a:latin typeface="Arial"/>
              <a:ea typeface="Arial"/>
              <a:cs typeface="Arial"/>
              <a:sym typeface="Arial"/>
            </a:endParaRPr>
          </a:p>
        </p:txBody>
      </p:sp>
      <p:sp>
        <p:nvSpPr>
          <p:cNvPr id="122" name="Google Shape;122;p6"/>
          <p:cNvSpPr/>
          <p:nvPr/>
        </p:nvSpPr>
        <p:spPr>
          <a:xfrm>
            <a:off x="8253350" y="5188948"/>
            <a:ext cx="3948300" cy="16689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imágenes:https://www.freepik.es/vector-gratis/ilustracion-referir-concepto-amigo_5337321.htm#page=1&amp;query=comunicaci%C3%B3n&amp;position=2</a:t>
            </a:r>
            <a:endParaRPr/>
          </a:p>
        </p:txBody>
      </p:sp>
      <p:pic>
        <p:nvPicPr>
          <p:cNvPr id="123" name="Google Shape;123;p6"/>
          <p:cNvPicPr preferRelativeResize="0"/>
          <p:nvPr/>
        </p:nvPicPr>
        <p:blipFill rotWithShape="1">
          <a:blip r:embed="rId3">
            <a:alphaModFix/>
          </a:blip>
          <a:srcRect b="0" l="0" r="0" t="0"/>
          <a:stretch/>
        </p:blipFill>
        <p:spPr>
          <a:xfrm>
            <a:off x="183923" y="586021"/>
            <a:ext cx="7690304" cy="3480955"/>
          </a:xfrm>
          <a:prstGeom prst="rect">
            <a:avLst/>
          </a:prstGeom>
          <a:noFill/>
          <a:ln>
            <a:noFill/>
          </a:ln>
        </p:spPr>
      </p:pic>
      <p:sp>
        <p:nvSpPr>
          <p:cNvPr id="124" name="Google Shape;124;p6"/>
          <p:cNvSpPr txBox="1"/>
          <p:nvPr/>
        </p:nvSpPr>
        <p:spPr>
          <a:xfrm>
            <a:off x="90375" y="2044616"/>
            <a:ext cx="7690304" cy="1005660"/>
          </a:xfrm>
          <a:prstGeom prst="rect">
            <a:avLst/>
          </a:prstGeom>
          <a:solidFill>
            <a:srgbClr val="F2F2F2"/>
          </a:solidFill>
          <a:ln>
            <a:noFill/>
          </a:ln>
        </p:spPr>
        <p:txBody>
          <a:bodyPr anchorCtr="0" anchor="t" bIns="45700" lIns="91425" spcFirstLastPara="1" rIns="91425" wrap="square" tIns="45700">
            <a:spAutoFit/>
          </a:bodyPr>
          <a:lstStyle/>
          <a:p>
            <a:pPr indent="0" lvl="0" marL="457200" marR="0" rtl="0" algn="just">
              <a:lnSpc>
                <a:spcPct val="115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None/>
            </a:pPr>
            <a:r>
              <a:rPr b="0" i="0" lang="es-CO" sz="1050" u="none" cap="none" strike="noStrike">
                <a:solidFill>
                  <a:srgbClr val="000000"/>
                </a:solidFill>
                <a:latin typeface="Arial"/>
                <a:ea typeface="Arial"/>
                <a:cs typeface="Arial"/>
                <a:sym typeface="Arial"/>
              </a:rPr>
              <a:t>Luego de definir el posicionamiento de la marca, la empresa debe desarrollar su estrategia de comunicación en los segmentos de mercado definidos.</a:t>
            </a:r>
            <a:endParaRPr/>
          </a:p>
          <a:p>
            <a:pPr indent="0" lvl="0" marL="457200" marR="0" rtl="0" algn="just">
              <a:lnSpc>
                <a:spcPct val="115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125" name="Google Shape;125;p6"/>
          <p:cNvSpPr txBox="1"/>
          <p:nvPr/>
        </p:nvSpPr>
        <p:spPr>
          <a:xfrm>
            <a:off x="4029075" y="853653"/>
            <a:ext cx="1191119" cy="78483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es-CO" sz="900" u="none" cap="none" strike="noStrike">
                <a:solidFill>
                  <a:srgbClr val="000000"/>
                </a:solidFill>
                <a:latin typeface="Arial"/>
                <a:ea typeface="Arial"/>
                <a:cs typeface="Arial"/>
                <a:sym typeface="Arial"/>
              </a:rPr>
              <a:t>Comunicación </a:t>
            </a:r>
            <a:endParaRPr/>
          </a:p>
          <a:p>
            <a:pPr indent="0" lvl="0" marL="0" marR="0" rtl="0" algn="ctr">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p:txBody>
      </p:sp>
      <p:pic>
        <p:nvPicPr>
          <p:cNvPr descr="Ilustración de referir un concepto de amigo vector gratuito" id="126" name="Google Shape;126;p6"/>
          <p:cNvPicPr preferRelativeResize="0"/>
          <p:nvPr/>
        </p:nvPicPr>
        <p:blipFill rotWithShape="1">
          <a:blip r:embed="rId4">
            <a:alphaModFix/>
          </a:blip>
          <a:srcRect b="0" l="0" r="0" t="0"/>
          <a:stretch/>
        </p:blipFill>
        <p:spPr>
          <a:xfrm>
            <a:off x="1426873" y="3097078"/>
            <a:ext cx="4669127" cy="3110265"/>
          </a:xfrm>
          <a:prstGeom prst="rect">
            <a:avLst/>
          </a:prstGeom>
          <a:noFill/>
          <a:ln>
            <a:noFill/>
          </a:ln>
        </p:spPr>
      </p:pic>
      <p:sp>
        <p:nvSpPr>
          <p:cNvPr id="127" name="Google Shape;127;p6"/>
          <p:cNvSpPr txBox="1"/>
          <p:nvPr/>
        </p:nvSpPr>
        <p:spPr>
          <a:xfrm>
            <a:off x="2791182" y="926051"/>
            <a:ext cx="1191119" cy="784830"/>
          </a:xfrm>
          <a:prstGeom prst="rect">
            <a:avLst/>
          </a:prstGeom>
          <a:solidFill>
            <a:srgbClr val="F2F2F2"/>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900" u="none" cap="none" strike="noStrike">
              <a:solidFill>
                <a:srgbClr val="F2F2F2"/>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900" u="none" cap="none" strike="noStrike">
              <a:solidFill>
                <a:srgbClr val="F2F2F2"/>
              </a:solidFill>
              <a:latin typeface="Arial"/>
              <a:ea typeface="Arial"/>
              <a:cs typeface="Arial"/>
              <a:sym typeface="Arial"/>
            </a:endParaRPr>
          </a:p>
          <a:p>
            <a:pPr indent="0" lvl="0" marL="0" marR="0" rtl="0" algn="ctr">
              <a:lnSpc>
                <a:spcPct val="100000"/>
              </a:lnSpc>
              <a:spcBef>
                <a:spcPts val="0"/>
              </a:spcBef>
              <a:spcAft>
                <a:spcPts val="0"/>
              </a:spcAft>
              <a:buNone/>
            </a:pPr>
            <a:r>
              <a:rPr b="1" i="0" lang="es-CO" sz="900" u="none" cap="none" strike="noStrike">
                <a:solidFill>
                  <a:srgbClr val="F2F2F2"/>
                </a:solidFill>
                <a:latin typeface="Arial"/>
                <a:ea typeface="Arial"/>
                <a:cs typeface="Arial"/>
                <a:sym typeface="Arial"/>
              </a:rPr>
              <a:t>Ventas </a:t>
            </a:r>
            <a:endParaRPr/>
          </a:p>
          <a:p>
            <a:pPr indent="0" lvl="0" marL="0" marR="0" rtl="0" algn="ctr">
              <a:lnSpc>
                <a:spcPct val="100000"/>
              </a:lnSpc>
              <a:spcBef>
                <a:spcPts val="0"/>
              </a:spcBef>
              <a:spcAft>
                <a:spcPts val="0"/>
              </a:spcAft>
              <a:buNone/>
            </a:pPr>
            <a:r>
              <a:t/>
            </a:r>
            <a:endParaRPr b="1" i="0" sz="900" u="none" cap="none" strike="noStrike">
              <a:solidFill>
                <a:srgbClr val="F2F2F2"/>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900" u="none" cap="none" strike="noStrike">
              <a:solidFill>
                <a:srgbClr val="F2F2F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33" name="Google Shape;133;p7"/>
          <p:cNvSpPr/>
          <p:nvPr/>
        </p:nvSpPr>
        <p:spPr>
          <a:xfrm>
            <a:off x="8253350" y="0"/>
            <a:ext cx="39387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4" name="Google Shape;134;p7"/>
          <p:cNvSpPr txBox="1"/>
          <p:nvPr/>
        </p:nvSpPr>
        <p:spPr>
          <a:xfrm>
            <a:off x="8253350" y="1257300"/>
            <a:ext cx="39576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Para el recurso de pestañas B se debe utilizar la información que se encuentra asociada a cada diapositiva. </a:t>
            </a:r>
            <a:endParaRPr b="0" i="0" sz="1400" u="none" cap="none" strike="noStrike">
              <a:solidFill>
                <a:schemeClr val="dk1"/>
              </a:solidFill>
              <a:latin typeface="Arial"/>
              <a:ea typeface="Arial"/>
              <a:cs typeface="Arial"/>
              <a:sym typeface="Arial"/>
            </a:endParaRPr>
          </a:p>
        </p:txBody>
      </p:sp>
      <p:sp>
        <p:nvSpPr>
          <p:cNvPr id="135" name="Google Shape;135;p7"/>
          <p:cNvSpPr/>
          <p:nvPr/>
        </p:nvSpPr>
        <p:spPr>
          <a:xfrm>
            <a:off x="8253350" y="5188948"/>
            <a:ext cx="3948300" cy="16689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imágenes:https://www.freepik.es/vector-gratis/asociacion-rentable-cowork-socios-comerciales-marketing-afiliados-solucion-marketing-rentable-concepto-gestion-marketing-afiliados_10780044.htm#page=1&amp;query=ventas&amp;position=26</a:t>
            </a:r>
            <a:endParaRPr/>
          </a:p>
        </p:txBody>
      </p:sp>
      <p:pic>
        <p:nvPicPr>
          <p:cNvPr id="136" name="Google Shape;136;p7"/>
          <p:cNvPicPr preferRelativeResize="0"/>
          <p:nvPr/>
        </p:nvPicPr>
        <p:blipFill rotWithShape="1">
          <a:blip r:embed="rId3">
            <a:alphaModFix/>
          </a:blip>
          <a:srcRect b="0" l="0" r="0" t="0"/>
          <a:stretch/>
        </p:blipFill>
        <p:spPr>
          <a:xfrm>
            <a:off x="372608" y="571507"/>
            <a:ext cx="7690304" cy="3480955"/>
          </a:xfrm>
          <a:prstGeom prst="rect">
            <a:avLst/>
          </a:prstGeom>
          <a:noFill/>
          <a:ln>
            <a:noFill/>
          </a:ln>
        </p:spPr>
      </p:pic>
      <p:sp>
        <p:nvSpPr>
          <p:cNvPr id="137" name="Google Shape;137;p7"/>
          <p:cNvSpPr txBox="1"/>
          <p:nvPr/>
        </p:nvSpPr>
        <p:spPr>
          <a:xfrm>
            <a:off x="90375" y="2044616"/>
            <a:ext cx="3283129" cy="2678041"/>
          </a:xfrm>
          <a:prstGeom prst="rect">
            <a:avLst/>
          </a:prstGeom>
          <a:solidFill>
            <a:srgbClr val="F2F2F2"/>
          </a:solidFill>
          <a:ln>
            <a:noFill/>
          </a:ln>
        </p:spPr>
        <p:txBody>
          <a:bodyPr anchorCtr="0" anchor="t" bIns="45700" lIns="91425" spcFirstLastPara="1" rIns="91425" wrap="square" tIns="45700">
            <a:spAutoFit/>
          </a:bodyPr>
          <a:lstStyle/>
          <a:p>
            <a:pPr indent="0" lvl="0" marL="457200" marR="0" rtl="0" algn="just">
              <a:lnSpc>
                <a:spcPct val="115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None/>
            </a:pPr>
            <a:r>
              <a:rPr b="0" i="0" lang="es-CO" sz="1050" u="none" cap="none" strike="noStrike">
                <a:solidFill>
                  <a:srgbClr val="000000"/>
                </a:solidFill>
                <a:latin typeface="Arial"/>
                <a:ea typeface="Arial"/>
                <a:cs typeface="Arial"/>
                <a:sym typeface="Arial"/>
              </a:rPr>
              <a:t>El siguiente paso es llegarle a esos segmentos o nichos de mercado a través de la estrategia de ventas para cada uno de los segmentos. La segmentación del mercado es una estrategia de </a:t>
            </a:r>
            <a:r>
              <a:rPr b="0" i="1" lang="es-CO" sz="1050" u="none" cap="none" strike="noStrike">
                <a:solidFill>
                  <a:srgbClr val="000000"/>
                </a:solidFill>
                <a:latin typeface="Arial"/>
                <a:ea typeface="Arial"/>
                <a:cs typeface="Arial"/>
                <a:sym typeface="Arial"/>
              </a:rPr>
              <a:t>marketing</a:t>
            </a:r>
            <a:r>
              <a:rPr b="0" i="0" lang="es-CO" sz="1050" u="none" cap="none" strike="noStrike">
                <a:solidFill>
                  <a:srgbClr val="000000"/>
                </a:solidFill>
                <a:latin typeface="Arial"/>
                <a:ea typeface="Arial"/>
                <a:cs typeface="Arial"/>
                <a:sym typeface="Arial"/>
              </a:rPr>
              <a:t> que permite obtener mejores resultados de ventas, en tanto que se basa en la división de nuestro mercado, entendido este como potenciales clientes, en distintos segmentos o nichos con necesidades, características y comportamientos comunes, para adaptar la oferta a sus requerimientos específicos.</a:t>
            </a:r>
            <a:endParaRPr b="0" i="0" sz="1050" u="none" cap="none" strike="noStrike">
              <a:solidFill>
                <a:srgbClr val="000000"/>
              </a:solidFill>
              <a:latin typeface="Arial"/>
              <a:ea typeface="Arial"/>
              <a:cs typeface="Arial"/>
              <a:sym typeface="Arial"/>
            </a:endParaRPr>
          </a:p>
        </p:txBody>
      </p:sp>
      <p:sp>
        <p:nvSpPr>
          <p:cNvPr id="138" name="Google Shape;138;p7"/>
          <p:cNvSpPr txBox="1"/>
          <p:nvPr/>
        </p:nvSpPr>
        <p:spPr>
          <a:xfrm>
            <a:off x="5320846" y="922904"/>
            <a:ext cx="1191119" cy="78483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es-CO" sz="900" u="none" cap="none" strike="noStrike">
                <a:solidFill>
                  <a:srgbClr val="000000"/>
                </a:solidFill>
                <a:latin typeface="Arial"/>
                <a:ea typeface="Arial"/>
                <a:cs typeface="Arial"/>
                <a:sym typeface="Arial"/>
              </a:rPr>
              <a:t>Ventas </a:t>
            </a:r>
            <a:endParaRPr/>
          </a:p>
          <a:p>
            <a:pPr indent="0" lvl="0" marL="0" marR="0" rtl="0" algn="ctr">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p:txBody>
      </p:sp>
      <p:sp>
        <p:nvSpPr>
          <p:cNvPr id="139" name="Google Shape;139;p7"/>
          <p:cNvSpPr txBox="1"/>
          <p:nvPr/>
        </p:nvSpPr>
        <p:spPr>
          <a:xfrm>
            <a:off x="2873163" y="899173"/>
            <a:ext cx="1335980" cy="784830"/>
          </a:xfrm>
          <a:prstGeom prst="rect">
            <a:avLst/>
          </a:prstGeom>
          <a:solidFill>
            <a:srgbClr val="F2F2F2"/>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900" u="none" cap="none" strike="noStrike">
              <a:solidFill>
                <a:srgbClr val="F2F2F2"/>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900" u="none" cap="none" strike="noStrike">
              <a:solidFill>
                <a:srgbClr val="F2F2F2"/>
              </a:solidFill>
              <a:latin typeface="Arial"/>
              <a:ea typeface="Arial"/>
              <a:cs typeface="Arial"/>
              <a:sym typeface="Arial"/>
            </a:endParaRPr>
          </a:p>
          <a:p>
            <a:pPr indent="0" lvl="0" marL="0" marR="0" rtl="0" algn="ctr">
              <a:lnSpc>
                <a:spcPct val="100000"/>
              </a:lnSpc>
              <a:spcBef>
                <a:spcPts val="0"/>
              </a:spcBef>
              <a:spcAft>
                <a:spcPts val="0"/>
              </a:spcAft>
              <a:buNone/>
            </a:pPr>
            <a:r>
              <a:rPr b="1" i="0" lang="es-CO" sz="900" u="none" cap="none" strike="noStrike">
                <a:solidFill>
                  <a:srgbClr val="F2F2F2"/>
                </a:solidFill>
                <a:latin typeface="Arial"/>
                <a:ea typeface="Arial"/>
                <a:cs typeface="Arial"/>
                <a:sym typeface="Arial"/>
              </a:rPr>
              <a:t>Ventas </a:t>
            </a:r>
            <a:endParaRPr/>
          </a:p>
          <a:p>
            <a:pPr indent="0" lvl="0" marL="0" marR="0" rtl="0" algn="ctr">
              <a:lnSpc>
                <a:spcPct val="100000"/>
              </a:lnSpc>
              <a:spcBef>
                <a:spcPts val="0"/>
              </a:spcBef>
              <a:spcAft>
                <a:spcPts val="0"/>
              </a:spcAft>
              <a:buNone/>
            </a:pPr>
            <a:r>
              <a:t/>
            </a:r>
            <a:endParaRPr b="1" i="0" sz="900" u="none" cap="none" strike="noStrike">
              <a:solidFill>
                <a:srgbClr val="F2F2F2"/>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900" u="none" cap="none" strike="noStrike">
              <a:solidFill>
                <a:srgbClr val="F2F2F2"/>
              </a:solidFill>
              <a:latin typeface="Arial"/>
              <a:ea typeface="Arial"/>
              <a:cs typeface="Arial"/>
              <a:sym typeface="Arial"/>
            </a:endParaRPr>
          </a:p>
        </p:txBody>
      </p:sp>
      <p:pic>
        <p:nvPicPr>
          <p:cNvPr descr="Asociación rentable, cowork de socios comerciales. marketing de afiliados, solución de marketing rentable, concepto de gestión de marketing de afiliados. vector gratuito" id="140" name="Google Shape;140;p7"/>
          <p:cNvPicPr preferRelativeResize="0"/>
          <p:nvPr/>
        </p:nvPicPr>
        <p:blipFill rotWithShape="1">
          <a:blip r:embed="rId4">
            <a:alphaModFix/>
          </a:blip>
          <a:srcRect b="0" l="0" r="0" t="0"/>
          <a:stretch/>
        </p:blipFill>
        <p:spPr>
          <a:xfrm>
            <a:off x="3468723" y="1961783"/>
            <a:ext cx="4689408" cy="3123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