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handoutMasterIdLst>
    <p:handoutMasterId r:id="rId6"/>
  </p:handoutMasterIdLst>
  <p:sldIdLst>
    <p:sldId id="258" r:id="rId2"/>
    <p:sldId id="286" r:id="rId3"/>
    <p:sldId id="287" r:id="rId4"/>
  </p:sldIdLst>
  <p:sldSz cx="12192000" cy="6858000"/>
  <p:notesSz cx="6858000" cy="9144000"/>
  <p:custDataLst>
    <p:tags r:id="rId7"/>
  </p:custData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liana Morales" initials="LM" lastIdx="5" clrIdx="0">
    <p:extLst>
      <p:ext uri="{19B8F6BF-5375-455C-9EA6-DF929625EA0E}">
        <p15:presenceInfo xmlns:p15="http://schemas.microsoft.com/office/powerpoint/2012/main" userId="Liliana Mora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4A86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3C8625-F1AC-4C01-BAC9-3CD3015F1BBD}">
  <a:tblStyle styleId="{BB3C8625-F1AC-4C01-BAC9-3CD3015F1BBD}" styleName="Table_0"/>
  <a:tblStyle styleId="{BF564A1C-97B1-4D8F-8997-F2116A1512E2}"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63B9DBF-B480-47DA-A6E1-43C5474EF4B7}"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A56D29A-3347-4097-BB56-BC4704688742}" styleName="Table_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E25CA6D2-C51F-4EB5-8F98-FF5386C87FD4}" styleName="Table_4">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89054" autoAdjust="0"/>
  </p:normalViewPr>
  <p:slideViewPr>
    <p:cSldViewPr snapToGrid="0">
      <p:cViewPr varScale="1">
        <p:scale>
          <a:sx n="104" d="100"/>
          <a:sy n="104" d="100"/>
        </p:scale>
        <p:origin x="1134" y="72"/>
      </p:cViewPr>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2B4DD1-0BA0-41EA-B685-F252DA25B945}" type="datetimeFigureOut">
              <a:rPr lang="es-CO" smtClean="0"/>
              <a:t>17/09/2021</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D36486-01DA-4660-80C3-34274CB1AAF0}" type="slidenum">
              <a:rPr lang="es-CO" smtClean="0"/>
              <a:t>‹Nº›</a:t>
            </a:fld>
            <a:endParaRPr lang="es-CO"/>
          </a:p>
        </p:txBody>
      </p:sp>
    </p:spTree>
    <p:extLst>
      <p:ext uri="{BB962C8B-B14F-4D97-AF65-F5344CB8AC3E}">
        <p14:creationId xmlns:p14="http://schemas.microsoft.com/office/powerpoint/2010/main" val="2668587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9297784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16478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06379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41113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Calibri"/>
              <a:buNone/>
              <a:defRPr sz="60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 name="Shape 12"/>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sz="2400" b="0" i="0" u="none" strike="noStrike" cap="none" baseline="0">
                <a:solidFill>
                  <a:schemeClr val="dk1"/>
                </a:solidFill>
                <a:latin typeface="Calibri"/>
                <a:ea typeface="Calibri"/>
                <a:cs typeface="Calibri"/>
                <a:sym typeface="Calibri"/>
              </a:defRPr>
            </a:lvl1pPr>
            <a:lvl2pPr marL="457200" marR="0" indent="0" algn="ctr" rtl="0">
              <a:lnSpc>
                <a:spcPct val="90000"/>
              </a:lnSpc>
              <a:spcBef>
                <a:spcPts val="500"/>
              </a:spcBef>
              <a:buClr>
                <a:schemeClr val="dk1"/>
              </a:buClr>
              <a:buFont typeface="Arial"/>
              <a:buNone/>
              <a:defRPr sz="2000" b="0" i="0" u="none" strike="noStrike" cap="none" baseline="0">
                <a:solidFill>
                  <a:schemeClr val="dk1"/>
                </a:solidFill>
                <a:latin typeface="Calibri"/>
                <a:ea typeface="Calibri"/>
                <a:cs typeface="Calibri"/>
                <a:sym typeface="Calibri"/>
              </a:defRPr>
            </a:lvl2pPr>
            <a:lvl3pPr marL="914400" marR="0" indent="0" algn="ctr" rtl="0">
              <a:lnSpc>
                <a:spcPct val="90000"/>
              </a:lnSpc>
              <a:spcBef>
                <a:spcPts val="500"/>
              </a:spcBef>
              <a:buClr>
                <a:schemeClr val="dk1"/>
              </a:buClr>
              <a:buFont typeface="Arial"/>
              <a:buNone/>
              <a:defRPr sz="1800" b="0" i="0" u="none" strike="noStrike" cap="none" baseline="0">
                <a:solidFill>
                  <a:schemeClr val="dk1"/>
                </a:solidFill>
                <a:latin typeface="Calibri"/>
                <a:ea typeface="Calibri"/>
                <a:cs typeface="Calibri"/>
                <a:sym typeface="Calibri"/>
              </a:defRPr>
            </a:lvl3pPr>
            <a:lvl4pPr marL="13716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4pPr>
            <a:lvl5pPr marL="18288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5pPr>
            <a:lvl6pPr marL="22860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6pPr>
            <a:lvl7pPr marL="27432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7pPr>
            <a:lvl8pPr marL="32004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8pPr>
            <a:lvl9pPr marL="36576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rtl="0">
              <a:spcBef>
                <a:spcPts val="0"/>
              </a:spcBef>
              <a:defRPr sz="6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indent="0" rtl="0">
              <a:spcBef>
                <a:spcPts val="0"/>
              </a:spcBef>
              <a:buClr>
                <a:srgbClr val="888888"/>
              </a:buClr>
              <a:buFont typeface="Calibri"/>
              <a:buNone/>
              <a:defRPr sz="2400">
                <a:solidFill>
                  <a:srgbClr val="888888"/>
                </a:solidFill>
              </a:defRPr>
            </a:lvl1pPr>
            <a:lvl2pPr marL="457200" indent="0" rtl="0">
              <a:spcBef>
                <a:spcPts val="0"/>
              </a:spcBef>
              <a:buClr>
                <a:srgbClr val="888888"/>
              </a:buClr>
              <a:buFont typeface="Calibri"/>
              <a:buNone/>
              <a:defRPr sz="2000">
                <a:solidFill>
                  <a:srgbClr val="888888"/>
                </a:solidFill>
              </a:defRPr>
            </a:lvl2pPr>
            <a:lvl3pPr marL="914400" indent="0" rtl="0">
              <a:spcBef>
                <a:spcPts val="0"/>
              </a:spcBef>
              <a:buClr>
                <a:srgbClr val="888888"/>
              </a:buClr>
              <a:buFont typeface="Calibri"/>
              <a:buNone/>
              <a:defRPr sz="1800">
                <a:solidFill>
                  <a:srgbClr val="888888"/>
                </a:solidFill>
              </a:defRPr>
            </a:lvl3pPr>
            <a:lvl4pPr marL="1371600" indent="0" rtl="0">
              <a:spcBef>
                <a:spcPts val="0"/>
              </a:spcBef>
              <a:buClr>
                <a:srgbClr val="888888"/>
              </a:buClr>
              <a:buFont typeface="Calibri"/>
              <a:buNone/>
              <a:defRPr sz="1600">
                <a:solidFill>
                  <a:srgbClr val="888888"/>
                </a:solidFill>
              </a:defRPr>
            </a:lvl4pPr>
            <a:lvl5pPr marL="1828800" indent="0" rtl="0">
              <a:spcBef>
                <a:spcPts val="0"/>
              </a:spcBef>
              <a:buClr>
                <a:srgbClr val="888888"/>
              </a:buClr>
              <a:buFont typeface="Calibri"/>
              <a:buNone/>
              <a:defRPr sz="1600">
                <a:solidFill>
                  <a:srgbClr val="888888"/>
                </a:solidFill>
              </a:defRPr>
            </a:lvl5pPr>
            <a:lvl6pPr marL="2286000" indent="0" rtl="0">
              <a:spcBef>
                <a:spcPts val="0"/>
              </a:spcBef>
              <a:buClr>
                <a:srgbClr val="888888"/>
              </a:buClr>
              <a:buFont typeface="Calibri"/>
              <a:buNone/>
              <a:defRPr sz="1600">
                <a:solidFill>
                  <a:srgbClr val="888888"/>
                </a:solidFill>
              </a:defRPr>
            </a:lvl6pPr>
            <a:lvl7pPr marL="2743200" indent="0" rtl="0">
              <a:spcBef>
                <a:spcPts val="0"/>
              </a:spcBef>
              <a:buClr>
                <a:srgbClr val="888888"/>
              </a:buClr>
              <a:buFont typeface="Calibri"/>
              <a:buNone/>
              <a:defRPr sz="1600">
                <a:solidFill>
                  <a:srgbClr val="888888"/>
                </a:solidFill>
              </a:defRPr>
            </a:lvl7pPr>
            <a:lvl8pPr marL="3200400" indent="0" rtl="0">
              <a:spcBef>
                <a:spcPts val="0"/>
              </a:spcBef>
              <a:buClr>
                <a:srgbClr val="888888"/>
              </a:buClr>
              <a:buFont typeface="Calibri"/>
              <a:buNone/>
              <a:defRPr sz="1600">
                <a:solidFill>
                  <a:srgbClr val="888888"/>
                </a:solidFill>
              </a:defRPr>
            </a:lvl8pPr>
            <a:lvl9pPr marL="3657600" indent="0" rtl="0">
              <a:spcBef>
                <a:spcPts val="0"/>
              </a:spcBef>
              <a:buClr>
                <a:srgbClr val="888888"/>
              </a:buClr>
              <a:buFont typeface="Calibri"/>
              <a:buNone/>
              <a:defRPr sz="1600">
                <a:solidFill>
                  <a:srgbClr val="888888"/>
                </a:solidFill>
              </a:defRPr>
            </a:lvl9pPr>
          </a:lstStyle>
          <a:p>
            <a:endParaRPr/>
          </a:p>
        </p:txBody>
      </p:sp>
      <p:sp>
        <p:nvSpPr>
          <p:cNvPr id="25" name="Shape 2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38" name="Shape 38"/>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0" name="Shape 40"/>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56" name="Shape 56"/>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a:buNone/>
              <a:defRPr sz="1600"/>
            </a:lvl1pPr>
            <a:lvl2pPr marL="457200" indent="0" rtl="0">
              <a:spcBef>
                <a:spcPts val="0"/>
              </a:spcBef>
              <a:buFont typeface="Calibri"/>
              <a:buNone/>
              <a:defRPr sz="1400"/>
            </a:lvl2pPr>
            <a:lvl3pPr marL="914400" indent="0" rtl="0">
              <a:spcBef>
                <a:spcPts val="0"/>
              </a:spcBef>
              <a:buFont typeface="Calibri"/>
              <a:buNone/>
              <a:defRPr sz="1200"/>
            </a:lvl3pPr>
            <a:lvl4pPr marL="1371600" indent="0" rtl="0">
              <a:spcBef>
                <a:spcPts val="0"/>
              </a:spcBef>
              <a:buFont typeface="Calibri"/>
              <a:buNone/>
              <a:defRPr sz="1000"/>
            </a:lvl4pPr>
            <a:lvl5pPr marL="1828800" indent="0" rtl="0">
              <a:spcBef>
                <a:spcPts val="0"/>
              </a:spcBef>
              <a:buFont typeface="Calibri"/>
              <a:buNone/>
              <a:defRPr sz="1000"/>
            </a:lvl5pPr>
            <a:lvl6pPr marL="2286000" indent="0" rtl="0">
              <a:spcBef>
                <a:spcPts val="0"/>
              </a:spcBef>
              <a:buFont typeface="Calibri"/>
              <a:buNone/>
              <a:defRPr sz="1000"/>
            </a:lvl6pPr>
            <a:lvl7pPr marL="2743200" indent="0" rtl="0">
              <a:spcBef>
                <a:spcPts val="0"/>
              </a:spcBef>
              <a:buFont typeface="Calibri"/>
              <a:buNone/>
              <a:defRPr sz="1000"/>
            </a:lvl7pPr>
            <a:lvl8pPr marL="3200400" indent="0" rtl="0">
              <a:spcBef>
                <a:spcPts val="0"/>
              </a:spcBef>
              <a:buFont typeface="Calibri"/>
              <a:buNone/>
              <a:defRPr sz="1000"/>
            </a:lvl8pPr>
            <a:lvl9pPr marL="3657600" indent="0" rtl="0">
              <a:spcBef>
                <a:spcPts val="0"/>
              </a:spcBef>
              <a:buFont typeface="Calibri"/>
              <a:buNone/>
              <a:defRPr sz="1000"/>
            </a:lvl9pPr>
          </a:lstStyle>
          <a:p>
            <a:endParaRPr/>
          </a:p>
        </p:txBody>
      </p:sp>
      <p:sp>
        <p:nvSpPr>
          <p:cNvPr id="57" name="Shape 5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5183187" y="987425"/>
            <a:ext cx="6172199" cy="4873624"/>
          </a:xfrm>
          <a:prstGeom prst="rect">
            <a:avLst/>
          </a:prstGeom>
          <a:noFill/>
          <a:ln>
            <a:noFill/>
          </a:ln>
        </p:spPr>
        <p:txBody>
          <a:bodyPr lIns="91425" tIns="91425" rIns="91425" bIns="91425" anchor="ctr" anchorCtr="0"/>
          <a:lstStyle>
            <a:lvl1pPr marL="0" marR="0" indent="0" algn="l" rtl="0">
              <a:spcBef>
                <a:spcPts val="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spcBef>
                <a:spcPts val="0"/>
              </a:spcBef>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spcBef>
                <a:spcPts val="0"/>
              </a:spcBef>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a:buNone/>
              <a:defRPr sz="1600"/>
            </a:lvl1pPr>
            <a:lvl2pPr marL="457200" indent="0" rtl="0">
              <a:spcBef>
                <a:spcPts val="0"/>
              </a:spcBef>
              <a:buFont typeface="Calibri"/>
              <a:buNone/>
              <a:defRPr sz="1400"/>
            </a:lvl2pPr>
            <a:lvl3pPr marL="914400" indent="0" rtl="0">
              <a:spcBef>
                <a:spcPts val="0"/>
              </a:spcBef>
              <a:buFont typeface="Calibri"/>
              <a:buNone/>
              <a:defRPr sz="1200"/>
            </a:lvl3pPr>
            <a:lvl4pPr marL="1371600" indent="0" rtl="0">
              <a:spcBef>
                <a:spcPts val="0"/>
              </a:spcBef>
              <a:buFont typeface="Calibri"/>
              <a:buNone/>
              <a:defRPr sz="1000"/>
            </a:lvl4pPr>
            <a:lvl5pPr marL="1828800" indent="0" rtl="0">
              <a:spcBef>
                <a:spcPts val="0"/>
              </a:spcBef>
              <a:buFont typeface="Calibri"/>
              <a:buNone/>
              <a:defRPr sz="1000"/>
            </a:lvl5pPr>
            <a:lvl6pPr marL="2286000" indent="0" rtl="0">
              <a:spcBef>
                <a:spcPts val="0"/>
              </a:spcBef>
              <a:buFont typeface="Calibri"/>
              <a:buNone/>
              <a:defRPr sz="1000"/>
            </a:lvl6pPr>
            <a:lvl7pPr marL="2743200" indent="0" rtl="0">
              <a:spcBef>
                <a:spcPts val="0"/>
              </a:spcBef>
              <a:buFont typeface="Calibri"/>
              <a:buNone/>
              <a:defRPr sz="1000"/>
            </a:lvl7pPr>
            <a:lvl8pPr marL="3200400" indent="0" rtl="0">
              <a:spcBef>
                <a:spcPts val="0"/>
              </a:spcBef>
              <a:buFont typeface="Calibri"/>
              <a:buNone/>
              <a:defRPr sz="1000"/>
            </a:lvl8pPr>
            <a:lvl9pPr marL="3657600" indent="0" rtl="0">
              <a:spcBef>
                <a:spcPts val="0"/>
              </a:spcBef>
              <a:buFont typeface="Calibri"/>
              <a:buNone/>
              <a:defRPr sz="1000"/>
            </a:lvl9pPr>
          </a:lstStyle>
          <a:p>
            <a:endParaRPr/>
          </a:p>
        </p:txBody>
      </p:sp>
      <p:sp>
        <p:nvSpPr>
          <p:cNvPr id="64" name="Shape 6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sz="2800" b="0" i="0" u="none" strike="noStrike" cap="none" baseline="0">
                <a:solidFill>
                  <a:schemeClr val="dk1"/>
                </a:solidFill>
                <a:latin typeface="Calibri"/>
                <a:ea typeface="Calibri"/>
                <a:cs typeface="Calibri"/>
                <a:sym typeface="Calibri"/>
              </a:defRPr>
            </a:lvl1pPr>
            <a:lvl2pPr marL="685800" marR="0" indent="-76200" algn="l" rtl="0">
              <a:lnSpc>
                <a:spcPct val="90000"/>
              </a:lnSpc>
              <a:spcBef>
                <a:spcPts val="500"/>
              </a:spcBef>
              <a:buClr>
                <a:schemeClr val="dk1"/>
              </a:buClr>
              <a:buFont typeface="Arial"/>
              <a:buChar char="•"/>
              <a:defRPr sz="2400" b="0" i="0" u="none" strike="noStrike" cap="none" baseline="0">
                <a:solidFill>
                  <a:schemeClr val="dk1"/>
                </a:solidFill>
                <a:latin typeface="Calibri"/>
                <a:ea typeface="Calibri"/>
                <a:cs typeface="Calibri"/>
                <a:sym typeface="Calibri"/>
              </a:defRPr>
            </a:lvl2pPr>
            <a:lvl3pPr marL="1143000" marR="0" indent="-101600" algn="l" rtl="0">
              <a:lnSpc>
                <a:spcPct val="90000"/>
              </a:lnSpc>
              <a:spcBef>
                <a:spcPts val="500"/>
              </a:spcBef>
              <a:buClr>
                <a:schemeClr val="dk1"/>
              </a:buClr>
              <a:buFont typeface="Arial"/>
              <a:buChar char="•"/>
              <a:defRPr sz="2000" b="0" i="0" u="none" strike="noStrike" cap="none" baseline="0">
                <a:solidFill>
                  <a:schemeClr val="dk1"/>
                </a:solidFill>
                <a:latin typeface="Calibri"/>
                <a:ea typeface="Calibri"/>
                <a:cs typeface="Calibri"/>
                <a:sym typeface="Calibri"/>
              </a:defRPr>
            </a:lvl3pPr>
            <a:lvl4pPr marL="16002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4pPr>
            <a:lvl5pPr marL="20574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5pPr>
            <a:lvl6pPr marL="25146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6pPr>
            <a:lvl7pPr marL="29718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7pPr>
            <a:lvl8pPr marL="34290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8pPr>
            <a:lvl9pPr marL="38862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8" name="Shape 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10" name="Shape 110"/>
          <p:cNvSpPr/>
          <p:nvPr/>
        </p:nvSpPr>
        <p:spPr>
          <a:xfrm>
            <a:off x="2332841" y="1778660"/>
            <a:ext cx="7588333" cy="1211283"/>
          </a:xfrm>
          <a:prstGeom prst="rect">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ES" sz="1800" dirty="0">
                <a:solidFill>
                  <a:schemeClr val="lt1"/>
                </a:solidFill>
                <a:latin typeface="+mn-lt"/>
                <a:ea typeface="Calibri"/>
                <a:cs typeface="Calibri"/>
                <a:sym typeface="Calibri"/>
              </a:rPr>
              <a:t>Infografía</a:t>
            </a:r>
          </a:p>
          <a:p>
            <a:pPr algn="ctr">
              <a:buSzPct val="25000"/>
            </a:pPr>
            <a:r>
              <a:rPr lang="pt-BR" sz="1800" dirty="0">
                <a:solidFill>
                  <a:schemeClr val="bg1"/>
                </a:solidFill>
              </a:rPr>
              <a:t>CF1_3-1_Bases para segmentar mercados de consumo </a:t>
            </a:r>
            <a:r>
              <a:rPr lang="pt-BR" sz="1800" dirty="0" err="1">
                <a:solidFill>
                  <a:schemeClr val="bg1"/>
                </a:solidFill>
              </a:rPr>
              <a:t>masivo</a:t>
            </a:r>
            <a:endParaRPr lang="es-ES" sz="1800" dirty="0">
              <a:solidFill>
                <a:schemeClr val="bg1"/>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p:nvPr/>
        </p:nvSpPr>
        <p:spPr>
          <a:xfrm>
            <a:off x="8253350" y="0"/>
            <a:ext cx="3938649" cy="6858000"/>
          </a:xfrm>
          <a:prstGeom prst="rect">
            <a:avLst/>
          </a:prstGeom>
          <a:solidFill>
            <a:srgbClr val="F2F2F2"/>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mn-lt"/>
              <a:ea typeface="Calibri"/>
              <a:cs typeface="Calibri"/>
              <a:sym typeface="Calibri"/>
            </a:endParaRPr>
          </a:p>
        </p:txBody>
      </p:sp>
      <p:sp>
        <p:nvSpPr>
          <p:cNvPr id="109" name="Shape 109"/>
          <p:cNvSpPr txBox="1"/>
          <p:nvPr/>
        </p:nvSpPr>
        <p:spPr>
          <a:xfrm>
            <a:off x="8253350" y="1257300"/>
            <a:ext cx="3957549" cy="30161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MX" dirty="0">
                <a:solidFill>
                  <a:schemeClr val="dk1"/>
                </a:solidFill>
                <a:latin typeface="+mn-lt"/>
                <a:ea typeface="Calibri"/>
                <a:cs typeface="Calibri"/>
                <a:sym typeface="Calibri"/>
              </a:rPr>
              <a:t>Diseñar una infografía en la cual se muestre la información </a:t>
            </a:r>
            <a:r>
              <a:rPr lang="es-MX" dirty="0" smtClean="0">
                <a:solidFill>
                  <a:schemeClr val="dk1"/>
                </a:solidFill>
                <a:latin typeface="+mn-lt"/>
                <a:ea typeface="Calibri"/>
                <a:cs typeface="Calibri"/>
                <a:sym typeface="Calibri"/>
              </a:rPr>
              <a:t>del tema y con un título:</a:t>
            </a:r>
          </a:p>
          <a:p>
            <a:pPr marL="0" marR="0" lvl="0" indent="0" algn="l" rtl="0">
              <a:spcBef>
                <a:spcPts val="0"/>
              </a:spcBef>
              <a:buSzPct val="25000"/>
              <a:buNone/>
            </a:pPr>
            <a:endParaRPr lang="es-MX" dirty="0">
              <a:solidFill>
                <a:schemeClr val="dk1"/>
              </a:solidFill>
              <a:latin typeface="+mn-lt"/>
              <a:ea typeface="Calibri"/>
              <a:cs typeface="Calibri"/>
              <a:sym typeface="Calibri"/>
            </a:endParaRPr>
          </a:p>
          <a:p>
            <a:pPr marL="0" marR="0" lvl="0" indent="0" algn="l" rtl="0">
              <a:spcBef>
                <a:spcPts val="0"/>
              </a:spcBef>
              <a:buSzPct val="25000"/>
              <a:buNone/>
            </a:pPr>
            <a:r>
              <a:rPr lang="pt-BR" b="1" dirty="0" smtClean="0">
                <a:solidFill>
                  <a:schemeClr val="dk1"/>
                </a:solidFill>
                <a:latin typeface="+mn-lt"/>
                <a:ea typeface="Calibri"/>
                <a:cs typeface="Calibri"/>
                <a:sym typeface="Calibri"/>
              </a:rPr>
              <a:t>Bases </a:t>
            </a:r>
            <a:r>
              <a:rPr lang="pt-BR" b="1" dirty="0">
                <a:solidFill>
                  <a:schemeClr val="dk1"/>
                </a:solidFill>
                <a:latin typeface="+mn-lt"/>
                <a:ea typeface="Calibri"/>
                <a:cs typeface="Calibri"/>
                <a:sym typeface="Calibri"/>
              </a:rPr>
              <a:t>para segmentar mercados de consumo </a:t>
            </a:r>
            <a:r>
              <a:rPr lang="pt-BR" b="1" dirty="0" smtClean="0">
                <a:solidFill>
                  <a:schemeClr val="dk1"/>
                </a:solidFill>
                <a:latin typeface="+mn-lt"/>
                <a:ea typeface="Calibri"/>
                <a:cs typeface="Calibri"/>
                <a:sym typeface="Calibri"/>
              </a:rPr>
              <a:t>massivo. </a:t>
            </a:r>
            <a:endParaRPr lang="pt-BR" b="1" i="0" u="none" strike="noStrike" cap="none" baseline="0" dirty="0">
              <a:solidFill>
                <a:schemeClr val="dk1"/>
              </a:solidFill>
              <a:latin typeface="+mn-lt"/>
              <a:ea typeface="Calibri"/>
              <a:cs typeface="Calibri"/>
              <a:sym typeface="Calibri"/>
            </a:endParaRPr>
          </a:p>
          <a:p>
            <a:pPr marL="0" marR="0" lvl="0" indent="0" algn="l" rtl="0">
              <a:spcBef>
                <a:spcPts val="0"/>
              </a:spcBef>
              <a:buSzPct val="25000"/>
              <a:buNone/>
            </a:pPr>
            <a:endParaRPr lang="es-MX" b="0" i="0" u="none" strike="noStrike" cap="none" baseline="0" dirty="0">
              <a:solidFill>
                <a:schemeClr val="dk1"/>
              </a:solidFill>
              <a:latin typeface="+mn-lt"/>
              <a:ea typeface="Calibri"/>
              <a:cs typeface="Calibri"/>
              <a:sym typeface="Calibri"/>
            </a:endParaRPr>
          </a:p>
        </p:txBody>
      </p:sp>
      <p:sp>
        <p:nvSpPr>
          <p:cNvPr id="110" name="Shape 110"/>
          <p:cNvSpPr/>
          <p:nvPr/>
        </p:nvSpPr>
        <p:spPr>
          <a:xfrm>
            <a:off x="8253350" y="0"/>
            <a:ext cx="3938649" cy="742949"/>
          </a:xfrm>
          <a:prstGeom prst="rect">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ES" sz="1800" b="0" i="0" u="none" strike="noStrike" cap="none" baseline="0" dirty="0">
                <a:solidFill>
                  <a:schemeClr val="lt1"/>
                </a:solidFill>
                <a:latin typeface="+mn-lt"/>
                <a:ea typeface="Calibri"/>
                <a:cs typeface="Calibri"/>
                <a:sym typeface="Calibri"/>
              </a:rPr>
              <a:t>Indicaciones para la producción</a:t>
            </a:r>
          </a:p>
        </p:txBody>
      </p:sp>
      <p:sp>
        <p:nvSpPr>
          <p:cNvPr id="114" name="Shape 114"/>
          <p:cNvSpPr/>
          <p:nvPr/>
        </p:nvSpPr>
        <p:spPr>
          <a:xfrm>
            <a:off x="8253350" y="5602432"/>
            <a:ext cx="3948174" cy="1255566"/>
          </a:xfrm>
          <a:prstGeom prst="rect">
            <a:avLst/>
          </a:prstGeom>
          <a:solidFill>
            <a:schemeClr val="lt1"/>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rtl="0">
              <a:spcBef>
                <a:spcPts val="0"/>
              </a:spcBef>
              <a:buSzPct val="25000"/>
              <a:buNone/>
            </a:pPr>
            <a:r>
              <a:rPr lang="es-ES" sz="1200" b="0" i="0" u="none" strike="noStrike" cap="none" baseline="0" dirty="0">
                <a:solidFill>
                  <a:schemeClr val="dk1"/>
                </a:solidFill>
                <a:latin typeface="+mn-lt"/>
                <a:ea typeface="Calibri"/>
                <a:cs typeface="Calibri"/>
                <a:sym typeface="Calibri"/>
              </a:rPr>
              <a:t>Referencias </a:t>
            </a:r>
            <a:r>
              <a:rPr lang="es-ES" sz="1200" dirty="0">
                <a:solidFill>
                  <a:schemeClr val="dk1"/>
                </a:solidFill>
                <a:latin typeface="+mn-lt"/>
                <a:ea typeface="Calibri"/>
                <a:cs typeface="Calibri"/>
                <a:sym typeface="Calibri"/>
              </a:rPr>
              <a:t>de las </a:t>
            </a:r>
            <a:r>
              <a:rPr lang="es-ES" sz="1200" dirty="0" err="1">
                <a:solidFill>
                  <a:schemeClr val="dk1"/>
                </a:solidFill>
                <a:latin typeface="+mn-lt"/>
                <a:ea typeface="Calibri"/>
                <a:cs typeface="Calibri"/>
                <a:sym typeface="Calibri"/>
              </a:rPr>
              <a:t>im</a:t>
            </a:r>
            <a:r>
              <a:rPr lang="es-ES_tradnl" sz="1200" dirty="0" err="1">
                <a:solidFill>
                  <a:schemeClr val="dk1"/>
                </a:solidFill>
                <a:latin typeface="+mn-lt"/>
                <a:ea typeface="Calibri"/>
                <a:cs typeface="Calibri"/>
                <a:sym typeface="Calibri"/>
              </a:rPr>
              <a:t>ágenes</a:t>
            </a:r>
            <a:r>
              <a:rPr lang="es-ES" sz="1200" b="0" i="0" u="none" strike="noStrike" cap="none" baseline="0" dirty="0">
                <a:solidFill>
                  <a:schemeClr val="dk1"/>
                </a:solidFill>
                <a:latin typeface="+mn-lt"/>
                <a:ea typeface="Calibri"/>
                <a:cs typeface="Calibri"/>
                <a:sym typeface="Calibri"/>
              </a:rPr>
              <a:t>:</a:t>
            </a:r>
          </a:p>
          <a:p>
            <a:pPr marL="0" marR="0" lvl="0" indent="0" rtl="0">
              <a:spcBef>
                <a:spcPts val="0"/>
              </a:spcBef>
              <a:buSzPct val="25000"/>
              <a:buNone/>
            </a:pPr>
            <a:r>
              <a:rPr lang="es-ES" sz="1200" dirty="0">
                <a:solidFill>
                  <a:schemeClr val="dk1"/>
                </a:solidFill>
                <a:latin typeface="+mn-lt"/>
                <a:ea typeface="Calibri"/>
                <a:cs typeface="Calibri"/>
                <a:sym typeface="Calibri"/>
              </a:rPr>
              <a:t>https://www.freepik.es/vector-gratis/elemento-infograph-6-circulo-central-diagrama-grafico-grafico-diseno-grafico-linea-tiempo-empresarial-color-arco-iris-brillante-iconos_10817134.htm#page=1&amp;query=infografia&amp;position=26</a:t>
            </a:r>
            <a:endParaRPr sz="1800" b="0" i="0" u="none" strike="noStrike" cap="none" baseline="0" dirty="0">
              <a:solidFill>
                <a:schemeClr val="dk1"/>
              </a:solidFill>
              <a:latin typeface="+mn-lt"/>
              <a:ea typeface="Calibri"/>
              <a:cs typeface="Calibri"/>
              <a:sym typeface="Calibri"/>
            </a:endParaRPr>
          </a:p>
        </p:txBody>
      </p:sp>
      <p:pic>
        <p:nvPicPr>
          <p:cNvPr id="3" name="Imagen 2"/>
          <p:cNvPicPr>
            <a:picLocks noChangeAspect="1"/>
          </p:cNvPicPr>
          <p:nvPr/>
        </p:nvPicPr>
        <p:blipFill>
          <a:blip r:embed="rId3"/>
          <a:stretch>
            <a:fillRect/>
          </a:stretch>
        </p:blipFill>
        <p:spPr>
          <a:xfrm>
            <a:off x="-241100" y="687220"/>
            <a:ext cx="8101026" cy="3788306"/>
          </a:xfrm>
          <a:prstGeom prst="rect">
            <a:avLst/>
          </a:prstGeom>
        </p:spPr>
      </p:pic>
      <p:sp>
        <p:nvSpPr>
          <p:cNvPr id="9" name="Rectángulo 8">
            <a:extLst>
              <a:ext uri="{FF2B5EF4-FFF2-40B4-BE49-F238E27FC236}">
                <a16:creationId xmlns:a16="http://schemas.microsoft.com/office/drawing/2014/main" xmlns="" id="{8F313136-0D66-4646-877E-DFFAAD47EC28}"/>
              </a:ext>
            </a:extLst>
          </p:cNvPr>
          <p:cNvSpPr/>
          <p:nvPr/>
        </p:nvSpPr>
        <p:spPr>
          <a:xfrm>
            <a:off x="3991455" y="1565870"/>
            <a:ext cx="3500725" cy="95651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b="1" dirty="0">
                <a:solidFill>
                  <a:schemeClr val="dk1"/>
                </a:solidFill>
                <a:ea typeface="Calibri"/>
                <a:cs typeface="Calibri"/>
                <a:sym typeface="Calibri"/>
              </a:rPr>
              <a:t>Bases para segmentar mercados de consumo </a:t>
            </a:r>
            <a:r>
              <a:rPr lang="pt-BR" b="1" dirty="0" err="1">
                <a:solidFill>
                  <a:schemeClr val="dk1"/>
                </a:solidFill>
                <a:ea typeface="Calibri"/>
                <a:cs typeface="Calibri"/>
                <a:sym typeface="Calibri"/>
              </a:rPr>
              <a:t>masivo</a:t>
            </a:r>
            <a:endParaRPr lang="es-CO" b="1" dirty="0"/>
          </a:p>
        </p:txBody>
      </p:sp>
    </p:spTree>
    <p:extLst>
      <p:ext uri="{BB962C8B-B14F-4D97-AF65-F5344CB8AC3E}">
        <p14:creationId xmlns:p14="http://schemas.microsoft.com/office/powerpoint/2010/main" val="357641691"/>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p:nvPr/>
        </p:nvSpPr>
        <p:spPr>
          <a:xfrm>
            <a:off x="8253350" y="0"/>
            <a:ext cx="3938649" cy="6858000"/>
          </a:xfrm>
          <a:prstGeom prst="rect">
            <a:avLst/>
          </a:prstGeom>
          <a:solidFill>
            <a:srgbClr val="F2F2F2"/>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mn-lt"/>
              <a:ea typeface="Calibri"/>
              <a:cs typeface="Calibri"/>
              <a:sym typeface="Calibri"/>
            </a:endParaRPr>
          </a:p>
        </p:txBody>
      </p:sp>
      <p:sp>
        <p:nvSpPr>
          <p:cNvPr id="109" name="Shape 109"/>
          <p:cNvSpPr txBox="1"/>
          <p:nvPr/>
        </p:nvSpPr>
        <p:spPr>
          <a:xfrm>
            <a:off x="8253350" y="1257300"/>
            <a:ext cx="3957549" cy="3016199"/>
          </a:xfrm>
          <a:prstGeom prst="rect">
            <a:avLst/>
          </a:prstGeom>
          <a:noFill/>
          <a:ln>
            <a:noFill/>
          </a:ln>
        </p:spPr>
        <p:txBody>
          <a:bodyPr lIns="91425" tIns="45700" rIns="91425" bIns="45700" anchor="t" anchorCtr="0">
            <a:noAutofit/>
          </a:bodyPr>
          <a:lstStyle/>
          <a:p>
            <a:pPr>
              <a:buSzPct val="25000"/>
            </a:pPr>
            <a:r>
              <a:rPr lang="es-MX" dirty="0">
                <a:solidFill>
                  <a:schemeClr val="dk1"/>
                </a:solidFill>
                <a:latin typeface="+mn-lt"/>
                <a:ea typeface="Calibri"/>
                <a:cs typeface="Calibri"/>
                <a:sym typeface="Calibri"/>
              </a:rPr>
              <a:t>Diseñar una infografía en la cual se muestre la información sobre </a:t>
            </a:r>
            <a:r>
              <a:rPr lang="pt-BR" dirty="0">
                <a:solidFill>
                  <a:schemeClr val="dk1"/>
                </a:solidFill>
                <a:latin typeface="+mn-lt"/>
                <a:ea typeface="Calibri"/>
                <a:cs typeface="Calibri"/>
                <a:sym typeface="Calibri"/>
              </a:rPr>
              <a:t>Requisitos para segmentar</a:t>
            </a:r>
            <a:endParaRPr lang="es-MX" b="0" i="0" u="none" strike="noStrike" cap="none" baseline="0" dirty="0">
              <a:solidFill>
                <a:schemeClr val="dk1"/>
              </a:solidFill>
              <a:latin typeface="+mn-lt"/>
              <a:ea typeface="Calibri"/>
              <a:cs typeface="Calibri"/>
              <a:sym typeface="Calibri"/>
            </a:endParaRPr>
          </a:p>
          <a:p>
            <a:pPr>
              <a:buSzPct val="25000"/>
            </a:pPr>
            <a:r>
              <a:rPr lang="es-MX" dirty="0">
                <a:solidFill>
                  <a:schemeClr val="dk1"/>
                </a:solidFill>
                <a:latin typeface="+mn-lt"/>
                <a:ea typeface="Calibri"/>
                <a:cs typeface="Calibri"/>
                <a:sym typeface="Calibri"/>
              </a:rPr>
              <a:t>. </a:t>
            </a:r>
            <a:endParaRPr lang="es-MX" b="0" i="0" u="none" strike="noStrike" cap="none" baseline="0" dirty="0">
              <a:solidFill>
                <a:schemeClr val="dk1"/>
              </a:solidFill>
              <a:latin typeface="+mn-lt"/>
              <a:ea typeface="Calibri"/>
              <a:cs typeface="Calibri"/>
              <a:sym typeface="Calibri"/>
            </a:endParaRPr>
          </a:p>
          <a:p>
            <a:pPr marL="0" marR="0" lvl="0" indent="0" algn="l" rtl="0">
              <a:spcBef>
                <a:spcPts val="0"/>
              </a:spcBef>
              <a:buSzPct val="25000"/>
              <a:buNone/>
            </a:pPr>
            <a:endParaRPr b="0" i="0" u="none" strike="noStrike" cap="none" baseline="0" dirty="0">
              <a:solidFill>
                <a:schemeClr val="dk1"/>
              </a:solidFill>
              <a:latin typeface="+mn-lt"/>
              <a:ea typeface="Calibri"/>
              <a:cs typeface="Calibri"/>
              <a:sym typeface="Calibri"/>
            </a:endParaRPr>
          </a:p>
        </p:txBody>
      </p:sp>
      <p:sp>
        <p:nvSpPr>
          <p:cNvPr id="110" name="Shape 110"/>
          <p:cNvSpPr/>
          <p:nvPr/>
        </p:nvSpPr>
        <p:spPr>
          <a:xfrm>
            <a:off x="8253350" y="0"/>
            <a:ext cx="3938649" cy="742949"/>
          </a:xfrm>
          <a:prstGeom prst="rect">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ES" sz="1800" b="0" i="0" u="none" strike="noStrike" cap="none" baseline="0" dirty="0">
                <a:solidFill>
                  <a:schemeClr val="lt1"/>
                </a:solidFill>
                <a:latin typeface="+mn-lt"/>
                <a:ea typeface="Calibri"/>
                <a:cs typeface="Calibri"/>
                <a:sym typeface="Calibri"/>
              </a:rPr>
              <a:t>Indicaciones para la producción</a:t>
            </a:r>
          </a:p>
        </p:txBody>
      </p:sp>
      <p:sp>
        <p:nvSpPr>
          <p:cNvPr id="114" name="Shape 114"/>
          <p:cNvSpPr/>
          <p:nvPr/>
        </p:nvSpPr>
        <p:spPr>
          <a:xfrm>
            <a:off x="8253350" y="5602432"/>
            <a:ext cx="3948174" cy="1255566"/>
          </a:xfrm>
          <a:prstGeom prst="rect">
            <a:avLst/>
          </a:prstGeom>
          <a:solidFill>
            <a:schemeClr val="lt1"/>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rtl="0">
              <a:spcBef>
                <a:spcPts val="0"/>
              </a:spcBef>
              <a:buSzPct val="25000"/>
              <a:buNone/>
            </a:pPr>
            <a:r>
              <a:rPr lang="es-ES" sz="1200" b="0" i="0" u="none" strike="noStrike" cap="none" baseline="0" dirty="0">
                <a:solidFill>
                  <a:schemeClr val="dk1"/>
                </a:solidFill>
                <a:latin typeface="+mn-lt"/>
                <a:ea typeface="Calibri"/>
                <a:cs typeface="Calibri"/>
                <a:sym typeface="Calibri"/>
              </a:rPr>
              <a:t>Referencias </a:t>
            </a:r>
            <a:r>
              <a:rPr lang="es-ES" sz="1200" dirty="0">
                <a:solidFill>
                  <a:schemeClr val="dk1"/>
                </a:solidFill>
                <a:latin typeface="+mn-lt"/>
                <a:ea typeface="Calibri"/>
                <a:cs typeface="Calibri"/>
                <a:sym typeface="Calibri"/>
              </a:rPr>
              <a:t>de las </a:t>
            </a:r>
            <a:r>
              <a:rPr lang="es-ES" sz="1200" dirty="0" err="1">
                <a:solidFill>
                  <a:schemeClr val="dk1"/>
                </a:solidFill>
                <a:latin typeface="+mn-lt"/>
                <a:ea typeface="Calibri"/>
                <a:cs typeface="Calibri"/>
                <a:sym typeface="Calibri"/>
              </a:rPr>
              <a:t>im</a:t>
            </a:r>
            <a:r>
              <a:rPr lang="es-ES_tradnl" sz="1200" dirty="0">
                <a:solidFill>
                  <a:schemeClr val="dk1"/>
                </a:solidFill>
                <a:latin typeface="+mn-lt"/>
                <a:ea typeface="Calibri"/>
                <a:cs typeface="Calibri"/>
                <a:sym typeface="Calibri"/>
              </a:rPr>
              <a:t>ágenes</a:t>
            </a:r>
            <a:r>
              <a:rPr lang="es-ES" sz="1200" b="0" i="0" u="none" strike="noStrike" cap="none" baseline="0" dirty="0">
                <a:solidFill>
                  <a:schemeClr val="dk1"/>
                </a:solidFill>
                <a:latin typeface="+mn-lt"/>
                <a:ea typeface="Calibri"/>
                <a:cs typeface="Calibri"/>
                <a:sym typeface="Calibri"/>
              </a:rPr>
              <a:t>:</a:t>
            </a:r>
          </a:p>
          <a:p>
            <a:pPr marL="0" marR="0" lvl="0" indent="0" algn="ctr" rtl="0">
              <a:spcBef>
                <a:spcPts val="0"/>
              </a:spcBef>
              <a:buNone/>
            </a:pPr>
            <a:endParaRPr sz="1800" b="0" i="0" u="none" strike="noStrike" cap="none" baseline="0" dirty="0">
              <a:solidFill>
                <a:schemeClr val="dk1"/>
              </a:solidFill>
              <a:latin typeface="+mn-lt"/>
              <a:ea typeface="Calibri"/>
              <a:cs typeface="Calibri"/>
              <a:sym typeface="Calibri"/>
            </a:endParaRPr>
          </a:p>
        </p:txBody>
      </p:sp>
      <p:sp>
        <p:nvSpPr>
          <p:cNvPr id="7" name="CuadroTexto 6">
            <a:extLst>
              <a:ext uri="{FF2B5EF4-FFF2-40B4-BE49-F238E27FC236}">
                <a16:creationId xmlns:a16="http://schemas.microsoft.com/office/drawing/2014/main" xmlns="" id="{3CB0FA38-7742-4847-9065-41140A3D4287}"/>
              </a:ext>
            </a:extLst>
          </p:cNvPr>
          <p:cNvSpPr txBox="1"/>
          <p:nvPr/>
        </p:nvSpPr>
        <p:spPr>
          <a:xfrm>
            <a:off x="-18899" y="371474"/>
            <a:ext cx="8253349" cy="5401479"/>
          </a:xfrm>
          <a:prstGeom prst="rect">
            <a:avLst/>
          </a:prstGeom>
          <a:noFill/>
        </p:spPr>
        <p:txBody>
          <a:bodyPr wrap="square">
            <a:spAutoFit/>
          </a:bodyPr>
          <a:lstStyle/>
          <a:p>
            <a:pPr algn="just">
              <a:lnSpc>
                <a:spcPct val="115000"/>
              </a:lnSpc>
            </a:pPr>
            <a:r>
              <a:rPr lang="es-MX" sz="1200" b="1" dirty="0">
                <a:effectLst/>
                <a:latin typeface="Arial" panose="020B0604020202020204" pitchFamily="34" charset="0"/>
                <a:ea typeface="Arial" panose="020B0604020202020204" pitchFamily="34" charset="0"/>
              </a:rPr>
              <a:t>Geográfica: </a:t>
            </a:r>
            <a:r>
              <a:rPr lang="es-MX" sz="1200" dirty="0">
                <a:effectLst/>
                <a:latin typeface="Arial" panose="020B0604020202020204" pitchFamily="34" charset="0"/>
                <a:ea typeface="Arial" panose="020B0604020202020204" pitchFamily="34" charset="0"/>
              </a:rPr>
              <a:t>lugar donde vive la gente y que tiene características similares en cuanto a forma de gobierno, cultura, religión, costumbres. Esta segmentación procura dividir el mercado en diferentes áreas geográficas como países, regiones, ciudades, </a:t>
            </a:r>
            <a:r>
              <a:rPr lang="es-MX" sz="1200" dirty="0" smtClean="0">
                <a:effectLst/>
                <a:latin typeface="Arial" panose="020B0604020202020204" pitchFamily="34" charset="0"/>
                <a:ea typeface="Arial" panose="020B0604020202020204" pitchFamily="34" charset="0"/>
              </a:rPr>
              <a:t>áreas o </a:t>
            </a:r>
            <a:r>
              <a:rPr lang="es-MX" sz="1200" dirty="0">
                <a:effectLst/>
                <a:latin typeface="Arial" panose="020B0604020202020204" pitchFamily="34" charset="0"/>
                <a:ea typeface="Arial" panose="020B0604020202020204" pitchFamily="34" charset="0"/>
              </a:rPr>
              <a:t>localidades en las que pueda operar la empresa teniendo en cuenta las necesidades y deseos de los consumidores. </a:t>
            </a:r>
          </a:p>
          <a:p>
            <a:pPr algn="just">
              <a:lnSpc>
                <a:spcPct val="115000"/>
              </a:lnSpc>
            </a:pPr>
            <a:endParaRPr lang="es-MX" sz="1200" b="1" dirty="0">
              <a:effectLst/>
              <a:latin typeface="Arial" panose="020B0604020202020204" pitchFamily="34" charset="0"/>
              <a:ea typeface="Arial" panose="020B0604020202020204" pitchFamily="34" charset="0"/>
            </a:endParaRPr>
          </a:p>
          <a:p>
            <a:pPr algn="just">
              <a:lnSpc>
                <a:spcPct val="115000"/>
              </a:lnSpc>
            </a:pPr>
            <a:r>
              <a:rPr lang="es-MX" sz="1200" b="1" dirty="0" smtClean="0">
                <a:effectLst/>
                <a:latin typeface="Arial" panose="020B0604020202020204" pitchFamily="34" charset="0"/>
                <a:ea typeface="Arial" panose="020B0604020202020204" pitchFamily="34" charset="0"/>
              </a:rPr>
              <a:t>Demográfica: </a:t>
            </a:r>
            <a:r>
              <a:rPr lang="es-MX" sz="1200" dirty="0">
                <a:effectLst/>
                <a:latin typeface="Arial" panose="020B0604020202020204" pitchFamily="34" charset="0"/>
                <a:ea typeface="Arial" panose="020B0604020202020204" pitchFamily="34" charset="0"/>
              </a:rPr>
              <a:t>permite definir el perfil del consumidor de manera objetiva. La segmentación demográfica divide el mercado en segmentos con base en variables como la edad, etapa del ciclo de vida, género, nivel socioeconómico, ingresos, estado civil, ocupación, educación, religión, origen étnico y generación.</a:t>
            </a:r>
          </a:p>
          <a:p>
            <a:pPr algn="just">
              <a:lnSpc>
                <a:spcPct val="115000"/>
              </a:lnSpc>
            </a:pPr>
            <a:endParaRPr lang="es-MX" sz="1200" b="1" dirty="0">
              <a:effectLst/>
              <a:latin typeface="Arial" panose="020B0604020202020204" pitchFamily="34" charset="0"/>
              <a:ea typeface="Arial" panose="020B0604020202020204" pitchFamily="34" charset="0"/>
            </a:endParaRPr>
          </a:p>
          <a:p>
            <a:pPr algn="just">
              <a:lnSpc>
                <a:spcPct val="115000"/>
              </a:lnSpc>
            </a:pPr>
            <a:r>
              <a:rPr lang="es-MX" sz="1200" b="1" dirty="0">
                <a:effectLst/>
                <a:latin typeface="Arial" panose="020B0604020202020204" pitchFamily="34" charset="0"/>
                <a:ea typeface="Arial" panose="020B0604020202020204" pitchFamily="34" charset="0"/>
              </a:rPr>
              <a:t>Psicográfica: </a:t>
            </a:r>
            <a:r>
              <a:rPr lang="es-MX" sz="1200" dirty="0">
                <a:effectLst/>
                <a:latin typeface="Arial" panose="020B0604020202020204" pitchFamily="34" charset="0"/>
                <a:ea typeface="Arial" panose="020B0604020202020204" pitchFamily="34" charset="0"/>
              </a:rPr>
              <a:t>esta variable divide a los consumidores en diferentes segmentos con base en características como la personalidad, las preferencias de las personas, el estilo de vida o la clase social </a:t>
            </a:r>
            <a:r>
              <a:rPr lang="es-MX" sz="1200" dirty="0" smtClean="0">
                <a:effectLst/>
                <a:latin typeface="Arial" panose="020B0604020202020204" pitchFamily="34" charset="0"/>
                <a:ea typeface="Arial" panose="020B0604020202020204" pitchFamily="34" charset="0"/>
              </a:rPr>
              <a:t>según el análisis </a:t>
            </a:r>
            <a:r>
              <a:rPr lang="es-MX" sz="1200" dirty="0">
                <a:effectLst/>
                <a:latin typeface="Arial" panose="020B0604020202020204" pitchFamily="34" charset="0"/>
                <a:ea typeface="Arial" panose="020B0604020202020204" pitchFamily="34" charset="0"/>
              </a:rPr>
              <a:t>de su conducta. Las personas del mismo </a:t>
            </a:r>
            <a:r>
              <a:rPr lang="es-MX" sz="1200" dirty="0" smtClean="0">
                <a:effectLst/>
                <a:latin typeface="Arial" panose="020B0604020202020204" pitchFamily="34" charset="0"/>
                <a:ea typeface="Arial" panose="020B0604020202020204" pitchFamily="34" charset="0"/>
              </a:rPr>
              <a:t>grupo </a:t>
            </a:r>
            <a:r>
              <a:rPr lang="es-MX" sz="1200" dirty="0">
                <a:effectLst/>
                <a:latin typeface="Arial" panose="020B0604020202020204" pitchFamily="34" charset="0"/>
                <a:ea typeface="Arial" panose="020B0604020202020204" pitchFamily="34" charset="0"/>
              </a:rPr>
              <a:t>demográfico pueden tener características psicográficas muy distintas. Se hace de vital importancia entender los grupos como unidades de estudio para entender su comportamiento de consumo.</a:t>
            </a:r>
          </a:p>
          <a:p>
            <a:pPr algn="just">
              <a:lnSpc>
                <a:spcPct val="115000"/>
              </a:lnSpc>
            </a:pPr>
            <a:endParaRPr lang="es-MX" sz="1200" b="1" dirty="0">
              <a:effectLst/>
              <a:latin typeface="Arial" panose="020B0604020202020204" pitchFamily="34" charset="0"/>
              <a:ea typeface="Arial" panose="020B0604020202020204" pitchFamily="34" charset="0"/>
            </a:endParaRPr>
          </a:p>
          <a:p>
            <a:pPr algn="just">
              <a:lnSpc>
                <a:spcPct val="115000"/>
              </a:lnSpc>
            </a:pPr>
            <a:r>
              <a:rPr lang="es-MX" sz="1200" b="1" dirty="0">
                <a:effectLst/>
                <a:latin typeface="Arial" panose="020B0604020202020204" pitchFamily="34" charset="0"/>
                <a:ea typeface="Arial" panose="020B0604020202020204" pitchFamily="34" charset="0"/>
              </a:rPr>
              <a:t>Conductual: </a:t>
            </a:r>
            <a:r>
              <a:rPr lang="es-MX" sz="1200" dirty="0">
                <a:effectLst/>
                <a:latin typeface="Arial" panose="020B0604020202020204" pitchFamily="34" charset="0"/>
                <a:ea typeface="Arial" panose="020B0604020202020204" pitchFamily="34" charset="0"/>
              </a:rPr>
              <a:t>la variable conductual divide a los compradores en segmentos basados en sus conocimientos, actitudes, usos o respuestas a la utilización de un o la respuesta frente a un determinado articulo producto. Las empresas utilizan esta segmentación </a:t>
            </a:r>
            <a:r>
              <a:rPr lang="es-MX" sz="1200" dirty="0" smtClean="0">
                <a:effectLst/>
                <a:latin typeface="Arial" panose="020B0604020202020204" pitchFamily="34" charset="0"/>
                <a:ea typeface="Arial" panose="020B0604020202020204" pitchFamily="34" charset="0"/>
              </a:rPr>
              <a:t>a través </a:t>
            </a:r>
            <a:r>
              <a:rPr lang="es-MX" sz="1200" dirty="0">
                <a:effectLst/>
                <a:latin typeface="Arial" panose="020B0604020202020204" pitchFamily="34" charset="0"/>
                <a:ea typeface="Arial" panose="020B0604020202020204" pitchFamily="34" charset="0"/>
              </a:rPr>
              <a:t>de la conducta del consumidor, </a:t>
            </a:r>
            <a:r>
              <a:rPr lang="es-MX" sz="1200" dirty="0" smtClean="0">
                <a:effectLst/>
                <a:latin typeface="Arial" panose="020B0604020202020204" pitchFamily="34" charset="0"/>
                <a:ea typeface="Arial" panose="020B0604020202020204" pitchFamily="34" charset="0"/>
              </a:rPr>
              <a:t>pues su </a:t>
            </a:r>
            <a:r>
              <a:rPr lang="es-MX" sz="1200" dirty="0">
                <a:effectLst/>
                <a:latin typeface="Arial" panose="020B0604020202020204" pitchFamily="34" charset="0"/>
                <a:ea typeface="Arial" panose="020B0604020202020204" pitchFamily="34" charset="0"/>
              </a:rPr>
              <a:t>manera de comprar </a:t>
            </a:r>
            <a:r>
              <a:rPr lang="es-MX" sz="1200" dirty="0" smtClean="0">
                <a:effectLst/>
                <a:latin typeface="Arial" panose="020B0604020202020204" pitchFamily="34" charset="0"/>
                <a:ea typeface="Arial" panose="020B0604020202020204" pitchFamily="34" charset="0"/>
              </a:rPr>
              <a:t>generaría nuevos </a:t>
            </a:r>
            <a:r>
              <a:rPr lang="es-MX" sz="1200" dirty="0">
                <a:effectLst/>
                <a:latin typeface="Arial" panose="020B0604020202020204" pitchFamily="34" charset="0"/>
                <a:ea typeface="Arial" panose="020B0604020202020204" pitchFamily="34" charset="0"/>
              </a:rPr>
              <a:t>segmentos</a:t>
            </a:r>
            <a:r>
              <a:rPr lang="es-MX" sz="1200" dirty="0" smtClean="0">
                <a:effectLst/>
                <a:latin typeface="Arial" panose="020B0604020202020204" pitchFamily="34" charset="0"/>
                <a:ea typeface="Arial" panose="020B0604020202020204" pitchFamily="34" charset="0"/>
              </a:rPr>
              <a:t>. </a:t>
            </a:r>
            <a:endParaRPr lang="es-MX" sz="1200" dirty="0">
              <a:effectLst/>
              <a:latin typeface="Arial" panose="020B0604020202020204" pitchFamily="34" charset="0"/>
              <a:ea typeface="Arial" panose="020B0604020202020204" pitchFamily="34" charset="0"/>
            </a:endParaRPr>
          </a:p>
          <a:p>
            <a:pPr algn="just">
              <a:lnSpc>
                <a:spcPct val="115000"/>
              </a:lnSpc>
            </a:pPr>
            <a:r>
              <a:rPr lang="es-MX" sz="1200" dirty="0" smtClean="0">
                <a:effectLst/>
                <a:latin typeface="Arial" panose="020B0604020202020204" pitchFamily="34" charset="0"/>
                <a:ea typeface="Arial" panose="020B0604020202020204" pitchFamily="34" charset="0"/>
              </a:rPr>
              <a:t>Se puede </a:t>
            </a:r>
            <a:r>
              <a:rPr lang="es-MX" sz="1200" dirty="0">
                <a:effectLst/>
                <a:latin typeface="Arial" panose="020B0604020202020204" pitchFamily="34" charset="0"/>
                <a:ea typeface="Arial" panose="020B0604020202020204" pitchFamily="34" charset="0"/>
              </a:rPr>
              <a:t>segmentar teniendo en cuenta:</a:t>
            </a:r>
          </a:p>
          <a:p>
            <a:pPr marL="171450" lvl="3" indent="-171450" algn="just">
              <a:lnSpc>
                <a:spcPct val="115000"/>
              </a:lnSpc>
              <a:buFont typeface="Wingdings" panose="05000000000000000000" pitchFamily="2" charset="2"/>
              <a:buChar char="ü"/>
            </a:pPr>
            <a:r>
              <a:rPr lang="es-MX" sz="1200" b="1" dirty="0" smtClean="0">
                <a:effectLst/>
                <a:latin typeface="Arial" panose="020B0604020202020204" pitchFamily="34" charset="0"/>
                <a:ea typeface="Arial" panose="020B0604020202020204" pitchFamily="34" charset="0"/>
              </a:rPr>
              <a:t>Momento </a:t>
            </a:r>
            <a:r>
              <a:rPr lang="es-MX" sz="1200" b="1" dirty="0">
                <a:effectLst/>
                <a:latin typeface="Arial" panose="020B0604020202020204" pitchFamily="34" charset="0"/>
                <a:ea typeface="Arial" panose="020B0604020202020204" pitchFamily="34" charset="0"/>
              </a:rPr>
              <a:t>de uso</a:t>
            </a:r>
            <a:r>
              <a:rPr lang="es-MX" sz="1200" dirty="0">
                <a:effectLst/>
                <a:latin typeface="Arial" panose="020B0604020202020204" pitchFamily="34" charset="0"/>
                <a:ea typeface="Arial" panose="020B0604020202020204" pitchFamily="34" charset="0"/>
              </a:rPr>
              <a:t>: división del mercado en grupos según ocasiones en que los compradores consideran comprar el producto, realizan la compra o utilizan el artículo adquirido. Ej</a:t>
            </a:r>
            <a:r>
              <a:rPr lang="es-MX" sz="1200" dirty="0" smtClean="0">
                <a:effectLst/>
                <a:latin typeface="Arial" panose="020B0604020202020204" pitchFamily="34" charset="0"/>
                <a:ea typeface="Arial" panose="020B0604020202020204" pitchFamily="34" charset="0"/>
              </a:rPr>
              <a:t>.: </a:t>
            </a:r>
            <a:r>
              <a:rPr lang="es-MX" sz="1200" dirty="0">
                <a:effectLst/>
                <a:latin typeface="Arial" panose="020B0604020202020204" pitchFamily="34" charset="0"/>
                <a:ea typeface="Arial" panose="020B0604020202020204" pitchFamily="34" charset="0"/>
              </a:rPr>
              <a:t>matrimonio, bautizo. </a:t>
            </a:r>
          </a:p>
          <a:p>
            <a:pPr marL="171450" lvl="3" indent="-171450" algn="just">
              <a:lnSpc>
                <a:spcPct val="115000"/>
              </a:lnSpc>
              <a:buFont typeface="Wingdings" panose="05000000000000000000" pitchFamily="2" charset="2"/>
              <a:buChar char="ü"/>
            </a:pPr>
            <a:r>
              <a:rPr lang="es-MX" sz="1200" b="1" dirty="0" smtClean="0">
                <a:latin typeface="Arial" panose="020B0604020202020204" pitchFamily="34" charset="0"/>
                <a:ea typeface="Arial" panose="020B0604020202020204" pitchFamily="34" charset="0"/>
              </a:rPr>
              <a:t>B</a:t>
            </a:r>
            <a:r>
              <a:rPr lang="es-MX" sz="1200" b="1" dirty="0" smtClean="0">
                <a:effectLst/>
                <a:latin typeface="Arial" panose="020B0604020202020204" pitchFamily="34" charset="0"/>
                <a:ea typeface="Arial" panose="020B0604020202020204" pitchFamily="34" charset="0"/>
              </a:rPr>
              <a:t>eneficios</a:t>
            </a:r>
            <a:r>
              <a:rPr lang="es-MX" sz="1200" b="1" dirty="0">
                <a:effectLst/>
                <a:latin typeface="Arial" panose="020B0604020202020204" pitchFamily="34" charset="0"/>
                <a:ea typeface="Arial" panose="020B0604020202020204" pitchFamily="34" charset="0"/>
              </a:rPr>
              <a:t>: </a:t>
            </a:r>
            <a:r>
              <a:rPr lang="es-MX" sz="1200" dirty="0">
                <a:effectLst/>
                <a:latin typeface="Arial" panose="020B0604020202020204" pitchFamily="34" charset="0"/>
                <a:ea typeface="Arial" panose="020B0604020202020204" pitchFamily="34" charset="0"/>
              </a:rPr>
              <a:t>división del mercado en grupos según los diferentes beneficios que buscan los consumidores en un determinado producto. </a:t>
            </a:r>
            <a:r>
              <a:rPr lang="es-MX" sz="1200" dirty="0" smtClean="0">
                <a:effectLst/>
                <a:latin typeface="Arial" panose="020B0604020202020204" pitchFamily="34" charset="0"/>
                <a:ea typeface="Arial" panose="020B0604020202020204" pitchFamily="34" charset="0"/>
              </a:rPr>
              <a:t>Ej.: crema </a:t>
            </a:r>
            <a:r>
              <a:rPr lang="es-MX" sz="1200" dirty="0">
                <a:effectLst/>
                <a:latin typeface="Arial" panose="020B0604020202020204" pitchFamily="34" charset="0"/>
                <a:ea typeface="Arial" panose="020B0604020202020204" pitchFamily="34" charset="0"/>
              </a:rPr>
              <a:t>antiarrugas.</a:t>
            </a:r>
          </a:p>
          <a:p>
            <a:pPr marL="171450" lvl="3" indent="-171450" algn="just">
              <a:lnSpc>
                <a:spcPct val="115000"/>
              </a:lnSpc>
              <a:buFont typeface="Wingdings" panose="05000000000000000000" pitchFamily="2" charset="2"/>
              <a:buChar char="ü"/>
            </a:pPr>
            <a:r>
              <a:rPr lang="es-MX" sz="1200" b="1" dirty="0" smtClean="0">
                <a:latin typeface="Arial" panose="020B0604020202020204" pitchFamily="34" charset="0"/>
                <a:ea typeface="Arial" panose="020B0604020202020204" pitchFamily="34" charset="0"/>
              </a:rPr>
              <a:t>N</a:t>
            </a:r>
            <a:r>
              <a:rPr lang="es-MX" sz="1200" b="1" dirty="0" smtClean="0">
                <a:effectLst/>
                <a:latin typeface="Arial" panose="020B0604020202020204" pitchFamily="34" charset="0"/>
                <a:ea typeface="Arial" panose="020B0604020202020204" pitchFamily="34" charset="0"/>
              </a:rPr>
              <a:t>ivel </a:t>
            </a:r>
            <a:r>
              <a:rPr lang="es-MX" sz="1200" b="1" dirty="0">
                <a:effectLst/>
                <a:latin typeface="Arial" panose="020B0604020202020204" pitchFamily="34" charset="0"/>
                <a:ea typeface="Arial" panose="020B0604020202020204" pitchFamily="34" charset="0"/>
              </a:rPr>
              <a:t>de uso: </a:t>
            </a:r>
            <a:r>
              <a:rPr lang="es-MX" sz="1200" dirty="0" smtClean="0">
                <a:effectLst/>
                <a:latin typeface="Arial" panose="020B0604020202020204" pitchFamily="34" charset="0"/>
                <a:ea typeface="Arial" panose="020B0604020202020204" pitchFamily="34" charset="0"/>
              </a:rPr>
              <a:t>aquí se clasifica </a:t>
            </a:r>
            <a:r>
              <a:rPr lang="es-MX" sz="1200" dirty="0">
                <a:effectLst/>
                <a:latin typeface="Arial" panose="020B0604020202020204" pitchFamily="34" charset="0"/>
                <a:ea typeface="Arial" panose="020B0604020202020204" pitchFamily="34" charset="0"/>
              </a:rPr>
              <a:t>a los consumidores en no usuarios, primerizos, exusuarios, usuarios habituales.</a:t>
            </a:r>
          </a:p>
          <a:p>
            <a:pPr marL="171450" lvl="3" indent="-171450" algn="just">
              <a:lnSpc>
                <a:spcPct val="115000"/>
              </a:lnSpc>
              <a:buFont typeface="Wingdings" panose="05000000000000000000" pitchFamily="2" charset="2"/>
              <a:buChar char="ü"/>
            </a:pPr>
            <a:r>
              <a:rPr lang="es-MX" sz="1200" b="1" dirty="0" smtClean="0">
                <a:effectLst/>
                <a:latin typeface="Arial" panose="020B0604020202020204" pitchFamily="34" charset="0"/>
                <a:ea typeface="Arial" panose="020B0604020202020204" pitchFamily="34" charset="0"/>
              </a:rPr>
              <a:t>Frecuencia </a:t>
            </a:r>
            <a:r>
              <a:rPr lang="es-MX" sz="1200" b="1" dirty="0">
                <a:effectLst/>
                <a:latin typeface="Arial" panose="020B0604020202020204" pitchFamily="34" charset="0"/>
                <a:ea typeface="Arial" panose="020B0604020202020204" pitchFamily="34" charset="0"/>
              </a:rPr>
              <a:t>de uso: </a:t>
            </a:r>
            <a:r>
              <a:rPr lang="es-MX" sz="1200" dirty="0">
                <a:effectLst/>
                <a:latin typeface="Arial" panose="020B0604020202020204" pitchFamily="34" charset="0"/>
                <a:ea typeface="Arial" panose="020B0604020202020204" pitchFamily="34" charset="0"/>
              </a:rPr>
              <a:t>se puede segmentar en usuarios esporádicos, medios y frecuentes.</a:t>
            </a:r>
          </a:p>
          <a:p>
            <a:pPr marL="171450" lvl="3" indent="-171450" algn="just">
              <a:lnSpc>
                <a:spcPct val="115000"/>
              </a:lnSpc>
              <a:buFont typeface="Wingdings" panose="05000000000000000000" pitchFamily="2" charset="2"/>
              <a:buChar char="ü"/>
            </a:pPr>
            <a:r>
              <a:rPr lang="es-MX" sz="1200" b="1" dirty="0" smtClean="0">
                <a:effectLst/>
                <a:latin typeface="Arial" panose="020B0604020202020204" pitchFamily="34" charset="0"/>
                <a:ea typeface="Arial" panose="020B0604020202020204" pitchFamily="34" charset="0"/>
              </a:rPr>
              <a:t>Nivel </a:t>
            </a:r>
            <a:r>
              <a:rPr lang="es-MX" sz="1200" b="1" dirty="0">
                <a:effectLst/>
                <a:latin typeface="Arial" panose="020B0604020202020204" pitchFamily="34" charset="0"/>
                <a:ea typeface="Arial" panose="020B0604020202020204" pitchFamily="34" charset="0"/>
              </a:rPr>
              <a:t>de fidelidad: </a:t>
            </a:r>
            <a:r>
              <a:rPr lang="es-MX" sz="1200" dirty="0">
                <a:latin typeface="Arial" panose="020B0604020202020204" pitchFamily="34" charset="0"/>
                <a:ea typeface="Arial" panose="020B0604020202020204" pitchFamily="34" charset="0"/>
              </a:rPr>
              <a:t>u</a:t>
            </a:r>
            <a:r>
              <a:rPr lang="es-MX" sz="1200" dirty="0" smtClean="0">
                <a:effectLst/>
                <a:latin typeface="Arial" panose="020B0604020202020204" pitchFamily="34" charset="0"/>
                <a:ea typeface="Arial" panose="020B0604020202020204" pitchFamily="34" charset="0"/>
              </a:rPr>
              <a:t>n </a:t>
            </a:r>
            <a:r>
              <a:rPr lang="es-MX" sz="1200" dirty="0">
                <a:effectLst/>
                <a:latin typeface="Arial" panose="020B0604020202020204" pitchFamily="34" charset="0"/>
                <a:ea typeface="Arial" panose="020B0604020202020204" pitchFamily="34" charset="0"/>
              </a:rPr>
              <a:t>comprador puede ser leal a las marcas y otros preferirán cambiar para probar otras.</a:t>
            </a:r>
          </a:p>
        </p:txBody>
      </p:sp>
    </p:spTree>
    <p:extLst>
      <p:ext uri="{BB962C8B-B14F-4D97-AF65-F5344CB8AC3E}">
        <p14:creationId xmlns:p14="http://schemas.microsoft.com/office/powerpoint/2010/main" val="2232315103"/>
      </p:ext>
    </p:extLst>
  </p:cSld>
  <p:clrMapOvr>
    <a:masterClrMapping/>
  </p:clrMapOvr>
  <p:transition spd="slow">
    <p:cut/>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6ad806335d4d7344baabe581138a88505531bc"/>
</p:tagLst>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9460</TotalTime>
  <Words>449</Words>
  <Application>Microsoft Office PowerPoint</Application>
  <PresentationFormat>Panorámica</PresentationFormat>
  <Paragraphs>26</Paragraphs>
  <Slides>3</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Wingdings</vt:lpstr>
      <vt:lpstr>Tema de Office</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JGOA</cp:lastModifiedBy>
  <cp:revision>136</cp:revision>
  <dcterms:modified xsi:type="dcterms:W3CDTF">2021-09-17T19:27:26Z</dcterms:modified>
</cp:coreProperties>
</file>