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S9jWA3y1K98Jaiej/OQ+Rooy+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eviews.123rf.com/images/bryljaev/bryljaev1410/bryljaev141000018/32350711-modernos-infograf%C3%ADa-c%C3%ADrculo-con-iconos-y-texto-plantilla-ronda-diagrama.jpg" TargetMode="External"/><Relationship Id="rId4" Type="http://schemas.openxmlformats.org/officeDocument/2006/relationships/hyperlink" Target="https://i.blogs.es/6091fa/java/450_1000.jpg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CF1_3-4_Pasos para segmentar un mercado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favor realizar una infografía en la cual se muestre la información sobre  los pasos para segmentar un mercado. O si es más diciente, incluir un recurso de pasos.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Infografía: </a:t>
            </a:r>
            <a:r>
              <a:rPr b="0" i="0" lang="es-MX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https://previews.123rf.com/images/bryljaev/bryljaev1410/bryljaev141000018/32350711-modernos-infograf%C3%ADa-c%C3%ADrculo-con-iconos-y-texto-plantilla-ronda-diagrama.jpg</a:t>
            </a: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Java: </a:t>
            </a:r>
            <a:r>
              <a:rPr b="0" i="0" lang="es-MX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https://i.blogs.es/6091fa/java/450_1000.jpg</a:t>
            </a:r>
            <a:r>
              <a:rPr b="0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ntilla de infografía de proceso de degradado vector gratuito" id="87" name="Google Shape;87;p2"/>
          <p:cNvPicPr preferRelativeResize="0"/>
          <p:nvPr/>
        </p:nvPicPr>
        <p:blipFill rotWithShape="1">
          <a:blip r:embed="rId5">
            <a:alphaModFix/>
          </a:blip>
          <a:srcRect b="0" l="0" r="26597" t="0"/>
          <a:stretch/>
        </p:blipFill>
        <p:spPr>
          <a:xfrm>
            <a:off x="1040418" y="573166"/>
            <a:ext cx="6134257" cy="46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2023672" y="3429000"/>
            <a:ext cx="944380" cy="524656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s-MX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Investigar el mercado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951306" y="3429000"/>
            <a:ext cx="944380" cy="524656"/>
          </a:xfrm>
          <a:prstGeom prst="rect">
            <a:avLst/>
          </a:prstGeom>
          <a:solidFill>
            <a:srgbClr val="7030A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Etapa de análisis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878940" y="3429000"/>
            <a:ext cx="924393" cy="524656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1" i="0" lang="es-MX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Definición de los perfiles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627578" y="1911350"/>
            <a:ext cx="1199213" cy="121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ver qué oferta podremos dar al público seleccionado, se desarrollan entrevistas informales con grupos de consumidores para entender motivaciones, actitudes y comportamientos, a través de un cuestionario. Incluyendo: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y su nivel de importancia.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Formas de uso del producto.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Actitudes </a:t>
            </a:r>
            <a:r>
              <a:rPr lang="es-MX" sz="500">
                <a:solidFill>
                  <a:schemeClr val="dk1"/>
                </a:solidFill>
              </a:rPr>
              <a:t>hacia</a:t>
            </a: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categoría.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Factores demográficos y psicográficos de los encuestados.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598146" y="1911350"/>
            <a:ext cx="1199213" cy="121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los grupos homogéneos pero diferentes a los demás. Donde se: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la macrosegmentación. </a:t>
            </a:r>
            <a:endParaRPr/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 la microsegmentación.</a:t>
            </a:r>
            <a:endParaRPr/>
          </a:p>
          <a:p>
            <a:pPr indent="-1397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544702" y="1911350"/>
            <a:ext cx="1199213" cy="121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0" i="0" lang="es-MX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define cada grupo de acuerdo con sus actitudes, comportamientos, factores demográficos y psicográficos. Aplica los criterios de segmentación y tiene en cuenta sus características.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928813" y="938302"/>
            <a:ext cx="6105524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Pasos para segmentar un mercado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