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69" r:id="rId3"/>
    <p:sldId id="270" r:id="rId4"/>
    <p:sldId id="271" r:id="rId5"/>
    <p:sldId id="272" r:id="rId6"/>
    <p:sldId id="273" r:id="rId7"/>
    <p:sldId id="274" r:id="rId8"/>
    <p:sldId id="275" r:id="rId9"/>
    <p:sldId id="27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iWR2OhAySZHABRH1LIpOK8dZEC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79" autoAdjust="0"/>
    <p:restoredTop sz="91603"/>
  </p:normalViewPr>
  <p:slideViewPr>
    <p:cSldViewPr snapToGrid="0">
      <p:cViewPr varScale="1">
        <p:scale>
          <a:sx n="106" d="100"/>
          <a:sy n="106" d="100"/>
        </p:scale>
        <p:origin x="12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604012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
        <p:nvSpPr>
          <p:cNvPr id="76" name="Google Shape;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686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a:lvl2pPr>
            <a:lvl3pPr marR="0" lvl="2" algn="l">
              <a:lnSpc>
                <a:spcPct val="100000"/>
              </a:lnSpc>
              <a:spcBef>
                <a:spcPts val="0"/>
              </a:spcBef>
              <a:spcAft>
                <a:spcPts val="0"/>
              </a:spcAft>
              <a:buSzPts val="1400"/>
              <a:buNone/>
              <a:defRPr/>
            </a:lvl3pPr>
            <a:lvl4pPr marR="0" lvl="3" algn="l">
              <a:lnSpc>
                <a:spcPct val="100000"/>
              </a:lnSpc>
              <a:spcBef>
                <a:spcPts val="0"/>
              </a:spcBef>
              <a:spcAft>
                <a:spcPts val="0"/>
              </a:spcAft>
              <a:buSzPts val="1400"/>
              <a:buNone/>
              <a:defRPr/>
            </a:lvl4pPr>
            <a:lvl5pPr marR="0" lvl="4" algn="l">
              <a:lnSpc>
                <a:spcPct val="100000"/>
              </a:lnSpc>
              <a:spcBef>
                <a:spcPts val="0"/>
              </a:spcBef>
              <a:spcAft>
                <a:spcPts val="0"/>
              </a:spcAft>
              <a:buSzPts val="1400"/>
              <a:buNone/>
              <a:defRPr/>
            </a:lvl5pPr>
            <a:lvl6pPr marR="0" lvl="5" algn="l">
              <a:lnSpc>
                <a:spcPct val="100000"/>
              </a:lnSpc>
              <a:spcBef>
                <a:spcPts val="0"/>
              </a:spcBef>
              <a:spcAft>
                <a:spcPts val="0"/>
              </a:spcAft>
              <a:buSzPts val="1400"/>
              <a:buNone/>
              <a:defRPr/>
            </a:lvl6pPr>
            <a:lvl7pPr marR="0" lvl="6" algn="l">
              <a:lnSpc>
                <a:spcPct val="100000"/>
              </a:lnSpc>
              <a:spcBef>
                <a:spcPts val="0"/>
              </a:spcBef>
              <a:spcAft>
                <a:spcPts val="0"/>
              </a:spcAft>
              <a:buSzPts val="1400"/>
              <a:buNone/>
              <a:defRPr/>
            </a:lvl7pPr>
            <a:lvl8pPr marR="0" lvl="7" algn="l">
              <a:lnSpc>
                <a:spcPct val="100000"/>
              </a:lnSpc>
              <a:spcBef>
                <a:spcPts val="0"/>
              </a:spcBef>
              <a:spcAft>
                <a:spcPts val="0"/>
              </a:spcAft>
              <a:buSzPts val="1400"/>
              <a:buNone/>
              <a:defRPr/>
            </a:lvl8pPr>
            <a:lvl9pPr marR="0"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2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2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6"/>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7"/>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7"/>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7"/>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7"/>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20"/>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0"/>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20"/>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2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2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2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21"/>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1"/>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21"/>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2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2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22"/>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2"/>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2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2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freepik.es/vector-gratis/concepto-seguridad-cibernetica_4239575.htm#page=1&amp;query=key%20data%20&amp;position=4" TargetMode="External"/><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freepik.es/vector-gratis/composicion-isometrica-servicios-nube-grandes-elementos-infraestructura-computacion-nube-conectados-lineas-discontinuas-ilustracion-vectorial_7199787.htm#page=1&amp;query=BASES%20DE%20DATOS&amp;position=6" TargetMode="External"/><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
          <p:cNvSpPr/>
          <p:nvPr/>
        </p:nvSpPr>
        <p:spPr>
          <a:xfrm>
            <a:off x="1663204" y="1443492"/>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CO" sz="1800" dirty="0">
                <a:solidFill>
                  <a:schemeClr val="lt1"/>
                </a:solidFill>
              </a:rPr>
              <a:t>Pasos A tipo n</a:t>
            </a:r>
          </a:p>
          <a:p>
            <a:pPr marL="0" marR="0" lvl="0" indent="0" algn="ctr" rtl="0">
              <a:lnSpc>
                <a:spcPct val="100000"/>
              </a:lnSpc>
              <a:spcBef>
                <a:spcPts val="0"/>
              </a:spcBef>
              <a:spcAft>
                <a:spcPts val="0"/>
              </a:spcAft>
              <a:buClr>
                <a:schemeClr val="lt1"/>
              </a:buClr>
              <a:buSzPts val="450"/>
              <a:buFont typeface="Arial"/>
              <a:buNone/>
            </a:pPr>
            <a:r>
              <a:rPr lang="en-US" sz="1800" dirty="0">
                <a:solidFill>
                  <a:schemeClr val="lt1"/>
                </a:solidFill>
              </a:rPr>
              <a:t>CF1_5-3_</a:t>
            </a:r>
            <a:r>
              <a:rPr lang="es-MX" sz="1800" dirty="0">
                <a:solidFill>
                  <a:schemeClr val="lt1"/>
                </a:solidFill>
              </a:rPr>
              <a:t>Manejo de una base de datos</a:t>
            </a:r>
            <a:endParaRPr lang="en-US" sz="1400" b="0" i="0" u="none" strike="noStrike" cap="none" dirty="0">
              <a:solidFill>
                <a:srgbClr val="000000"/>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xmlns="" id="{16F51361-15B0-425B-B98B-158E7967468E}"/>
              </a:ext>
            </a:extLst>
          </p:cNvPr>
          <p:cNvPicPr>
            <a:picLocks noChangeAspect="1"/>
          </p:cNvPicPr>
          <p:nvPr/>
        </p:nvPicPr>
        <p:blipFill>
          <a:blip r:embed="rId2"/>
          <a:stretch>
            <a:fillRect/>
          </a:stretch>
        </p:blipFill>
        <p:spPr>
          <a:xfrm>
            <a:off x="265224" y="1512487"/>
            <a:ext cx="7319333" cy="2293545"/>
          </a:xfrm>
          <a:prstGeom prst="rect">
            <a:avLst/>
          </a:prstGeom>
        </p:spPr>
      </p:pic>
      <p:sp>
        <p:nvSpPr>
          <p:cNvPr id="3" name="Google Shape;83;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CO" sz="18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4" name="Google Shape;84;p2"/>
          <p:cNvSpPr/>
          <p:nvPr/>
        </p:nvSpPr>
        <p:spPr>
          <a:xfrm>
            <a:off x="8253350" y="0"/>
            <a:ext cx="3938700"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 name="Google Shape;85;p2"/>
          <p:cNvSpPr txBox="1"/>
          <p:nvPr/>
        </p:nvSpPr>
        <p:spPr>
          <a:xfrm>
            <a:off x="8253350" y="1257300"/>
            <a:ext cx="3957600" cy="3016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50"/>
              <a:buFont typeface="Arial"/>
              <a:buNone/>
            </a:pPr>
            <a:r>
              <a:rPr lang="es-ES_tradnl" dirty="0">
                <a:solidFill>
                  <a:schemeClr val="dk1"/>
                </a:solidFill>
              </a:rPr>
              <a:t>Utilizar el recurso de pasos para la información que hay en la diapositiva. </a:t>
            </a:r>
          </a:p>
          <a:p>
            <a:pPr marL="0" lvl="0" indent="0" algn="l" rtl="0">
              <a:spcBef>
                <a:spcPts val="0"/>
              </a:spcBef>
              <a:spcAft>
                <a:spcPts val="0"/>
              </a:spcAft>
              <a:buClr>
                <a:schemeClr val="dk1"/>
              </a:buClr>
              <a:buSzPts val="350"/>
              <a:buFont typeface="Arial"/>
              <a:buNone/>
            </a:pPr>
            <a:endParaRPr lang="es-ES_tradnl" sz="1400" b="0" i="0" u="none" strike="noStrike" cap="none" dirty="0">
              <a:solidFill>
                <a:schemeClr val="dk1"/>
              </a:solidFill>
              <a:sym typeface="Arial"/>
            </a:endParaRPr>
          </a:p>
        </p:txBody>
      </p:sp>
      <p:sp>
        <p:nvSpPr>
          <p:cNvPr id="6" name="Google Shape;86;p2"/>
          <p:cNvSpPr/>
          <p:nvPr/>
        </p:nvSpPr>
        <p:spPr>
          <a:xfrm>
            <a:off x="8253350" y="5188948"/>
            <a:ext cx="3948300" cy="16689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CO" sz="1200" b="0" i="0" u="none" strike="noStrike" cap="none" dirty="0">
                <a:solidFill>
                  <a:schemeClr val="dk1"/>
                </a:solidFill>
                <a:latin typeface="Arial"/>
                <a:ea typeface="Arial"/>
                <a:cs typeface="Arial"/>
                <a:sym typeface="Arial"/>
              </a:rPr>
              <a:t>Referencias de las imágenes:</a:t>
            </a:r>
          </a:p>
          <a:p>
            <a:pPr marL="0" marR="0" lvl="0" indent="0" algn="l" rtl="0">
              <a:lnSpc>
                <a:spcPct val="100000"/>
              </a:lnSpc>
              <a:spcBef>
                <a:spcPts val="0"/>
              </a:spcBef>
              <a:spcAft>
                <a:spcPts val="0"/>
              </a:spcAft>
              <a:buClr>
                <a:schemeClr val="dk1"/>
              </a:buClr>
              <a:buSzPts val="300"/>
              <a:buFont typeface="Arial"/>
              <a:buNone/>
            </a:pPr>
            <a:r>
              <a:rPr lang="es-CO" sz="1200" b="0" i="0" u="none" strike="noStrike" cap="none" dirty="0" smtClean="0">
                <a:solidFill>
                  <a:schemeClr val="dk1"/>
                </a:solidFill>
                <a:latin typeface="Arial"/>
                <a:ea typeface="Arial"/>
                <a:cs typeface="Arial"/>
                <a:sym typeface="Arial"/>
              </a:rPr>
              <a:t> https</a:t>
            </a:r>
            <a:r>
              <a:rPr lang="es-CO" sz="1200" b="0" i="0" u="none" strike="noStrike" cap="none" dirty="0">
                <a:solidFill>
                  <a:schemeClr val="dk1"/>
                </a:solidFill>
                <a:latin typeface="Arial"/>
                <a:ea typeface="Arial"/>
                <a:cs typeface="Arial"/>
                <a:sym typeface="Arial"/>
              </a:rPr>
              <a:t>://</a:t>
            </a:r>
            <a:r>
              <a:rPr lang="es-CO" sz="1200" b="0" i="0" u="none" strike="noStrike" cap="none" dirty="0" smtClean="0">
                <a:solidFill>
                  <a:schemeClr val="dk1"/>
                </a:solidFill>
                <a:latin typeface="Arial"/>
                <a:ea typeface="Arial"/>
                <a:cs typeface="Arial"/>
                <a:sym typeface="Arial"/>
              </a:rPr>
              <a:t>www.freepik.es/vector-gratis/probador-qa-kit-desarrollo-analizando-codigo-binario-inspeccion-cercana-codificacion-verificacion-script-abierto-administracion-sitios-web-reafirmando-calidad-ilustracion-metafora-concepto-aislado_10783856.htm#page=1&amp;query=base%20de%20datos&amp;position=0 </a:t>
            </a:r>
            <a:endParaRPr lang="es-CO" sz="1200" b="0" i="0" u="none" strike="noStrike" cap="none" dirty="0">
              <a:solidFill>
                <a:schemeClr val="dk1"/>
              </a:solidFill>
              <a:latin typeface="Arial"/>
              <a:ea typeface="Arial"/>
              <a:cs typeface="Arial"/>
              <a:sym typeface="Arial"/>
            </a:endParaRPr>
          </a:p>
        </p:txBody>
      </p:sp>
      <p:sp>
        <p:nvSpPr>
          <p:cNvPr id="2" name="CuadroTexto 1">
            <a:extLst>
              <a:ext uri="{FF2B5EF4-FFF2-40B4-BE49-F238E27FC236}">
                <a16:creationId xmlns:a16="http://schemas.microsoft.com/office/drawing/2014/main" xmlns="" id="{C5049C68-1AEE-4830-813C-51C0EF2B5A0E}"/>
              </a:ext>
            </a:extLst>
          </p:cNvPr>
          <p:cNvSpPr txBox="1"/>
          <p:nvPr/>
        </p:nvSpPr>
        <p:spPr>
          <a:xfrm>
            <a:off x="775290" y="1217374"/>
            <a:ext cx="3149600" cy="2169825"/>
          </a:xfrm>
          <a:prstGeom prst="rect">
            <a:avLst/>
          </a:prstGeom>
          <a:solidFill>
            <a:schemeClr val="bg1">
              <a:lumMod val="95000"/>
            </a:schemeClr>
          </a:solidFill>
        </p:spPr>
        <p:txBody>
          <a:bodyPr wrap="square" rtlCol="0">
            <a:spAutoFit/>
          </a:bodyPr>
          <a:lstStyle/>
          <a:p>
            <a:endParaRPr lang="es-ES" sz="900" dirty="0"/>
          </a:p>
          <a:p>
            <a:endParaRPr lang="es-CO" sz="900" dirty="0"/>
          </a:p>
          <a:p>
            <a:endParaRPr lang="es-CO" sz="900" dirty="0"/>
          </a:p>
          <a:p>
            <a:endParaRPr lang="es-CO" sz="900" dirty="0"/>
          </a:p>
          <a:p>
            <a:endParaRPr lang="es-CO" sz="900" dirty="0"/>
          </a:p>
          <a:p>
            <a:endParaRPr lang="es-CO" sz="900" dirty="0"/>
          </a:p>
          <a:p>
            <a:endParaRPr lang="es-CO" sz="900" dirty="0"/>
          </a:p>
          <a:p>
            <a:endParaRPr lang="es-CO" sz="900" dirty="0"/>
          </a:p>
          <a:p>
            <a:endParaRPr lang="es-CO" sz="900" dirty="0"/>
          </a:p>
          <a:p>
            <a:endParaRPr lang="es-CO" sz="900" dirty="0"/>
          </a:p>
          <a:p>
            <a:endParaRPr lang="es-CO" sz="900" dirty="0"/>
          </a:p>
          <a:p>
            <a:endParaRPr lang="es-CO" sz="900" dirty="0"/>
          </a:p>
          <a:p>
            <a:endParaRPr lang="es-CO" sz="900" dirty="0"/>
          </a:p>
          <a:p>
            <a:endParaRPr lang="es-CO" sz="900" dirty="0"/>
          </a:p>
          <a:p>
            <a:endParaRPr lang="es-CO" sz="900" dirty="0"/>
          </a:p>
        </p:txBody>
      </p:sp>
      <p:sp>
        <p:nvSpPr>
          <p:cNvPr id="11" name="CuadroTexto 10">
            <a:extLst>
              <a:ext uri="{FF2B5EF4-FFF2-40B4-BE49-F238E27FC236}">
                <a16:creationId xmlns:a16="http://schemas.microsoft.com/office/drawing/2014/main" xmlns="" id="{DCFDA824-4A67-4701-8B2D-B5D448B82047}"/>
              </a:ext>
            </a:extLst>
          </p:cNvPr>
          <p:cNvSpPr txBox="1"/>
          <p:nvPr/>
        </p:nvSpPr>
        <p:spPr>
          <a:xfrm>
            <a:off x="1013126" y="1499860"/>
            <a:ext cx="2673927" cy="1658018"/>
          </a:xfrm>
          <a:prstGeom prst="rect">
            <a:avLst/>
          </a:prstGeom>
          <a:noFill/>
        </p:spPr>
        <p:txBody>
          <a:bodyPr wrap="square">
            <a:spAutoFit/>
          </a:bodyPr>
          <a:lstStyle/>
          <a:p>
            <a:pPr lvl="0">
              <a:lnSpc>
                <a:spcPct val="115000"/>
              </a:lnSpc>
            </a:pPr>
            <a:r>
              <a:rPr lang="es-ES_tradnl" sz="1800" dirty="0">
                <a:effectLst/>
                <a:latin typeface="Arial" panose="020B0604020202020204" pitchFamily="34" charset="0"/>
                <a:ea typeface="Arial" panose="020B0604020202020204" pitchFamily="34" charset="0"/>
              </a:rPr>
              <a:t>Determinar el propósito de la base de datos. Esto le ayudará a prepararse para los pasos restantes.</a:t>
            </a:r>
            <a:endParaRPr lang="es-CO" sz="1800" dirty="0">
              <a:effectLst/>
              <a:latin typeface="Arial" panose="020B0604020202020204" pitchFamily="34" charset="0"/>
              <a:ea typeface="Arial" panose="020B0604020202020204" pitchFamily="34" charset="0"/>
            </a:endParaRPr>
          </a:p>
        </p:txBody>
      </p:sp>
      <p:pic>
        <p:nvPicPr>
          <p:cNvPr id="7" name="Picture 2" descr="Probador de qa. kit de desarrollo. analizando código binario. inspección cercana, codificación, verificación de script abierto. administración de sitios web. reafirmando la calidad. ilustración de metáfora de concepto aislado. vector gratuito">
            <a:extLst>
              <a:ext uri="{FF2B5EF4-FFF2-40B4-BE49-F238E27FC236}">
                <a16:creationId xmlns:a16="http://schemas.microsoft.com/office/drawing/2014/main" xmlns="" id="{88C177D3-70AC-467C-BA22-16CF5D7A0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727" y="1217375"/>
            <a:ext cx="2705664" cy="2048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722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xmlns="" id="{AB205EBE-4C2F-407A-ABEA-5D7F2B3C7537}"/>
              </a:ext>
            </a:extLst>
          </p:cNvPr>
          <p:cNvPicPr>
            <a:picLocks noChangeAspect="1"/>
          </p:cNvPicPr>
          <p:nvPr/>
        </p:nvPicPr>
        <p:blipFill>
          <a:blip r:embed="rId2"/>
          <a:stretch>
            <a:fillRect/>
          </a:stretch>
        </p:blipFill>
        <p:spPr>
          <a:xfrm>
            <a:off x="329849" y="2134704"/>
            <a:ext cx="7217603" cy="2588592"/>
          </a:xfrm>
          <a:prstGeom prst="rect">
            <a:avLst/>
          </a:prstGeom>
        </p:spPr>
      </p:pic>
      <p:sp>
        <p:nvSpPr>
          <p:cNvPr id="3" name="Google Shape;83;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CO" sz="18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4" name="Google Shape;84;p2"/>
          <p:cNvSpPr/>
          <p:nvPr/>
        </p:nvSpPr>
        <p:spPr>
          <a:xfrm>
            <a:off x="8253350" y="0"/>
            <a:ext cx="3938700"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 name="Google Shape;85;p2"/>
          <p:cNvSpPr txBox="1"/>
          <p:nvPr/>
        </p:nvSpPr>
        <p:spPr>
          <a:xfrm>
            <a:off x="8253350" y="1257300"/>
            <a:ext cx="3957600" cy="3016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50"/>
              <a:buFont typeface="Arial"/>
              <a:buNone/>
            </a:pPr>
            <a:r>
              <a:rPr lang="es-ES_tradnl" dirty="0">
                <a:solidFill>
                  <a:schemeClr val="dk1"/>
                </a:solidFill>
              </a:rPr>
              <a:t>Utilizar el recurso de pasos para la información que hay en la diapositiva. </a:t>
            </a:r>
          </a:p>
        </p:txBody>
      </p:sp>
      <p:sp>
        <p:nvSpPr>
          <p:cNvPr id="6" name="Google Shape;86;p2"/>
          <p:cNvSpPr/>
          <p:nvPr/>
        </p:nvSpPr>
        <p:spPr>
          <a:xfrm>
            <a:off x="8253350" y="5188948"/>
            <a:ext cx="3948300" cy="16689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CO" sz="1200" b="0" i="0" u="none" strike="noStrike" cap="none" dirty="0">
                <a:solidFill>
                  <a:schemeClr val="dk1"/>
                </a:solidFill>
                <a:latin typeface="Arial"/>
                <a:ea typeface="Arial"/>
                <a:cs typeface="Arial"/>
                <a:sym typeface="Arial"/>
              </a:rPr>
              <a:t>Referencias de las </a:t>
            </a:r>
            <a:r>
              <a:rPr lang="es-CO" sz="1200" b="0" i="0" u="none" strike="noStrike" cap="none" dirty="0" err="1">
                <a:solidFill>
                  <a:schemeClr val="dk1"/>
                </a:solidFill>
                <a:latin typeface="Arial"/>
                <a:ea typeface="Arial"/>
                <a:cs typeface="Arial"/>
                <a:sym typeface="Arial"/>
              </a:rPr>
              <a:t>imágenes:https</a:t>
            </a:r>
            <a:r>
              <a:rPr lang="es-CO" sz="1200" b="0" i="0" u="none" strike="noStrike" cap="none" dirty="0">
                <a:solidFill>
                  <a:schemeClr val="dk1"/>
                </a:solidFill>
                <a:latin typeface="Arial"/>
                <a:ea typeface="Arial"/>
                <a:cs typeface="Arial"/>
                <a:sym typeface="Arial"/>
              </a:rPr>
              <a:t>://www.freepik.es/vector-gratis/probador-qa-kit-desarrollo-analizando-codigo-binario-inspeccion-cercana-codificacion-verificacion-script-abierto-administracion-sitios-web-reafirmando-calidad-ilustracion-metafora-concepto-aislado-vector_12470232.htm#page=1&amp;query=base%20de%20datos&amp;position=9</a:t>
            </a:r>
          </a:p>
        </p:txBody>
      </p:sp>
      <p:sp>
        <p:nvSpPr>
          <p:cNvPr id="2" name="CuadroTexto 1">
            <a:extLst>
              <a:ext uri="{FF2B5EF4-FFF2-40B4-BE49-F238E27FC236}">
                <a16:creationId xmlns:a16="http://schemas.microsoft.com/office/drawing/2014/main" xmlns="" id="{C5049C68-1AEE-4830-813C-51C0EF2B5A0E}"/>
              </a:ext>
            </a:extLst>
          </p:cNvPr>
          <p:cNvSpPr txBox="1"/>
          <p:nvPr/>
        </p:nvSpPr>
        <p:spPr>
          <a:xfrm>
            <a:off x="3749966" y="2316622"/>
            <a:ext cx="3289463" cy="2192908"/>
          </a:xfrm>
          <a:prstGeom prst="rect">
            <a:avLst/>
          </a:prstGeom>
          <a:solidFill>
            <a:schemeClr val="bg1">
              <a:lumMod val="95000"/>
            </a:schemeClr>
          </a:solidFill>
        </p:spPr>
        <p:txBody>
          <a:bodyPr wrap="square" rtlCol="0">
            <a:spAutoFit/>
          </a:bodyPr>
          <a:lstStyle/>
          <a:p>
            <a:endParaRPr lang="es-ES" sz="1050" dirty="0"/>
          </a:p>
          <a:p>
            <a:endParaRPr lang="es-CO" sz="1050" dirty="0"/>
          </a:p>
          <a:p>
            <a:endParaRPr lang="es-CO" sz="1050" dirty="0"/>
          </a:p>
          <a:p>
            <a:endParaRPr lang="es-CO" sz="1050" dirty="0"/>
          </a:p>
          <a:p>
            <a:endParaRPr lang="es-CO" sz="1050" dirty="0"/>
          </a:p>
          <a:p>
            <a:endParaRPr lang="es-CO" sz="1050" dirty="0"/>
          </a:p>
          <a:p>
            <a:endParaRPr lang="es-CO" sz="1050" dirty="0"/>
          </a:p>
          <a:p>
            <a:endParaRPr lang="es-CO" sz="1050" dirty="0"/>
          </a:p>
          <a:p>
            <a:endParaRPr lang="es-CO" sz="1050" dirty="0"/>
          </a:p>
          <a:p>
            <a:endParaRPr lang="es-CO" sz="1050" dirty="0"/>
          </a:p>
          <a:p>
            <a:endParaRPr lang="es-CO" sz="1050" dirty="0"/>
          </a:p>
          <a:p>
            <a:endParaRPr lang="es-CO" sz="1050" dirty="0"/>
          </a:p>
          <a:p>
            <a:endParaRPr lang="es-CO" sz="1050" dirty="0"/>
          </a:p>
        </p:txBody>
      </p:sp>
      <p:sp>
        <p:nvSpPr>
          <p:cNvPr id="10" name="CuadroTexto 9">
            <a:extLst>
              <a:ext uri="{FF2B5EF4-FFF2-40B4-BE49-F238E27FC236}">
                <a16:creationId xmlns:a16="http://schemas.microsoft.com/office/drawing/2014/main" xmlns="" id="{B33BE8A3-0DEF-4504-B77D-6D5AFFE03679}"/>
              </a:ext>
            </a:extLst>
          </p:cNvPr>
          <p:cNvSpPr txBox="1"/>
          <p:nvPr/>
        </p:nvSpPr>
        <p:spPr>
          <a:xfrm>
            <a:off x="4318370" y="2661097"/>
            <a:ext cx="2588589" cy="1348511"/>
          </a:xfrm>
          <a:prstGeom prst="rect">
            <a:avLst/>
          </a:prstGeom>
          <a:noFill/>
        </p:spPr>
        <p:txBody>
          <a:bodyPr wrap="square">
            <a:spAutoFit/>
          </a:bodyPr>
          <a:lstStyle/>
          <a:p>
            <a:pPr lvl="0">
              <a:lnSpc>
                <a:spcPct val="115000"/>
              </a:lnSpc>
            </a:pPr>
            <a:r>
              <a:rPr lang="es-ES_tradnl" sz="1200" dirty="0">
                <a:effectLst/>
                <a:latin typeface="Arial" panose="020B0604020202020204" pitchFamily="34" charset="0"/>
                <a:ea typeface="Arial" panose="020B0604020202020204" pitchFamily="34" charset="0"/>
              </a:rPr>
              <a:t>Buscar y organizar la información necesaria. Recopile todos los tipos de información que podría querer registrar en la base de datos, como los nombres de producto y los números de pedido.</a:t>
            </a:r>
            <a:endParaRPr lang="es-ES" sz="1050" dirty="0"/>
          </a:p>
        </p:txBody>
      </p:sp>
      <p:pic>
        <p:nvPicPr>
          <p:cNvPr id="2052" name="Picture 4" descr="Probador de qa. kit de desarrollo. analizando código binario. inspección cercana, codificación, verificación de script abierto. administración de sitios web. reafirmando la calidad. ilustración de metáfora de concepto aislado de vector. vector gratuito">
            <a:extLst>
              <a:ext uri="{FF2B5EF4-FFF2-40B4-BE49-F238E27FC236}">
                <a16:creationId xmlns:a16="http://schemas.microsoft.com/office/drawing/2014/main" xmlns="" id="{46D4BB00-7BCA-424F-8758-79C6BB189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723" y="2429039"/>
            <a:ext cx="2172134" cy="2172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075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xmlns="" id="{5B21EA6E-991C-4C89-A6C7-62DDE943FD5E}"/>
              </a:ext>
            </a:extLst>
          </p:cNvPr>
          <p:cNvPicPr>
            <a:picLocks noChangeAspect="1"/>
          </p:cNvPicPr>
          <p:nvPr/>
        </p:nvPicPr>
        <p:blipFill>
          <a:blip r:embed="rId2"/>
          <a:stretch>
            <a:fillRect/>
          </a:stretch>
        </p:blipFill>
        <p:spPr>
          <a:xfrm>
            <a:off x="467458" y="1858419"/>
            <a:ext cx="7168381" cy="3556544"/>
          </a:xfrm>
          <a:prstGeom prst="rect">
            <a:avLst/>
          </a:prstGeom>
        </p:spPr>
      </p:pic>
      <p:sp>
        <p:nvSpPr>
          <p:cNvPr id="3" name="Google Shape;83;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CO" sz="18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4" name="Google Shape;84;p2"/>
          <p:cNvSpPr/>
          <p:nvPr/>
        </p:nvSpPr>
        <p:spPr>
          <a:xfrm>
            <a:off x="8253350" y="0"/>
            <a:ext cx="3938700"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 name="Google Shape;85;p2"/>
          <p:cNvSpPr txBox="1"/>
          <p:nvPr/>
        </p:nvSpPr>
        <p:spPr>
          <a:xfrm>
            <a:off x="8253350" y="1257300"/>
            <a:ext cx="3957600" cy="3016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50"/>
              <a:buFont typeface="Arial"/>
              <a:buNone/>
            </a:pPr>
            <a:r>
              <a:rPr lang="es-ES_tradnl" dirty="0">
                <a:solidFill>
                  <a:schemeClr val="dk1"/>
                </a:solidFill>
              </a:rPr>
              <a:t>Utilizar el recurso de pasos para la información que hay en la diapositiva. </a:t>
            </a:r>
          </a:p>
        </p:txBody>
      </p:sp>
      <p:sp>
        <p:nvSpPr>
          <p:cNvPr id="6" name="Google Shape;86;p2"/>
          <p:cNvSpPr/>
          <p:nvPr/>
        </p:nvSpPr>
        <p:spPr>
          <a:xfrm>
            <a:off x="8253350" y="5188948"/>
            <a:ext cx="3948300" cy="16689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CO" sz="1200" b="0" i="0" u="none" strike="noStrike" cap="none" dirty="0">
                <a:solidFill>
                  <a:schemeClr val="dk1"/>
                </a:solidFill>
                <a:latin typeface="Arial"/>
                <a:ea typeface="Arial"/>
                <a:cs typeface="Arial"/>
                <a:sym typeface="Arial"/>
              </a:rPr>
              <a:t>Referencias de las imágenes:</a:t>
            </a:r>
          </a:p>
        </p:txBody>
      </p:sp>
      <p:sp>
        <p:nvSpPr>
          <p:cNvPr id="2" name="CuadroTexto 1">
            <a:extLst>
              <a:ext uri="{FF2B5EF4-FFF2-40B4-BE49-F238E27FC236}">
                <a16:creationId xmlns:a16="http://schemas.microsoft.com/office/drawing/2014/main" xmlns="" id="{C5049C68-1AEE-4830-813C-51C0EF2B5A0E}"/>
              </a:ext>
            </a:extLst>
          </p:cNvPr>
          <p:cNvSpPr txBox="1"/>
          <p:nvPr/>
        </p:nvSpPr>
        <p:spPr>
          <a:xfrm>
            <a:off x="1115625" y="2207556"/>
            <a:ext cx="6828970" cy="1815882"/>
          </a:xfrm>
          <a:prstGeom prst="rect">
            <a:avLst/>
          </a:prstGeom>
          <a:solidFill>
            <a:schemeClr val="bg1">
              <a:lumMod val="95000"/>
            </a:schemeClr>
          </a:solidFill>
        </p:spPr>
        <p:txBody>
          <a:bodyPr wrap="square" rtlCol="0">
            <a:spAutoFit/>
          </a:bodyPr>
          <a:lstStyle/>
          <a:p>
            <a:endParaRPr lang="es-ES" sz="700"/>
          </a:p>
          <a:p>
            <a:endParaRPr lang="es-ES" sz="700"/>
          </a:p>
          <a:p>
            <a:endParaRPr lang="es-ES" sz="700"/>
          </a:p>
          <a:p>
            <a:endParaRPr lang="es-ES" sz="700"/>
          </a:p>
          <a:p>
            <a:endParaRPr lang="es-ES" sz="700"/>
          </a:p>
          <a:p>
            <a:endParaRPr lang="es-CO" sz="700"/>
          </a:p>
          <a:p>
            <a:endParaRPr lang="es-CO" sz="700"/>
          </a:p>
          <a:p>
            <a:endParaRPr lang="es-CO" sz="700"/>
          </a:p>
          <a:p>
            <a:endParaRPr lang="es-CO" sz="700"/>
          </a:p>
          <a:p>
            <a:endParaRPr lang="es-CO" sz="700"/>
          </a:p>
          <a:p>
            <a:endParaRPr lang="es-CO" sz="700"/>
          </a:p>
          <a:p>
            <a:endParaRPr lang="es-CO" sz="700"/>
          </a:p>
          <a:p>
            <a:endParaRPr lang="es-CO" sz="700"/>
          </a:p>
          <a:p>
            <a:endParaRPr lang="es-CO" sz="700"/>
          </a:p>
          <a:p>
            <a:endParaRPr lang="es-CO" sz="700"/>
          </a:p>
          <a:p>
            <a:endParaRPr lang="es-CO" sz="700" dirty="0"/>
          </a:p>
        </p:txBody>
      </p:sp>
      <p:sp>
        <p:nvSpPr>
          <p:cNvPr id="13" name="CuadroTexto 12">
            <a:extLst>
              <a:ext uri="{FF2B5EF4-FFF2-40B4-BE49-F238E27FC236}">
                <a16:creationId xmlns:a16="http://schemas.microsoft.com/office/drawing/2014/main" xmlns="" id="{CC363BC7-3F1C-4DF7-BA12-5511C5B51BDE}"/>
              </a:ext>
            </a:extLst>
          </p:cNvPr>
          <p:cNvSpPr txBox="1"/>
          <p:nvPr/>
        </p:nvSpPr>
        <p:spPr>
          <a:xfrm>
            <a:off x="1188630" y="2203426"/>
            <a:ext cx="6828970" cy="2801151"/>
          </a:xfrm>
          <a:prstGeom prst="rect">
            <a:avLst/>
          </a:prstGeom>
          <a:solidFill>
            <a:schemeClr val="tx2"/>
          </a:solidFill>
        </p:spPr>
        <p:txBody>
          <a:bodyPr wrap="square">
            <a:spAutoFit/>
          </a:bodyPr>
          <a:lstStyle/>
          <a:p>
            <a:pPr algn="just">
              <a:lnSpc>
                <a:spcPct val="115000"/>
              </a:lnSpc>
            </a:pPr>
            <a:r>
              <a:rPr lang="es-CO" sz="1100" dirty="0">
                <a:effectLst/>
                <a:latin typeface="+mj-lt"/>
                <a:ea typeface="Arial" panose="020B0604020202020204" pitchFamily="34" charset="0"/>
              </a:rPr>
              <a:t>El funcionamiento del </a:t>
            </a:r>
            <a:r>
              <a:rPr lang="es-CO" sz="1100" i="1" dirty="0">
                <a:effectLst/>
                <a:latin typeface="+mj-lt"/>
                <a:ea typeface="Arial" panose="020B0604020202020204" pitchFamily="34" charset="0"/>
              </a:rPr>
              <a:t>hardware</a:t>
            </a:r>
            <a:r>
              <a:rPr lang="es-CO" sz="1100" dirty="0">
                <a:effectLst/>
                <a:latin typeface="+mj-lt"/>
                <a:ea typeface="Arial" panose="020B0604020202020204" pitchFamily="34" charset="0"/>
              </a:rPr>
              <a:t> sin fallas es la base para dotar a un sistema una alta disponibilidad</a:t>
            </a:r>
            <a:r>
              <a:rPr lang="es-CO" sz="1100" dirty="0">
                <a:latin typeface="+mj-lt"/>
                <a:ea typeface="Arial" panose="020B0604020202020204" pitchFamily="34" charset="0"/>
              </a:rPr>
              <a:t>. P</a:t>
            </a:r>
            <a:r>
              <a:rPr lang="es-CO" sz="1100" dirty="0">
                <a:effectLst/>
                <a:latin typeface="+mj-lt"/>
                <a:ea typeface="Arial" panose="020B0604020202020204" pitchFamily="34" charset="0"/>
              </a:rPr>
              <a:t>ara saber cómo presentar el valor de alta disponibilidad a ofrecer se debe tener en cuenta la norma IEEE 762/2006 que suministra el método del cálculo de este indicador para sistemas eléctricos pero es aplicable a todo sistema eléctrico o electrónico.</a:t>
            </a:r>
          </a:p>
          <a:p>
            <a:pPr algn="just">
              <a:lnSpc>
                <a:spcPct val="115000"/>
              </a:lnSpc>
            </a:pPr>
            <a:r>
              <a:rPr lang="es-CO" sz="1100" dirty="0">
                <a:effectLst/>
                <a:latin typeface="+mj-lt"/>
                <a:ea typeface="Arial" panose="020B0604020202020204" pitchFamily="34" charset="0"/>
              </a:rPr>
              <a:t> </a:t>
            </a:r>
          </a:p>
          <a:p>
            <a:pPr algn="just">
              <a:lnSpc>
                <a:spcPct val="115000"/>
              </a:lnSpc>
            </a:pPr>
            <a:r>
              <a:rPr lang="es-CO" sz="1100" dirty="0">
                <a:effectLst/>
                <a:latin typeface="+mj-lt"/>
                <a:ea typeface="Arial" panose="020B0604020202020204" pitchFamily="34" charset="0"/>
              </a:rPr>
              <a:t>En dicha norma se mencionan algunos indicadores como lo son: fiabilidad, disponibilidad, tiempo medio entre paradas (MTBF, </a:t>
            </a:r>
            <a:r>
              <a:rPr lang="es-CO" sz="1100" dirty="0" err="1">
                <a:effectLst/>
                <a:latin typeface="+mj-lt"/>
                <a:ea typeface="Arial" panose="020B0604020202020204" pitchFamily="34" charset="0"/>
              </a:rPr>
              <a:t>Mid</a:t>
            </a:r>
            <a:r>
              <a:rPr lang="es-CO" sz="1100" dirty="0">
                <a:effectLst/>
                <a:latin typeface="+mj-lt"/>
                <a:ea typeface="Arial" panose="020B0604020202020204" pitchFamily="34" charset="0"/>
              </a:rPr>
              <a:t> Time </a:t>
            </a:r>
            <a:r>
              <a:rPr lang="es-CO" sz="1100" dirty="0" err="1">
                <a:effectLst/>
                <a:latin typeface="+mj-lt"/>
                <a:ea typeface="Arial" panose="020B0604020202020204" pitchFamily="34" charset="0"/>
              </a:rPr>
              <a:t>Between</a:t>
            </a:r>
            <a:r>
              <a:rPr lang="es-CO" sz="1100" dirty="0">
                <a:effectLst/>
                <a:latin typeface="+mj-lt"/>
                <a:ea typeface="Arial" panose="020B0604020202020204" pitchFamily="34" charset="0"/>
              </a:rPr>
              <a:t> </a:t>
            </a:r>
            <a:r>
              <a:rPr lang="es-CO" sz="1100" dirty="0" err="1" smtClean="0">
                <a:effectLst/>
                <a:latin typeface="+mj-lt"/>
                <a:ea typeface="Arial" panose="020B0604020202020204" pitchFamily="34" charset="0"/>
              </a:rPr>
              <a:t>Failures</a:t>
            </a:r>
            <a:r>
              <a:rPr lang="es-CO" sz="1100" dirty="0" smtClean="0">
                <a:effectLst/>
                <a:latin typeface="+mj-lt"/>
                <a:ea typeface="Arial" panose="020B0604020202020204" pitchFamily="34" charset="0"/>
              </a:rPr>
              <a:t>), </a:t>
            </a:r>
            <a:r>
              <a:rPr lang="es-CO" sz="1100" dirty="0">
                <a:effectLst/>
                <a:latin typeface="+mj-lt"/>
                <a:ea typeface="Arial" panose="020B0604020202020204" pitchFamily="34" charset="0"/>
              </a:rPr>
              <a:t>duración de las paradas (MTTR, o </a:t>
            </a:r>
            <a:r>
              <a:rPr lang="es-CO" sz="1100" dirty="0" err="1">
                <a:effectLst/>
                <a:latin typeface="+mj-lt"/>
                <a:ea typeface="Arial" panose="020B0604020202020204" pitchFamily="34" charset="0"/>
              </a:rPr>
              <a:t>Mid</a:t>
            </a:r>
            <a:r>
              <a:rPr lang="es-CO" sz="1100" dirty="0">
                <a:effectLst/>
                <a:latin typeface="+mj-lt"/>
                <a:ea typeface="Arial" panose="020B0604020202020204" pitchFamily="34" charset="0"/>
              </a:rPr>
              <a:t> Time </a:t>
            </a:r>
            <a:r>
              <a:rPr lang="es-CO" sz="1100" dirty="0" err="1">
                <a:effectLst/>
                <a:latin typeface="+mj-lt"/>
                <a:ea typeface="Arial" panose="020B0604020202020204" pitchFamily="34" charset="0"/>
              </a:rPr>
              <a:t>To</a:t>
            </a:r>
            <a:r>
              <a:rPr lang="es-CO" sz="1100" dirty="0">
                <a:effectLst/>
                <a:latin typeface="+mj-lt"/>
                <a:ea typeface="Arial" panose="020B0604020202020204" pitchFamily="34" charset="0"/>
              </a:rPr>
              <a:t> </a:t>
            </a:r>
            <a:r>
              <a:rPr lang="es-CO" sz="1100" dirty="0" err="1">
                <a:effectLst/>
                <a:latin typeface="+mj-lt"/>
                <a:ea typeface="Arial" panose="020B0604020202020204" pitchFamily="34" charset="0"/>
              </a:rPr>
              <a:t>Repair</a:t>
            </a:r>
            <a:r>
              <a:rPr lang="es-CO" sz="1100" dirty="0">
                <a:effectLst/>
                <a:latin typeface="+mj-lt"/>
                <a:ea typeface="Arial" panose="020B0604020202020204" pitchFamily="34" charset="0"/>
              </a:rPr>
              <a:t>), número de paradas por mantenimiento y tiempo total perdido por mantenimiento.</a:t>
            </a:r>
          </a:p>
          <a:p>
            <a:pPr algn="just">
              <a:lnSpc>
                <a:spcPct val="115000"/>
              </a:lnSpc>
            </a:pPr>
            <a:endParaRPr lang="es-CO" sz="1100" dirty="0">
              <a:latin typeface="+mj-lt"/>
              <a:ea typeface="Arial" panose="020B0604020202020204" pitchFamily="34" charset="0"/>
            </a:endParaRPr>
          </a:p>
          <a:p>
            <a:pPr algn="just">
              <a:lnSpc>
                <a:spcPct val="115000"/>
              </a:lnSpc>
            </a:pPr>
            <a:r>
              <a:rPr lang="es-CO" sz="1100" dirty="0">
                <a:effectLst/>
                <a:latin typeface="+mj-lt"/>
                <a:ea typeface="Arial" panose="020B0604020202020204" pitchFamily="34" charset="0"/>
              </a:rPr>
              <a:t>Para poder realizar este cálculo se necesita tener registrado en una tabla un registro por cada parada de los servicios con los siguientes datos:</a:t>
            </a:r>
          </a:p>
          <a:p>
            <a:pPr marL="342900" lvl="0" indent="-342900" algn="just">
              <a:lnSpc>
                <a:spcPct val="115000"/>
              </a:lnSpc>
              <a:buFont typeface="Arial" panose="020B0604020202020204" pitchFamily="34" charset="0"/>
              <a:buChar char="●"/>
            </a:pPr>
            <a:r>
              <a:rPr lang="es-CO" sz="1100" dirty="0">
                <a:effectLst/>
                <a:latin typeface="+mj-lt"/>
                <a:ea typeface="Noto Sans Symbols"/>
                <a:cs typeface="Noto Sans Symbols"/>
              </a:rPr>
              <a:t>Servicio que ha parado.</a:t>
            </a:r>
          </a:p>
          <a:p>
            <a:pPr marL="342900" lvl="0" indent="-342900" algn="just">
              <a:lnSpc>
                <a:spcPct val="115000"/>
              </a:lnSpc>
              <a:buFont typeface="Arial" panose="020B0604020202020204" pitchFamily="34" charset="0"/>
              <a:buChar char="●"/>
            </a:pPr>
            <a:r>
              <a:rPr lang="es-CO" sz="1100" dirty="0">
                <a:effectLst/>
                <a:latin typeface="+mj-lt"/>
                <a:ea typeface="Noto Sans Symbols"/>
                <a:cs typeface="Noto Sans Symbols"/>
              </a:rPr>
              <a:t>Motivo de la </a:t>
            </a:r>
            <a:r>
              <a:rPr lang="es-CO" sz="1100" dirty="0" smtClean="0">
                <a:effectLst/>
                <a:latin typeface="+mj-lt"/>
                <a:ea typeface="Noto Sans Symbols"/>
                <a:cs typeface="Noto Sans Symbols"/>
              </a:rPr>
              <a:t>parada </a:t>
            </a:r>
            <a:r>
              <a:rPr lang="es-CO" sz="1100" dirty="0">
                <a:effectLst/>
                <a:latin typeface="+mj-lt"/>
                <a:ea typeface="Noto Sans Symbols"/>
                <a:cs typeface="Noto Sans Symbols"/>
              </a:rPr>
              <a:t>(mantenimiento, actualización, </a:t>
            </a:r>
            <a:r>
              <a:rPr lang="es-CO" sz="1100" dirty="0" smtClean="0">
                <a:effectLst/>
                <a:latin typeface="+mj-lt"/>
                <a:ea typeface="Noto Sans Symbols"/>
                <a:cs typeface="Noto Sans Symbols"/>
              </a:rPr>
              <a:t>falla, </a:t>
            </a:r>
            <a:r>
              <a:rPr lang="es-CO" sz="1100" dirty="0">
                <a:effectLst/>
                <a:latin typeface="+mj-lt"/>
                <a:ea typeface="Noto Sans Symbols"/>
                <a:cs typeface="Noto Sans Symbols"/>
              </a:rPr>
              <a:t>etc.).</a:t>
            </a:r>
          </a:p>
          <a:p>
            <a:pPr marL="342900" lvl="0" indent="-342900" algn="just">
              <a:lnSpc>
                <a:spcPct val="115000"/>
              </a:lnSpc>
              <a:buFont typeface="Arial" panose="020B0604020202020204" pitchFamily="34" charset="0"/>
              <a:buChar char="●"/>
            </a:pPr>
            <a:r>
              <a:rPr lang="es-CO" sz="1100" dirty="0">
                <a:effectLst/>
                <a:latin typeface="+mj-lt"/>
                <a:ea typeface="Noto Sans Symbols"/>
                <a:cs typeface="Noto Sans Symbols"/>
              </a:rPr>
              <a:t>Duración de la parada (en minutos o segundos).</a:t>
            </a:r>
          </a:p>
        </p:txBody>
      </p:sp>
    </p:spTree>
    <p:extLst>
      <p:ext uri="{BB962C8B-B14F-4D97-AF65-F5344CB8AC3E}">
        <p14:creationId xmlns:p14="http://schemas.microsoft.com/office/powerpoint/2010/main" val="197239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xmlns="" id="{514A1E74-8545-426E-AB13-A740B7F91232}"/>
              </a:ext>
            </a:extLst>
          </p:cNvPr>
          <p:cNvPicPr>
            <a:picLocks noChangeAspect="1"/>
          </p:cNvPicPr>
          <p:nvPr/>
        </p:nvPicPr>
        <p:blipFill>
          <a:blip r:embed="rId2"/>
          <a:stretch>
            <a:fillRect/>
          </a:stretch>
        </p:blipFill>
        <p:spPr>
          <a:xfrm>
            <a:off x="285044" y="1709560"/>
            <a:ext cx="7695175" cy="2677657"/>
          </a:xfrm>
          <a:prstGeom prst="rect">
            <a:avLst/>
          </a:prstGeom>
        </p:spPr>
      </p:pic>
      <p:sp>
        <p:nvSpPr>
          <p:cNvPr id="3" name="Google Shape;83;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CO" sz="18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4" name="Google Shape;84;p2"/>
          <p:cNvSpPr/>
          <p:nvPr/>
        </p:nvSpPr>
        <p:spPr>
          <a:xfrm>
            <a:off x="8253350" y="0"/>
            <a:ext cx="3938700"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 name="Google Shape;85;p2"/>
          <p:cNvSpPr txBox="1"/>
          <p:nvPr/>
        </p:nvSpPr>
        <p:spPr>
          <a:xfrm>
            <a:off x="8253350" y="1257300"/>
            <a:ext cx="3957600" cy="3016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50"/>
              <a:buFont typeface="Arial"/>
              <a:buNone/>
            </a:pPr>
            <a:r>
              <a:rPr lang="es-ES_tradnl" dirty="0">
                <a:solidFill>
                  <a:schemeClr val="dk1"/>
                </a:solidFill>
              </a:rPr>
              <a:t>Utilizar el recurso de pasos para la información que hay en la diapositiva. </a:t>
            </a:r>
          </a:p>
        </p:txBody>
      </p:sp>
      <p:sp>
        <p:nvSpPr>
          <p:cNvPr id="6" name="Google Shape;86;p2"/>
          <p:cNvSpPr/>
          <p:nvPr/>
        </p:nvSpPr>
        <p:spPr>
          <a:xfrm>
            <a:off x="8253350" y="5188948"/>
            <a:ext cx="3948300" cy="16689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CO" sz="1200" b="0" i="0" u="none" strike="noStrike" cap="none" dirty="0">
                <a:solidFill>
                  <a:schemeClr val="dk1"/>
                </a:solidFill>
                <a:latin typeface="Arial"/>
                <a:ea typeface="Arial"/>
                <a:cs typeface="Arial"/>
                <a:sym typeface="Arial"/>
              </a:rPr>
              <a:t>Referencias de las imágenes:</a:t>
            </a:r>
          </a:p>
        </p:txBody>
      </p:sp>
      <p:sp>
        <p:nvSpPr>
          <p:cNvPr id="2" name="CuadroTexto 1">
            <a:extLst>
              <a:ext uri="{FF2B5EF4-FFF2-40B4-BE49-F238E27FC236}">
                <a16:creationId xmlns:a16="http://schemas.microsoft.com/office/drawing/2014/main" xmlns="" id="{C5049C68-1AEE-4830-813C-51C0EF2B5A0E}"/>
              </a:ext>
            </a:extLst>
          </p:cNvPr>
          <p:cNvSpPr txBox="1"/>
          <p:nvPr/>
        </p:nvSpPr>
        <p:spPr>
          <a:xfrm>
            <a:off x="691327" y="2222591"/>
            <a:ext cx="6752028" cy="2677656"/>
          </a:xfrm>
          <a:prstGeom prst="rect">
            <a:avLst/>
          </a:prstGeom>
          <a:solidFill>
            <a:schemeClr val="bg1">
              <a:lumMod val="95000"/>
            </a:schemeClr>
          </a:solidFill>
        </p:spPr>
        <p:txBody>
          <a:bodyPr wrap="square" rtlCol="0">
            <a:spAutoFit/>
          </a:bodyPr>
          <a:lstStyle/>
          <a:p>
            <a:endParaRPr lang="es-ES" dirty="0"/>
          </a:p>
          <a:p>
            <a:endParaRPr lang="es-CO" dirty="0"/>
          </a:p>
          <a:p>
            <a:endParaRPr lang="es-CO" dirty="0"/>
          </a:p>
          <a:p>
            <a:endParaRPr lang="es-CO" dirty="0"/>
          </a:p>
          <a:p>
            <a:endParaRPr lang="es-CO" dirty="0"/>
          </a:p>
          <a:p>
            <a:endParaRPr lang="es-CO" dirty="0"/>
          </a:p>
          <a:p>
            <a:endParaRPr lang="es-CO" dirty="0"/>
          </a:p>
          <a:p>
            <a:endParaRPr lang="es-CO" dirty="0"/>
          </a:p>
          <a:p>
            <a:endParaRPr lang="es-CO" dirty="0"/>
          </a:p>
          <a:p>
            <a:endParaRPr lang="es-CO" dirty="0"/>
          </a:p>
          <a:p>
            <a:endParaRPr lang="es-CO" dirty="0"/>
          </a:p>
          <a:p>
            <a:endParaRPr lang="es-CO" dirty="0"/>
          </a:p>
        </p:txBody>
      </p:sp>
      <p:sp>
        <p:nvSpPr>
          <p:cNvPr id="16" name="CuadroTexto 15">
            <a:extLst>
              <a:ext uri="{FF2B5EF4-FFF2-40B4-BE49-F238E27FC236}">
                <a16:creationId xmlns:a16="http://schemas.microsoft.com/office/drawing/2014/main" xmlns="" id="{638A63F5-C563-409D-966E-E30423EBBACF}"/>
              </a:ext>
            </a:extLst>
          </p:cNvPr>
          <p:cNvSpPr txBox="1"/>
          <p:nvPr/>
        </p:nvSpPr>
        <p:spPr>
          <a:xfrm>
            <a:off x="1634755" y="2281240"/>
            <a:ext cx="5286500" cy="1154162"/>
          </a:xfrm>
          <a:prstGeom prst="rect">
            <a:avLst/>
          </a:prstGeom>
          <a:noFill/>
        </p:spPr>
        <p:txBody>
          <a:bodyPr wrap="square">
            <a:spAutoFit/>
          </a:bodyPr>
          <a:lstStyle/>
          <a:p>
            <a:pPr algn="just">
              <a:lnSpc>
                <a:spcPct val="115000"/>
              </a:lnSpc>
            </a:pPr>
            <a:r>
              <a:rPr lang="es-MX" sz="1200" dirty="0">
                <a:effectLst/>
                <a:latin typeface="Arial" panose="020B0604020202020204" pitchFamily="34" charset="0"/>
                <a:ea typeface="Arial" panose="020B0604020202020204" pitchFamily="34" charset="0"/>
              </a:rPr>
              <a:t>Convertir los elementos de información en columnas. Decida qué información quiere almacenar en cada tabla. Cada elemento se convierte en un campo y se muestra como una columna en la tabla. Por ejemplo, una tabla de clientes de seguros podría incluir campos como </a:t>
            </a:r>
            <a:r>
              <a:rPr lang="es-MX" sz="1200" dirty="0" smtClean="0">
                <a:effectLst/>
                <a:latin typeface="Arial" panose="020B0604020202020204" pitchFamily="34" charset="0"/>
                <a:ea typeface="Arial" panose="020B0604020202020204" pitchFamily="34" charset="0"/>
              </a:rPr>
              <a:t>se muestra en  </a:t>
            </a:r>
            <a:r>
              <a:rPr lang="es-MX" sz="1200" dirty="0">
                <a:effectLst/>
                <a:latin typeface="Arial" panose="020B0604020202020204" pitchFamily="34" charset="0"/>
                <a:ea typeface="Arial" panose="020B0604020202020204" pitchFamily="34" charset="0"/>
              </a:rPr>
              <a:t>la </a:t>
            </a:r>
            <a:r>
              <a:rPr lang="es-MX" sz="1200" dirty="0" smtClean="0">
                <a:effectLst/>
                <a:latin typeface="Arial" panose="020B0604020202020204" pitchFamily="34" charset="0"/>
                <a:ea typeface="Arial" panose="020B0604020202020204" pitchFamily="34" charset="0"/>
              </a:rPr>
              <a:t>figura.</a:t>
            </a:r>
            <a:endParaRPr lang="es-CO" sz="1200" dirty="0"/>
          </a:p>
        </p:txBody>
      </p:sp>
      <p:pic>
        <p:nvPicPr>
          <p:cNvPr id="10" name="Imagen 9" descr="Diagrama&#10;&#10;Descripción generada automáticamente">
            <a:extLst>
              <a:ext uri="{FF2B5EF4-FFF2-40B4-BE49-F238E27FC236}">
                <a16:creationId xmlns:a16="http://schemas.microsoft.com/office/drawing/2014/main" xmlns="" id="{F6B4E3B0-BB7B-472E-B8FE-70A90EB83B1B}"/>
              </a:ext>
            </a:extLst>
          </p:cNvPr>
          <p:cNvPicPr/>
          <p:nvPr/>
        </p:nvPicPr>
        <p:blipFill>
          <a:blip r:embed="rId3">
            <a:extLst>
              <a:ext uri="{28A0092B-C50C-407E-A947-70E740481C1C}">
                <a14:useLocalDpi xmlns:a14="http://schemas.microsoft.com/office/drawing/2010/main" val="0"/>
              </a:ext>
            </a:extLst>
          </a:blip>
          <a:stretch>
            <a:fillRect/>
          </a:stretch>
        </p:blipFill>
        <p:spPr>
          <a:xfrm>
            <a:off x="1934111" y="3429000"/>
            <a:ext cx="3517900" cy="1381125"/>
          </a:xfrm>
          <a:prstGeom prst="rect">
            <a:avLst/>
          </a:prstGeom>
        </p:spPr>
      </p:pic>
    </p:spTree>
    <p:extLst>
      <p:ext uri="{BB962C8B-B14F-4D97-AF65-F5344CB8AC3E}">
        <p14:creationId xmlns:p14="http://schemas.microsoft.com/office/powerpoint/2010/main" val="2530496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xmlns="" id="{62715D51-F88C-4F10-AEA8-870AB79C5853}"/>
              </a:ext>
            </a:extLst>
          </p:cNvPr>
          <p:cNvPicPr>
            <a:picLocks noChangeAspect="1"/>
          </p:cNvPicPr>
          <p:nvPr/>
        </p:nvPicPr>
        <p:blipFill>
          <a:blip r:embed="rId2"/>
          <a:stretch>
            <a:fillRect/>
          </a:stretch>
        </p:blipFill>
        <p:spPr>
          <a:xfrm>
            <a:off x="329849" y="2134704"/>
            <a:ext cx="7217603" cy="2588592"/>
          </a:xfrm>
          <a:prstGeom prst="rect">
            <a:avLst/>
          </a:prstGeom>
        </p:spPr>
      </p:pic>
      <p:sp>
        <p:nvSpPr>
          <p:cNvPr id="3" name="Google Shape;83;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CO" sz="18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4" name="Google Shape;84;p2"/>
          <p:cNvSpPr/>
          <p:nvPr/>
        </p:nvSpPr>
        <p:spPr>
          <a:xfrm>
            <a:off x="8253350" y="0"/>
            <a:ext cx="3938700"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 name="Google Shape;85;p2"/>
          <p:cNvSpPr txBox="1"/>
          <p:nvPr/>
        </p:nvSpPr>
        <p:spPr>
          <a:xfrm>
            <a:off x="8253350" y="1257300"/>
            <a:ext cx="3957600" cy="3016200"/>
          </a:xfrm>
          <a:prstGeom prst="rect">
            <a:avLst/>
          </a:prstGeom>
          <a:noFill/>
          <a:ln>
            <a:noFill/>
          </a:ln>
        </p:spPr>
        <p:txBody>
          <a:bodyPr spcFirstLastPara="1" wrap="square" lIns="91425" tIns="45700" rIns="91425" bIns="45700" anchor="t" anchorCtr="0">
            <a:noAutofit/>
          </a:bodyPr>
          <a:lstStyle/>
          <a:p>
            <a:pPr>
              <a:buClr>
                <a:schemeClr val="dk1"/>
              </a:buClr>
              <a:buSzPts val="350"/>
            </a:pPr>
            <a:r>
              <a:rPr lang="es-ES_tradnl" dirty="0">
                <a:solidFill>
                  <a:schemeClr val="dk1"/>
                </a:solidFill>
              </a:rPr>
              <a:t>Utilizar el recurso de pasos para la información que hay en la diapositiva. </a:t>
            </a:r>
          </a:p>
          <a:p>
            <a:pPr marL="0" lvl="0" indent="0" algn="l" rtl="0">
              <a:spcBef>
                <a:spcPts val="0"/>
              </a:spcBef>
              <a:spcAft>
                <a:spcPts val="0"/>
              </a:spcAft>
              <a:buClr>
                <a:schemeClr val="dk1"/>
              </a:buClr>
              <a:buSzPts val="350"/>
              <a:buFont typeface="Arial"/>
              <a:buNone/>
            </a:pPr>
            <a:r>
              <a:rPr lang="es-ES_tradnl" dirty="0">
                <a:solidFill>
                  <a:schemeClr val="dk1"/>
                </a:solidFill>
              </a:rPr>
              <a:t>. </a:t>
            </a:r>
            <a:endParaRPr lang="es-ES_tradnl" sz="1400" b="0" i="0" u="none" strike="noStrike" cap="none" dirty="0">
              <a:solidFill>
                <a:schemeClr val="dk1"/>
              </a:solidFill>
              <a:sym typeface="Arial"/>
            </a:endParaRPr>
          </a:p>
        </p:txBody>
      </p:sp>
      <p:sp>
        <p:nvSpPr>
          <p:cNvPr id="6" name="Google Shape;86;p2"/>
          <p:cNvSpPr/>
          <p:nvPr/>
        </p:nvSpPr>
        <p:spPr>
          <a:xfrm>
            <a:off x="8253350" y="5188948"/>
            <a:ext cx="3948300" cy="16689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CO" sz="1200" b="0" i="0" u="none" strike="noStrike" cap="none" dirty="0">
                <a:solidFill>
                  <a:schemeClr val="dk1"/>
                </a:solidFill>
                <a:latin typeface="Arial"/>
                <a:ea typeface="Arial"/>
                <a:cs typeface="Arial"/>
                <a:sym typeface="Arial"/>
              </a:rPr>
              <a:t>Referencias de las imágenes</a:t>
            </a:r>
            <a:r>
              <a:rPr lang="es-CO" sz="1200" b="0" i="0" u="none" strike="noStrike" cap="none" dirty="0" smtClean="0">
                <a:solidFill>
                  <a:schemeClr val="dk1"/>
                </a:solidFill>
                <a:latin typeface="Arial"/>
                <a:ea typeface="Arial"/>
                <a:cs typeface="Arial"/>
                <a:sym typeface="Arial"/>
              </a:rPr>
              <a:t>: </a:t>
            </a:r>
            <a:r>
              <a:rPr lang="es-CO" sz="1200" b="0" i="0" u="none" strike="noStrike" cap="none" dirty="0" smtClean="0">
                <a:solidFill>
                  <a:schemeClr val="dk1"/>
                </a:solidFill>
                <a:latin typeface="Arial"/>
                <a:ea typeface="Arial"/>
                <a:cs typeface="Arial"/>
                <a:sym typeface="Arial"/>
                <a:hlinkClick r:id="rId3"/>
              </a:rPr>
              <a:t>https</a:t>
            </a:r>
            <a:r>
              <a:rPr lang="es-CO" sz="1200" b="0" i="0" u="none" strike="noStrike" cap="none" dirty="0">
                <a:solidFill>
                  <a:schemeClr val="dk1"/>
                </a:solidFill>
                <a:latin typeface="Arial"/>
                <a:ea typeface="Arial"/>
                <a:cs typeface="Arial"/>
                <a:sym typeface="Arial"/>
                <a:hlinkClick r:id="rId3"/>
              </a:rPr>
              <a:t>://</a:t>
            </a:r>
            <a:r>
              <a:rPr lang="es-CO" sz="1200" b="0" i="0" u="none" strike="noStrike" cap="none" dirty="0" smtClean="0">
                <a:solidFill>
                  <a:schemeClr val="dk1"/>
                </a:solidFill>
                <a:latin typeface="Arial"/>
                <a:ea typeface="Arial"/>
                <a:cs typeface="Arial"/>
                <a:sym typeface="Arial"/>
                <a:hlinkClick r:id="rId3"/>
              </a:rPr>
              <a:t>www.freepik.es/vector-gratis/concepto-seguridad-cibernetica_4239575.htm#page=1&amp;query=key%20data%20&amp;position=4</a:t>
            </a:r>
            <a:r>
              <a:rPr lang="es-CO" sz="1200" b="0" i="0" u="none" strike="noStrike" cap="none" dirty="0" smtClean="0">
                <a:solidFill>
                  <a:schemeClr val="dk1"/>
                </a:solidFill>
                <a:latin typeface="Arial"/>
                <a:ea typeface="Arial"/>
                <a:cs typeface="Arial"/>
                <a:sym typeface="Arial"/>
              </a:rPr>
              <a:t> </a:t>
            </a:r>
            <a:endParaRPr lang="es-CO" sz="1200" b="0" i="0" u="none" strike="noStrike" cap="none" dirty="0">
              <a:solidFill>
                <a:schemeClr val="dk1"/>
              </a:solidFill>
              <a:latin typeface="Arial"/>
              <a:ea typeface="Arial"/>
              <a:cs typeface="Arial"/>
              <a:sym typeface="Arial"/>
            </a:endParaRPr>
          </a:p>
        </p:txBody>
      </p:sp>
      <p:sp>
        <p:nvSpPr>
          <p:cNvPr id="2" name="CuadroTexto 1">
            <a:extLst>
              <a:ext uri="{FF2B5EF4-FFF2-40B4-BE49-F238E27FC236}">
                <a16:creationId xmlns:a16="http://schemas.microsoft.com/office/drawing/2014/main" xmlns="" id="{C5049C68-1AEE-4830-813C-51C0EF2B5A0E}"/>
              </a:ext>
            </a:extLst>
          </p:cNvPr>
          <p:cNvSpPr txBox="1"/>
          <p:nvPr/>
        </p:nvSpPr>
        <p:spPr>
          <a:xfrm>
            <a:off x="3755731" y="2467139"/>
            <a:ext cx="3443355" cy="1938992"/>
          </a:xfrm>
          <a:prstGeom prst="rect">
            <a:avLst/>
          </a:prstGeom>
          <a:solidFill>
            <a:schemeClr val="bg1">
              <a:lumMod val="95000"/>
            </a:schemeClr>
          </a:solidFill>
        </p:spPr>
        <p:txBody>
          <a:bodyPr wrap="square" rtlCol="0">
            <a:spAutoFit/>
          </a:bodyPr>
          <a:lstStyle/>
          <a:p>
            <a:endParaRPr lang="es-ES" sz="1000" dirty="0"/>
          </a:p>
          <a:p>
            <a:endParaRPr lang="es-CO" sz="1000" dirty="0"/>
          </a:p>
          <a:p>
            <a:endParaRPr lang="es-CO" sz="1000" dirty="0"/>
          </a:p>
          <a:p>
            <a:endParaRPr lang="es-CO" sz="1000" dirty="0"/>
          </a:p>
          <a:p>
            <a:endParaRPr lang="es-CO" sz="1000" dirty="0"/>
          </a:p>
          <a:p>
            <a:endParaRPr lang="es-CO" sz="1000" dirty="0"/>
          </a:p>
          <a:p>
            <a:endParaRPr lang="es-CO" sz="1000" dirty="0"/>
          </a:p>
          <a:p>
            <a:endParaRPr lang="es-CO" sz="1000" dirty="0"/>
          </a:p>
          <a:p>
            <a:endParaRPr lang="es-CO" sz="1000" dirty="0"/>
          </a:p>
          <a:p>
            <a:endParaRPr lang="es-CO" sz="1000" dirty="0"/>
          </a:p>
          <a:p>
            <a:endParaRPr lang="es-CO" sz="1000" dirty="0"/>
          </a:p>
          <a:p>
            <a:endParaRPr lang="es-CO" sz="1000" dirty="0"/>
          </a:p>
        </p:txBody>
      </p:sp>
      <p:sp>
        <p:nvSpPr>
          <p:cNvPr id="9" name="CuadroTexto 8">
            <a:extLst>
              <a:ext uri="{FF2B5EF4-FFF2-40B4-BE49-F238E27FC236}">
                <a16:creationId xmlns:a16="http://schemas.microsoft.com/office/drawing/2014/main" xmlns="" id="{BC197C5A-4A08-4997-A02F-5D6A015F17EA}"/>
              </a:ext>
            </a:extLst>
          </p:cNvPr>
          <p:cNvSpPr txBox="1"/>
          <p:nvPr/>
        </p:nvSpPr>
        <p:spPr>
          <a:xfrm>
            <a:off x="3991430" y="2467139"/>
            <a:ext cx="2807206" cy="1826654"/>
          </a:xfrm>
          <a:prstGeom prst="rect">
            <a:avLst/>
          </a:prstGeom>
          <a:noFill/>
        </p:spPr>
        <p:txBody>
          <a:bodyPr wrap="square">
            <a:spAutoFit/>
          </a:bodyPr>
          <a:lstStyle/>
          <a:p>
            <a:pPr algn="just">
              <a:lnSpc>
                <a:spcPct val="115000"/>
              </a:lnSpc>
            </a:pPr>
            <a:r>
              <a:rPr lang="es-ES_tradnl" dirty="0">
                <a:effectLst/>
                <a:latin typeface="Arial" panose="020B0604020202020204" pitchFamily="34" charset="0"/>
                <a:ea typeface="Arial" panose="020B0604020202020204" pitchFamily="34" charset="0"/>
              </a:rPr>
              <a:t>Especificar las claves principales. Elija la clave principal de cada tabla. La clave principal es una columna que se usa para identificar cada </a:t>
            </a:r>
            <a:r>
              <a:rPr lang="es-ES_tradnl" dirty="0" smtClean="0">
                <a:effectLst/>
                <a:latin typeface="Arial" panose="020B0604020202020204" pitchFamily="34" charset="0"/>
                <a:ea typeface="Arial" panose="020B0604020202020204" pitchFamily="34" charset="0"/>
              </a:rPr>
              <a:t>fila; un </a:t>
            </a:r>
            <a:r>
              <a:rPr lang="es-ES_tradnl" dirty="0">
                <a:effectLst/>
                <a:latin typeface="Arial" panose="020B0604020202020204" pitchFamily="34" charset="0"/>
                <a:ea typeface="Arial" panose="020B0604020202020204" pitchFamily="34" charset="0"/>
              </a:rPr>
              <a:t>ejemplo podría ser Id. de producto o Id. de pedido</a:t>
            </a:r>
            <a:endParaRPr lang="es-CO" sz="1050" dirty="0">
              <a:effectLst/>
              <a:latin typeface="Arial" panose="020B0604020202020204" pitchFamily="34" charset="0"/>
              <a:ea typeface="Arial" panose="020B0604020202020204" pitchFamily="34" charset="0"/>
            </a:endParaRPr>
          </a:p>
        </p:txBody>
      </p:sp>
      <p:pic>
        <p:nvPicPr>
          <p:cNvPr id="3074" name="Picture 2" descr="Concepto de seguridad cibernética vector gratuito">
            <a:extLst>
              <a:ext uri="{FF2B5EF4-FFF2-40B4-BE49-F238E27FC236}">
                <a16:creationId xmlns:a16="http://schemas.microsoft.com/office/drawing/2014/main" xmlns="" id="{E7ED2D7F-CC55-4D3E-9792-CD2E46B4D6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920" y="2622742"/>
            <a:ext cx="2505353" cy="1668901"/>
          </a:xfrm>
          <a:prstGeom prst="rect">
            <a:avLst/>
          </a:prstGeom>
          <a:noFill/>
          <a:extLst>
            <a:ext uri="{909E8E84-426E-40DD-AFC4-6F175D3DCCD1}">
              <a14:hiddenFill xmlns:a14="http://schemas.microsoft.com/office/drawing/2010/main">
                <a:solidFill>
                  <a:srgbClr val="FFFFFF"/>
                </a:solidFill>
              </a14:hiddenFill>
            </a:ext>
          </a:extLst>
        </p:spPr>
      </p:pic>
      <p:sp>
        <p:nvSpPr>
          <p:cNvPr id="7" name="Elipse 6">
            <a:extLst>
              <a:ext uri="{FF2B5EF4-FFF2-40B4-BE49-F238E27FC236}">
                <a16:creationId xmlns:a16="http://schemas.microsoft.com/office/drawing/2014/main" xmlns="" id="{F73A74B3-8725-4F29-915E-A63957A37F6B}"/>
              </a:ext>
            </a:extLst>
          </p:cNvPr>
          <p:cNvSpPr/>
          <p:nvPr/>
        </p:nvSpPr>
        <p:spPr>
          <a:xfrm>
            <a:off x="7199086" y="3323771"/>
            <a:ext cx="435428" cy="37737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t>5</a:t>
            </a:r>
          </a:p>
        </p:txBody>
      </p:sp>
    </p:spTree>
    <p:extLst>
      <p:ext uri="{BB962C8B-B14F-4D97-AF65-F5344CB8AC3E}">
        <p14:creationId xmlns:p14="http://schemas.microsoft.com/office/powerpoint/2010/main" val="2619429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xmlns="" id="{4201DFE4-CAA3-4E75-BC8C-6AA2FB64B217}"/>
              </a:ext>
            </a:extLst>
          </p:cNvPr>
          <p:cNvPicPr>
            <a:picLocks noChangeAspect="1"/>
          </p:cNvPicPr>
          <p:nvPr/>
        </p:nvPicPr>
        <p:blipFill>
          <a:blip r:embed="rId2"/>
          <a:stretch>
            <a:fillRect/>
          </a:stretch>
        </p:blipFill>
        <p:spPr>
          <a:xfrm>
            <a:off x="467458" y="1257300"/>
            <a:ext cx="7168381" cy="4456656"/>
          </a:xfrm>
          <a:prstGeom prst="rect">
            <a:avLst/>
          </a:prstGeom>
        </p:spPr>
      </p:pic>
      <p:sp>
        <p:nvSpPr>
          <p:cNvPr id="3" name="Google Shape;83;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CO" sz="18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4" name="Google Shape;84;p2"/>
          <p:cNvSpPr/>
          <p:nvPr/>
        </p:nvSpPr>
        <p:spPr>
          <a:xfrm>
            <a:off x="8253350" y="0"/>
            <a:ext cx="3938700"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 name="Google Shape;85;p2"/>
          <p:cNvSpPr txBox="1"/>
          <p:nvPr/>
        </p:nvSpPr>
        <p:spPr>
          <a:xfrm>
            <a:off x="8253350" y="1257300"/>
            <a:ext cx="3957600" cy="3016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50"/>
              <a:buFont typeface="Arial"/>
              <a:buNone/>
            </a:pPr>
            <a:r>
              <a:rPr lang="es-ES_tradnl" dirty="0">
                <a:solidFill>
                  <a:schemeClr val="dk1"/>
                </a:solidFill>
              </a:rPr>
              <a:t>Utilizar el recurso de pasos para la información que hay en la diapositiva. </a:t>
            </a:r>
          </a:p>
        </p:txBody>
      </p:sp>
      <p:sp>
        <p:nvSpPr>
          <p:cNvPr id="6" name="Google Shape;86;p2"/>
          <p:cNvSpPr/>
          <p:nvPr/>
        </p:nvSpPr>
        <p:spPr>
          <a:xfrm>
            <a:off x="8253350" y="5188948"/>
            <a:ext cx="3948300" cy="16689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CO" sz="1200" b="0" i="0" u="none" strike="noStrike" cap="none" dirty="0">
                <a:solidFill>
                  <a:schemeClr val="dk1"/>
                </a:solidFill>
                <a:latin typeface="Arial"/>
                <a:ea typeface="Arial"/>
                <a:cs typeface="Arial"/>
                <a:sym typeface="Arial"/>
              </a:rPr>
              <a:t>Referencias de las imágenes:</a:t>
            </a:r>
          </a:p>
        </p:txBody>
      </p:sp>
      <p:sp>
        <p:nvSpPr>
          <p:cNvPr id="2" name="CuadroTexto 1">
            <a:extLst>
              <a:ext uri="{FF2B5EF4-FFF2-40B4-BE49-F238E27FC236}">
                <a16:creationId xmlns:a16="http://schemas.microsoft.com/office/drawing/2014/main" xmlns="" id="{C5049C68-1AEE-4830-813C-51C0EF2B5A0E}"/>
              </a:ext>
            </a:extLst>
          </p:cNvPr>
          <p:cNvSpPr txBox="1"/>
          <p:nvPr/>
        </p:nvSpPr>
        <p:spPr>
          <a:xfrm>
            <a:off x="1175955" y="1457205"/>
            <a:ext cx="6527172" cy="2031325"/>
          </a:xfrm>
          <a:prstGeom prst="rect">
            <a:avLst/>
          </a:prstGeom>
          <a:solidFill>
            <a:schemeClr val="bg1">
              <a:lumMod val="95000"/>
            </a:schemeClr>
          </a:solidFill>
        </p:spPr>
        <p:txBody>
          <a:bodyPr wrap="square" rtlCol="0">
            <a:spAutoFit/>
          </a:bodyPr>
          <a:lstStyle/>
          <a:p>
            <a:endParaRPr lang="es-ES" sz="1050" dirty="0"/>
          </a:p>
          <a:p>
            <a:endParaRPr lang="es-CO" sz="1050" dirty="0"/>
          </a:p>
          <a:p>
            <a:endParaRPr lang="es-CO" sz="1050" dirty="0"/>
          </a:p>
          <a:p>
            <a:endParaRPr lang="es-CO" sz="1050" dirty="0"/>
          </a:p>
          <a:p>
            <a:endParaRPr lang="es-CO" sz="1050" dirty="0"/>
          </a:p>
          <a:p>
            <a:endParaRPr lang="es-CO" sz="1050" dirty="0"/>
          </a:p>
          <a:p>
            <a:endParaRPr lang="es-CO" sz="1050" dirty="0"/>
          </a:p>
          <a:p>
            <a:endParaRPr lang="es-CO" sz="1050" dirty="0"/>
          </a:p>
          <a:p>
            <a:endParaRPr lang="es-CO" sz="1050" dirty="0"/>
          </a:p>
          <a:p>
            <a:endParaRPr lang="es-CO" sz="1050" dirty="0"/>
          </a:p>
          <a:p>
            <a:endParaRPr lang="es-CO" sz="1050" dirty="0"/>
          </a:p>
          <a:p>
            <a:endParaRPr lang="es-CO" sz="1050" dirty="0"/>
          </a:p>
        </p:txBody>
      </p:sp>
      <p:sp>
        <p:nvSpPr>
          <p:cNvPr id="10" name="CuadroTexto 9">
            <a:extLst>
              <a:ext uri="{FF2B5EF4-FFF2-40B4-BE49-F238E27FC236}">
                <a16:creationId xmlns:a16="http://schemas.microsoft.com/office/drawing/2014/main" xmlns="" id="{797CB465-B87D-4642-8BEC-9CBE74FF4003}"/>
              </a:ext>
            </a:extLst>
          </p:cNvPr>
          <p:cNvSpPr txBox="1"/>
          <p:nvPr/>
        </p:nvSpPr>
        <p:spPr>
          <a:xfrm>
            <a:off x="1245228" y="1464578"/>
            <a:ext cx="6388627" cy="3787640"/>
          </a:xfrm>
          <a:prstGeom prst="rect">
            <a:avLst/>
          </a:prstGeom>
          <a:solidFill>
            <a:schemeClr val="tx2"/>
          </a:solidFill>
        </p:spPr>
        <p:txBody>
          <a:bodyPr wrap="square">
            <a:spAutoFit/>
          </a:bodyPr>
          <a:lstStyle/>
          <a:p>
            <a:pPr lvl="0">
              <a:lnSpc>
                <a:spcPct val="115000"/>
              </a:lnSpc>
            </a:pPr>
            <a:r>
              <a:rPr lang="es-ES_tradnl" dirty="0">
                <a:effectLst/>
                <a:latin typeface="Arial" panose="020B0604020202020204" pitchFamily="34" charset="0"/>
                <a:ea typeface="Arial" panose="020B0604020202020204" pitchFamily="34" charset="0"/>
              </a:rPr>
              <a:t>Establecer las relaciones de tablas. Busque en cada tabla y decida cómo se relacionan los datos en una tabla con los datos de otras tablas. Agregue campos a las tablas o cree tablas para aclarar las relaciones, según sea necesario. </a:t>
            </a:r>
            <a:endParaRPr lang="es-CO" dirty="0">
              <a:effectLst/>
              <a:latin typeface="Arial" panose="020B0604020202020204" pitchFamily="34" charset="0"/>
              <a:ea typeface="Arial" panose="020B0604020202020204" pitchFamily="34" charset="0"/>
            </a:endParaRPr>
          </a:p>
          <a:p>
            <a:pPr marL="457200">
              <a:lnSpc>
                <a:spcPct val="115000"/>
              </a:lnSpc>
            </a:pPr>
            <a:r>
              <a:rPr lang="es-ES_tradnl" dirty="0">
                <a:effectLst/>
                <a:latin typeface="Arial" panose="020B0604020202020204" pitchFamily="34" charset="0"/>
                <a:ea typeface="Arial" panose="020B0604020202020204" pitchFamily="34" charset="0"/>
              </a:rPr>
              <a:t> </a:t>
            </a:r>
            <a:endParaRPr lang="es-CO" dirty="0">
              <a:effectLst/>
              <a:latin typeface="Arial" panose="020B0604020202020204" pitchFamily="34" charset="0"/>
              <a:ea typeface="Arial" panose="020B0604020202020204" pitchFamily="34" charset="0"/>
            </a:endParaRPr>
          </a:p>
          <a:p>
            <a:pPr marL="685800" algn="just">
              <a:lnSpc>
                <a:spcPct val="115000"/>
              </a:lnSpc>
            </a:pPr>
            <a:r>
              <a:rPr lang="es-ES_tradnl" dirty="0">
                <a:effectLst/>
                <a:latin typeface="Arial" panose="020B0604020202020204" pitchFamily="34" charset="0"/>
                <a:ea typeface="Arial" panose="020B0604020202020204" pitchFamily="34" charset="0"/>
              </a:rPr>
              <a:t>Las relaciones consisten en una colección, o conjunto, de relaciones de la misma naturaleza. Ejemplo: Dados los conjuntos de entidades “Cliente" y “Factura", todas las relaciones de la forma </a:t>
            </a:r>
            <a:r>
              <a:rPr lang="es-ES_tradnl" dirty="0" smtClean="0">
                <a:effectLst/>
                <a:latin typeface="Arial" panose="020B0604020202020204" pitchFamily="34" charset="0"/>
                <a:ea typeface="Arial" panose="020B0604020202020204" pitchFamily="34" charset="0"/>
              </a:rPr>
              <a:t>cliente-factura</a:t>
            </a:r>
            <a:r>
              <a:rPr lang="es-ES_tradnl" dirty="0">
                <a:effectLst/>
                <a:latin typeface="Arial" panose="020B0604020202020204" pitchFamily="34" charset="0"/>
                <a:ea typeface="Arial" panose="020B0604020202020204" pitchFamily="34" charset="0"/>
              </a:rPr>
              <a:t>, permiten obtener la información de los clientes y sus respectivas facturas.</a:t>
            </a:r>
            <a:endParaRPr lang="es-CO" dirty="0">
              <a:effectLst/>
              <a:latin typeface="Arial" panose="020B0604020202020204" pitchFamily="34" charset="0"/>
              <a:ea typeface="Arial" panose="020B0604020202020204" pitchFamily="34" charset="0"/>
            </a:endParaRPr>
          </a:p>
          <a:p>
            <a:pPr marL="685800" algn="just">
              <a:lnSpc>
                <a:spcPct val="115000"/>
              </a:lnSpc>
            </a:pPr>
            <a:r>
              <a:rPr lang="es-ES_tradnl" dirty="0">
                <a:effectLst/>
                <a:latin typeface="Arial" panose="020B0604020202020204" pitchFamily="34" charset="0"/>
                <a:ea typeface="Arial" panose="020B0604020202020204" pitchFamily="34" charset="0"/>
              </a:rPr>
              <a:t>La dependencia o asociación entre los conjuntos de entidades es llamada participación. En el ejemplo anterior los conjuntos de entidades “Factura" y “Cliente" participan en el conjunto de relaciones factura-cliente. Se llama grado del conjunto de relaciones a la cantidad de conjuntos de entidades participantes en la relación.</a:t>
            </a:r>
            <a:endParaRPr lang="es-CO" dirty="0">
              <a:effectLst/>
              <a:latin typeface="Arial" panose="020B0604020202020204" pitchFamily="34" charset="0"/>
              <a:ea typeface="Arial" panose="020B0604020202020204" pitchFamily="34" charset="0"/>
            </a:endParaRPr>
          </a:p>
        </p:txBody>
      </p:sp>
      <p:sp>
        <p:nvSpPr>
          <p:cNvPr id="12" name="Elipse 11">
            <a:extLst>
              <a:ext uri="{FF2B5EF4-FFF2-40B4-BE49-F238E27FC236}">
                <a16:creationId xmlns:a16="http://schemas.microsoft.com/office/drawing/2014/main" xmlns="" id="{445BCF38-0F0E-46DE-A88F-269CD61C4D61}"/>
              </a:ext>
            </a:extLst>
          </p:cNvPr>
          <p:cNvSpPr/>
          <p:nvPr/>
        </p:nvSpPr>
        <p:spPr>
          <a:xfrm>
            <a:off x="649486" y="3270793"/>
            <a:ext cx="435428" cy="60007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t>6</a:t>
            </a:r>
          </a:p>
        </p:txBody>
      </p:sp>
    </p:spTree>
    <p:extLst>
      <p:ext uri="{BB962C8B-B14F-4D97-AF65-F5344CB8AC3E}">
        <p14:creationId xmlns:p14="http://schemas.microsoft.com/office/powerpoint/2010/main" val="2143132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xmlns="" id="{F8D44360-5179-41AE-8A97-659EDDC5AAA6}"/>
              </a:ext>
            </a:extLst>
          </p:cNvPr>
          <p:cNvPicPr>
            <a:picLocks noChangeAspect="1"/>
          </p:cNvPicPr>
          <p:nvPr/>
        </p:nvPicPr>
        <p:blipFill>
          <a:blip r:embed="rId2"/>
          <a:stretch>
            <a:fillRect/>
          </a:stretch>
        </p:blipFill>
        <p:spPr>
          <a:xfrm>
            <a:off x="329849" y="1042988"/>
            <a:ext cx="7217603" cy="4611048"/>
          </a:xfrm>
          <a:prstGeom prst="rect">
            <a:avLst/>
          </a:prstGeom>
        </p:spPr>
      </p:pic>
      <p:sp>
        <p:nvSpPr>
          <p:cNvPr id="3" name="Google Shape;83;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CO" sz="18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4" name="Google Shape;84;p2"/>
          <p:cNvSpPr/>
          <p:nvPr/>
        </p:nvSpPr>
        <p:spPr>
          <a:xfrm>
            <a:off x="8253350" y="0"/>
            <a:ext cx="3938700"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 name="Google Shape;85;p2"/>
          <p:cNvSpPr txBox="1"/>
          <p:nvPr/>
        </p:nvSpPr>
        <p:spPr>
          <a:xfrm>
            <a:off x="8253350" y="1257300"/>
            <a:ext cx="3957600" cy="3016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50"/>
              <a:buFont typeface="Arial"/>
              <a:buNone/>
            </a:pPr>
            <a:r>
              <a:rPr lang="es-ES_tradnl" dirty="0">
                <a:solidFill>
                  <a:schemeClr val="dk1"/>
                </a:solidFill>
              </a:rPr>
              <a:t>Utilizar el recurso de pasos para la información que hay en la diapositiva. </a:t>
            </a:r>
          </a:p>
        </p:txBody>
      </p:sp>
      <p:sp>
        <p:nvSpPr>
          <p:cNvPr id="6" name="Google Shape;86;p2"/>
          <p:cNvSpPr/>
          <p:nvPr/>
        </p:nvSpPr>
        <p:spPr>
          <a:xfrm>
            <a:off x="8253350" y="5188948"/>
            <a:ext cx="3948300" cy="16689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endParaRPr lang="es-CO" sz="1200" b="0" i="0" u="none" strike="noStrike" cap="none" dirty="0">
              <a:solidFill>
                <a:schemeClr val="dk1"/>
              </a:solidFill>
              <a:latin typeface="Arial"/>
              <a:ea typeface="Arial"/>
              <a:cs typeface="Arial"/>
              <a:sym typeface="Arial"/>
            </a:endParaRPr>
          </a:p>
        </p:txBody>
      </p:sp>
      <p:sp>
        <p:nvSpPr>
          <p:cNvPr id="2" name="CuadroTexto 1">
            <a:extLst>
              <a:ext uri="{FF2B5EF4-FFF2-40B4-BE49-F238E27FC236}">
                <a16:creationId xmlns:a16="http://schemas.microsoft.com/office/drawing/2014/main" xmlns="" id="{C5049C68-1AEE-4830-813C-51C0EF2B5A0E}"/>
              </a:ext>
            </a:extLst>
          </p:cNvPr>
          <p:cNvSpPr txBox="1"/>
          <p:nvPr/>
        </p:nvSpPr>
        <p:spPr>
          <a:xfrm>
            <a:off x="1622973" y="2496794"/>
            <a:ext cx="5223164" cy="2031325"/>
          </a:xfrm>
          <a:prstGeom prst="rect">
            <a:avLst/>
          </a:prstGeom>
          <a:solidFill>
            <a:schemeClr val="bg1">
              <a:lumMod val="95000"/>
            </a:schemeClr>
          </a:solidFill>
        </p:spPr>
        <p:txBody>
          <a:bodyPr wrap="square" rtlCol="0">
            <a:spAutoFit/>
          </a:bodyPr>
          <a:lstStyle/>
          <a:p>
            <a:endParaRPr lang="es-ES" sz="1050" dirty="0"/>
          </a:p>
          <a:p>
            <a:endParaRPr lang="es-CO" sz="1050" dirty="0"/>
          </a:p>
          <a:p>
            <a:endParaRPr lang="es-CO" sz="1050" dirty="0"/>
          </a:p>
          <a:p>
            <a:endParaRPr lang="es-CO" sz="1050" dirty="0"/>
          </a:p>
          <a:p>
            <a:endParaRPr lang="es-CO" sz="1050" dirty="0"/>
          </a:p>
          <a:p>
            <a:endParaRPr lang="es-CO" sz="1050" dirty="0"/>
          </a:p>
          <a:p>
            <a:endParaRPr lang="es-CO" sz="1050" dirty="0"/>
          </a:p>
          <a:p>
            <a:endParaRPr lang="es-CO" sz="1050" dirty="0"/>
          </a:p>
          <a:p>
            <a:endParaRPr lang="es-CO" sz="1050" dirty="0"/>
          </a:p>
          <a:p>
            <a:endParaRPr lang="es-CO" sz="1050" dirty="0"/>
          </a:p>
          <a:p>
            <a:endParaRPr lang="es-CO" sz="1050" dirty="0"/>
          </a:p>
          <a:p>
            <a:endParaRPr lang="es-CO" sz="1050" dirty="0"/>
          </a:p>
        </p:txBody>
      </p:sp>
      <p:sp>
        <p:nvSpPr>
          <p:cNvPr id="9" name="CuadroTexto 8">
            <a:extLst>
              <a:ext uri="{FF2B5EF4-FFF2-40B4-BE49-F238E27FC236}">
                <a16:creationId xmlns:a16="http://schemas.microsoft.com/office/drawing/2014/main" xmlns="" id="{BC197C5A-4A08-4997-A02F-5D6A015F17EA}"/>
              </a:ext>
            </a:extLst>
          </p:cNvPr>
          <p:cNvSpPr txBox="1"/>
          <p:nvPr/>
        </p:nvSpPr>
        <p:spPr>
          <a:xfrm>
            <a:off x="310949" y="1370876"/>
            <a:ext cx="6869237" cy="4283160"/>
          </a:xfrm>
          <a:prstGeom prst="rect">
            <a:avLst/>
          </a:prstGeom>
          <a:solidFill>
            <a:schemeClr val="tx2"/>
          </a:solidFill>
        </p:spPr>
        <p:txBody>
          <a:bodyPr wrap="square">
            <a:spAutoFit/>
          </a:bodyPr>
          <a:lstStyle/>
          <a:p>
            <a:pPr marL="685800">
              <a:lnSpc>
                <a:spcPct val="115000"/>
              </a:lnSpc>
            </a:pPr>
            <a:r>
              <a:rPr lang="es-MX" dirty="0">
                <a:effectLst/>
                <a:latin typeface="Arial" panose="020B0604020202020204" pitchFamily="34" charset="0"/>
                <a:ea typeface="Arial" panose="020B0604020202020204" pitchFamily="34" charset="0"/>
              </a:rPr>
              <a:t>Perfeccionar el diseño. Analice el diseño en busca de errores. Cree las tablas y agregue unos cuantos registros de datos de ejemplo. Compruebe si puede obtener los resultados que quiere de las tablas. Haga algunos ajustes en el diseño, si es necesario.</a:t>
            </a:r>
            <a:r>
              <a:rPr lang="es-ES_tradnl" dirty="0">
                <a:effectLst/>
                <a:latin typeface="Arial" panose="020B0604020202020204" pitchFamily="34" charset="0"/>
                <a:ea typeface="Arial" panose="020B0604020202020204" pitchFamily="34" charset="0"/>
              </a:rPr>
              <a:t> Ejemplos de relaciones que expresan cardinalidad:</a:t>
            </a:r>
            <a:endParaRPr lang="es-CO" dirty="0">
              <a:effectLst/>
              <a:latin typeface="Arial" panose="020B0604020202020204" pitchFamily="34" charset="0"/>
              <a:ea typeface="Arial" panose="020B0604020202020204" pitchFamily="34" charset="0"/>
            </a:endParaRPr>
          </a:p>
          <a:p>
            <a:pPr marL="857250" indent="-171450">
              <a:lnSpc>
                <a:spcPct val="115000"/>
              </a:lnSpc>
              <a:buFont typeface="Wingdings" panose="05000000000000000000" pitchFamily="2" charset="2"/>
              <a:buChar char="ü"/>
            </a:pPr>
            <a:r>
              <a:rPr lang="es-ES_tradnl" dirty="0">
                <a:effectLst/>
                <a:latin typeface="Arial" panose="020B0604020202020204" pitchFamily="34" charset="0"/>
                <a:ea typeface="Arial" panose="020B0604020202020204" pitchFamily="34" charset="0"/>
              </a:rPr>
              <a:t>Un policía (entidad) tiene (relación) un arma (entidad) siempre y cuando no realice funciones de oficina, pudiendo entonces tenerla o no asignada. Es una relación 0:1.</a:t>
            </a:r>
            <a:endParaRPr lang="es-CO" dirty="0">
              <a:effectLst/>
              <a:latin typeface="Arial" panose="020B0604020202020204" pitchFamily="34" charset="0"/>
              <a:ea typeface="Arial" panose="020B0604020202020204" pitchFamily="34" charset="0"/>
            </a:endParaRPr>
          </a:p>
          <a:p>
            <a:pPr marL="857250" indent="-171450">
              <a:lnSpc>
                <a:spcPct val="115000"/>
              </a:lnSpc>
              <a:buFont typeface="Wingdings" panose="05000000000000000000" pitchFamily="2" charset="2"/>
              <a:buChar char="ü"/>
            </a:pPr>
            <a:r>
              <a:rPr lang="es-ES_tradnl" dirty="0">
                <a:effectLst/>
                <a:latin typeface="Arial" panose="020B0604020202020204" pitchFamily="34" charset="0"/>
                <a:ea typeface="Arial" panose="020B0604020202020204" pitchFamily="34" charset="0"/>
              </a:rPr>
              <a:t>Cada esposo (entidad) está casado (relación) con una única esposa (entidad) y viceversa. Es una relación 1:1.</a:t>
            </a:r>
            <a:endParaRPr lang="es-CO" dirty="0">
              <a:effectLst/>
              <a:latin typeface="Arial" panose="020B0604020202020204" pitchFamily="34" charset="0"/>
              <a:ea typeface="Arial" panose="020B0604020202020204" pitchFamily="34" charset="0"/>
            </a:endParaRPr>
          </a:p>
          <a:p>
            <a:pPr marL="857250" indent="-171450">
              <a:lnSpc>
                <a:spcPct val="115000"/>
              </a:lnSpc>
              <a:buFont typeface="Wingdings" panose="05000000000000000000" pitchFamily="2" charset="2"/>
              <a:buChar char="ü"/>
            </a:pPr>
            <a:r>
              <a:rPr lang="es-ES_tradnl" dirty="0">
                <a:effectLst/>
                <a:latin typeface="Arial" panose="020B0604020202020204" pitchFamily="34" charset="0"/>
                <a:ea typeface="Arial" panose="020B0604020202020204" pitchFamily="34" charset="0"/>
              </a:rPr>
              <a:t>Una factura (entidad) se emite (relación) a un cliente (entidad) y sólo una, pero una cliente puede tener varias facturas emitidas a su nombre. Todas las facturas se emiten a nombre de alguien. Es una relación 1: N.</a:t>
            </a:r>
            <a:endParaRPr lang="es-CO" dirty="0">
              <a:effectLst/>
              <a:latin typeface="Arial" panose="020B0604020202020204" pitchFamily="34" charset="0"/>
              <a:ea typeface="Arial" panose="020B0604020202020204" pitchFamily="34" charset="0"/>
            </a:endParaRPr>
          </a:p>
          <a:p>
            <a:pPr marL="857250" indent="-171450">
              <a:lnSpc>
                <a:spcPct val="115000"/>
              </a:lnSpc>
              <a:buFont typeface="Wingdings" panose="05000000000000000000" pitchFamily="2" charset="2"/>
              <a:buChar char="ü"/>
            </a:pPr>
            <a:r>
              <a:rPr lang="es-ES_tradnl" dirty="0">
                <a:effectLst/>
                <a:latin typeface="Arial" panose="020B0604020202020204" pitchFamily="34" charset="0"/>
                <a:ea typeface="Arial" panose="020B0604020202020204" pitchFamily="34" charset="0"/>
              </a:rPr>
              <a:t>Un cliente (entidad) puede comprar (relación) varios servicios (entidad) y un servicio puede ser comprado por varios clientes distintos. Es una relación </a:t>
            </a:r>
            <a:r>
              <a:rPr lang="es-ES_tradnl" dirty="0" smtClean="0">
                <a:effectLst/>
                <a:latin typeface="Arial" panose="020B0604020202020204" pitchFamily="34" charset="0"/>
                <a:ea typeface="Arial" panose="020B0604020202020204" pitchFamily="34" charset="0"/>
              </a:rPr>
              <a:t>N:M</a:t>
            </a:r>
            <a:r>
              <a:rPr lang="es-ES_tradnl" dirty="0">
                <a:effectLst/>
                <a:latin typeface="Arial" panose="020B0604020202020204" pitchFamily="34" charset="0"/>
                <a:ea typeface="Arial" panose="020B0604020202020204" pitchFamily="34" charset="0"/>
              </a:rPr>
              <a:t>.</a:t>
            </a:r>
            <a:endParaRPr lang="es-CO" dirty="0">
              <a:effectLst/>
              <a:latin typeface="Arial" panose="020B0604020202020204" pitchFamily="34" charset="0"/>
              <a:ea typeface="Arial" panose="020B0604020202020204" pitchFamily="34" charset="0"/>
            </a:endParaRPr>
          </a:p>
          <a:p>
            <a:pPr algn="just">
              <a:lnSpc>
                <a:spcPct val="115000"/>
              </a:lnSpc>
            </a:pPr>
            <a:endParaRPr lang="es-CO" dirty="0">
              <a:effectLst/>
              <a:latin typeface="Arial" panose="020B0604020202020204" pitchFamily="34" charset="0"/>
              <a:ea typeface="Arial" panose="020B0604020202020204" pitchFamily="34" charset="0"/>
            </a:endParaRPr>
          </a:p>
        </p:txBody>
      </p:sp>
      <p:sp>
        <p:nvSpPr>
          <p:cNvPr id="11" name="Elipse 10">
            <a:extLst>
              <a:ext uri="{FF2B5EF4-FFF2-40B4-BE49-F238E27FC236}">
                <a16:creationId xmlns:a16="http://schemas.microsoft.com/office/drawing/2014/main" xmlns="" id="{F8D056EB-9692-4544-9221-D4AD188CC79E}"/>
              </a:ext>
            </a:extLst>
          </p:cNvPr>
          <p:cNvSpPr/>
          <p:nvPr/>
        </p:nvSpPr>
        <p:spPr>
          <a:xfrm>
            <a:off x="7146105" y="3135084"/>
            <a:ext cx="435428" cy="63681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t>7</a:t>
            </a:r>
          </a:p>
        </p:txBody>
      </p:sp>
    </p:spTree>
    <p:extLst>
      <p:ext uri="{BB962C8B-B14F-4D97-AF65-F5344CB8AC3E}">
        <p14:creationId xmlns:p14="http://schemas.microsoft.com/office/powerpoint/2010/main" val="366019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xmlns="" id="{82F4EB2E-E3FD-4BAD-BE0F-518D5EABC148}"/>
              </a:ext>
            </a:extLst>
          </p:cNvPr>
          <p:cNvPicPr>
            <a:picLocks noChangeAspect="1"/>
          </p:cNvPicPr>
          <p:nvPr/>
        </p:nvPicPr>
        <p:blipFill>
          <a:blip r:embed="rId2"/>
          <a:stretch>
            <a:fillRect/>
          </a:stretch>
        </p:blipFill>
        <p:spPr>
          <a:xfrm>
            <a:off x="467458" y="1858419"/>
            <a:ext cx="7168381" cy="2505896"/>
          </a:xfrm>
          <a:prstGeom prst="rect">
            <a:avLst/>
          </a:prstGeom>
        </p:spPr>
      </p:pic>
      <p:sp>
        <p:nvSpPr>
          <p:cNvPr id="3" name="Google Shape;83;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CO" sz="18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4" name="Google Shape;84;p2"/>
          <p:cNvSpPr/>
          <p:nvPr/>
        </p:nvSpPr>
        <p:spPr>
          <a:xfrm>
            <a:off x="8253350" y="0"/>
            <a:ext cx="3938700"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 name="Google Shape;85;p2"/>
          <p:cNvSpPr txBox="1"/>
          <p:nvPr/>
        </p:nvSpPr>
        <p:spPr>
          <a:xfrm>
            <a:off x="8253350" y="1257300"/>
            <a:ext cx="3957600" cy="3016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50"/>
              <a:buFont typeface="Arial"/>
              <a:buNone/>
            </a:pPr>
            <a:r>
              <a:rPr lang="es-ES_tradnl" dirty="0">
                <a:solidFill>
                  <a:schemeClr val="dk1"/>
                </a:solidFill>
              </a:rPr>
              <a:t>Utilizar el recurso de pasos para la información que hay en la diapositiva. </a:t>
            </a:r>
          </a:p>
        </p:txBody>
      </p:sp>
      <p:sp>
        <p:nvSpPr>
          <p:cNvPr id="6" name="Google Shape;86;p2"/>
          <p:cNvSpPr/>
          <p:nvPr/>
        </p:nvSpPr>
        <p:spPr>
          <a:xfrm>
            <a:off x="8253350" y="5188948"/>
            <a:ext cx="3948300" cy="16689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CO" sz="1200" b="0" i="0" u="none" strike="noStrike" cap="none" dirty="0">
                <a:solidFill>
                  <a:schemeClr val="dk1"/>
                </a:solidFill>
                <a:latin typeface="Arial"/>
                <a:ea typeface="Arial"/>
                <a:cs typeface="Arial"/>
                <a:sym typeface="Arial"/>
                <a:hlinkClick r:id="rId3"/>
              </a:rPr>
              <a:t>https://</a:t>
            </a:r>
            <a:r>
              <a:rPr lang="es-CO" sz="1200" b="0" i="0" u="none" strike="noStrike" cap="none" dirty="0" smtClean="0">
                <a:solidFill>
                  <a:schemeClr val="dk1"/>
                </a:solidFill>
                <a:latin typeface="Arial"/>
                <a:ea typeface="Arial"/>
                <a:cs typeface="Arial"/>
                <a:sym typeface="Arial"/>
                <a:hlinkClick r:id="rId3"/>
              </a:rPr>
              <a:t>www.freepik.es/vector-gratis/composicion-isometrica-servicios-nube-grandes-elementos-infraestructura-computacion-nube-conectados-lineas-discontinuas-ilustracion-vectorial_7199787.htm#page=1&amp;query=BASES%20DE%20DATOS&amp;position=6</a:t>
            </a:r>
            <a:r>
              <a:rPr lang="es-CO" sz="1200" b="0" i="0" u="none" strike="noStrike" cap="none" dirty="0" smtClean="0">
                <a:solidFill>
                  <a:schemeClr val="dk1"/>
                </a:solidFill>
                <a:latin typeface="Arial"/>
                <a:ea typeface="Arial"/>
                <a:cs typeface="Arial"/>
                <a:sym typeface="Arial"/>
              </a:rPr>
              <a:t> </a:t>
            </a:r>
            <a:endParaRPr lang="es-CO" sz="1200" b="0" i="0" u="none" strike="noStrike" cap="none" dirty="0">
              <a:solidFill>
                <a:schemeClr val="dk1"/>
              </a:solidFill>
              <a:latin typeface="Arial"/>
              <a:ea typeface="Arial"/>
              <a:cs typeface="Arial"/>
              <a:sym typeface="Arial"/>
            </a:endParaRPr>
          </a:p>
        </p:txBody>
      </p:sp>
      <p:sp>
        <p:nvSpPr>
          <p:cNvPr id="2" name="CuadroTexto 1">
            <a:extLst>
              <a:ext uri="{FF2B5EF4-FFF2-40B4-BE49-F238E27FC236}">
                <a16:creationId xmlns:a16="http://schemas.microsoft.com/office/drawing/2014/main" xmlns="" id="{C5049C68-1AEE-4830-813C-51C0EF2B5A0E}"/>
              </a:ext>
            </a:extLst>
          </p:cNvPr>
          <p:cNvSpPr txBox="1"/>
          <p:nvPr/>
        </p:nvSpPr>
        <p:spPr>
          <a:xfrm>
            <a:off x="1041947" y="2095704"/>
            <a:ext cx="3820339" cy="2031325"/>
          </a:xfrm>
          <a:prstGeom prst="rect">
            <a:avLst/>
          </a:prstGeom>
          <a:solidFill>
            <a:schemeClr val="bg1">
              <a:lumMod val="95000"/>
            </a:schemeClr>
          </a:solidFill>
        </p:spPr>
        <p:txBody>
          <a:bodyPr wrap="square" rtlCol="0">
            <a:spAutoFit/>
          </a:bodyPr>
          <a:lstStyle/>
          <a:p>
            <a:endParaRPr lang="es-ES" sz="1050" dirty="0"/>
          </a:p>
          <a:p>
            <a:endParaRPr lang="es-CO" sz="1050" dirty="0"/>
          </a:p>
          <a:p>
            <a:endParaRPr lang="es-CO" sz="1050" dirty="0"/>
          </a:p>
          <a:p>
            <a:endParaRPr lang="es-CO" sz="1050" dirty="0"/>
          </a:p>
          <a:p>
            <a:endParaRPr lang="es-CO" sz="1050" dirty="0"/>
          </a:p>
          <a:p>
            <a:endParaRPr lang="es-CO" sz="1050" dirty="0"/>
          </a:p>
          <a:p>
            <a:endParaRPr lang="es-CO" sz="1050" dirty="0"/>
          </a:p>
          <a:p>
            <a:endParaRPr lang="es-CO" sz="1050" dirty="0"/>
          </a:p>
          <a:p>
            <a:endParaRPr lang="es-CO" sz="1050" dirty="0"/>
          </a:p>
          <a:p>
            <a:endParaRPr lang="es-CO" sz="1050" dirty="0"/>
          </a:p>
          <a:p>
            <a:endParaRPr lang="es-CO" sz="1050" dirty="0"/>
          </a:p>
          <a:p>
            <a:endParaRPr lang="es-CO" sz="1050" dirty="0"/>
          </a:p>
        </p:txBody>
      </p:sp>
      <p:sp>
        <p:nvSpPr>
          <p:cNvPr id="9" name="CuadroTexto 8">
            <a:extLst>
              <a:ext uri="{FF2B5EF4-FFF2-40B4-BE49-F238E27FC236}">
                <a16:creationId xmlns:a16="http://schemas.microsoft.com/office/drawing/2014/main" xmlns="" id="{BC197C5A-4A08-4997-A02F-5D6A015F17EA}"/>
              </a:ext>
            </a:extLst>
          </p:cNvPr>
          <p:cNvSpPr txBox="1"/>
          <p:nvPr/>
        </p:nvSpPr>
        <p:spPr>
          <a:xfrm>
            <a:off x="1041947" y="2214534"/>
            <a:ext cx="4096110" cy="2569934"/>
          </a:xfrm>
          <a:prstGeom prst="rect">
            <a:avLst/>
          </a:prstGeom>
          <a:solidFill>
            <a:schemeClr val="tx2"/>
          </a:solidFill>
        </p:spPr>
        <p:txBody>
          <a:bodyPr wrap="square">
            <a:spAutoFit/>
          </a:bodyPr>
          <a:lstStyle/>
          <a:p>
            <a:pPr lvl="0" algn="just">
              <a:lnSpc>
                <a:spcPct val="115000"/>
              </a:lnSpc>
            </a:pPr>
            <a:r>
              <a:rPr lang="es-ES_tradnl" dirty="0">
                <a:effectLst/>
                <a:latin typeface="Arial" panose="020B0604020202020204" pitchFamily="34" charset="0"/>
                <a:ea typeface="Arial" panose="020B0604020202020204" pitchFamily="34" charset="0"/>
              </a:rPr>
              <a:t>Aplicar las reglas de normalización. Aplique las reglas de normalización de datos para ver si las tablas están estructuradas correctamente. Haga algunos ajustes en las tablas, si es necesario. La normalización es el proceso de organizar de manera eficiente los datos dentro de una base de datos. Hay que organizar tablas y el establecimiento de relaciones y el establecimiento de relaciones entre ellas según reglas preestablecidas</a:t>
            </a:r>
            <a:r>
              <a:rPr lang="es-ES_tradnl" dirty="0" smtClean="0">
                <a:effectLst/>
                <a:latin typeface="Arial" panose="020B0604020202020204" pitchFamily="34" charset="0"/>
                <a:ea typeface="Arial" panose="020B0604020202020204" pitchFamily="34" charset="0"/>
              </a:rPr>
              <a:t>.</a:t>
            </a:r>
            <a:endParaRPr lang="es-CO" dirty="0">
              <a:effectLst/>
              <a:latin typeface="Arial" panose="020B0604020202020204" pitchFamily="34" charset="0"/>
              <a:ea typeface="Arial" panose="020B0604020202020204" pitchFamily="34" charset="0"/>
            </a:endParaRPr>
          </a:p>
        </p:txBody>
      </p:sp>
      <p:pic>
        <p:nvPicPr>
          <p:cNvPr id="7170" name="Picture 2" descr="Composición isométrica de servicios en la nube con grandes elementos de infraestructura de computación en la nube conectados con líneas discontinuas ilustración vectorial vector gratuito">
            <a:extLst>
              <a:ext uri="{FF2B5EF4-FFF2-40B4-BE49-F238E27FC236}">
                <a16:creationId xmlns:a16="http://schemas.microsoft.com/office/drawing/2014/main" xmlns="" id="{C780B9DC-E92B-4E31-8D48-E966834B5D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816" y="2340254"/>
            <a:ext cx="1814722" cy="1542224"/>
          </a:xfrm>
          <a:prstGeom prst="rect">
            <a:avLst/>
          </a:prstGeom>
          <a:noFill/>
          <a:extLst>
            <a:ext uri="{909E8E84-426E-40DD-AFC4-6F175D3DCCD1}">
              <a14:hiddenFill xmlns:a14="http://schemas.microsoft.com/office/drawing/2010/main">
                <a:solidFill>
                  <a:srgbClr val="FFFFFF"/>
                </a:solidFill>
              </a14:hiddenFill>
            </a:ext>
          </a:extLst>
        </p:spPr>
      </p:pic>
      <p:sp>
        <p:nvSpPr>
          <p:cNvPr id="11" name="Elipse 10">
            <a:extLst>
              <a:ext uri="{FF2B5EF4-FFF2-40B4-BE49-F238E27FC236}">
                <a16:creationId xmlns:a16="http://schemas.microsoft.com/office/drawing/2014/main" xmlns="" id="{8E551568-41F7-49C6-A105-0FF902A7F8FB}"/>
              </a:ext>
            </a:extLst>
          </p:cNvPr>
          <p:cNvSpPr/>
          <p:nvPr/>
        </p:nvSpPr>
        <p:spPr>
          <a:xfrm>
            <a:off x="606519" y="2968859"/>
            <a:ext cx="435428" cy="37737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t>8</a:t>
            </a:r>
          </a:p>
        </p:txBody>
      </p:sp>
    </p:spTree>
    <p:extLst>
      <p:ext uri="{BB962C8B-B14F-4D97-AF65-F5344CB8AC3E}">
        <p14:creationId xmlns:p14="http://schemas.microsoft.com/office/powerpoint/2010/main" val="33240648"/>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718</Words>
  <Application>Microsoft Office PowerPoint</Application>
  <PresentationFormat>Panorámica</PresentationFormat>
  <Paragraphs>141</Paragraphs>
  <Slides>9</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Noto Sans Symbols</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JGOA</cp:lastModifiedBy>
  <cp:revision>50</cp:revision>
  <dcterms:modified xsi:type="dcterms:W3CDTF">2021-09-17T17:51:30Z</dcterms:modified>
</cp:coreProperties>
</file>