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2KBMCylAxftixitr4E3UFBDnJ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0" name="Google Shape;2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9" name="Google Shape;1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4" name="Google Shape;1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0" name="Google Shape;2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freepik.es/foto-gratis/grupo-tres-modernos-arquitectos_1356536.htm#page=1&amp;query=empresa&amp;position=17" TargetMode="External"/><Relationship Id="rId11" Type="http://schemas.openxmlformats.org/officeDocument/2006/relationships/image" Target="../media/image4.jpg"/><Relationship Id="rId10" Type="http://schemas.openxmlformats.org/officeDocument/2006/relationships/image" Target="../media/image10.jpg"/><Relationship Id="rId12" Type="http://schemas.openxmlformats.org/officeDocument/2006/relationships/image" Target="../media/image19.jpg"/><Relationship Id="rId9" Type="http://schemas.openxmlformats.org/officeDocument/2006/relationships/image" Target="../media/image7.jpg"/><Relationship Id="rId5" Type="http://schemas.openxmlformats.org/officeDocument/2006/relationships/hyperlink" Target="https://www.freepik.es/foto-gratis/business-brainstorming-graph-chart-informe-datos-concepto_2991594.htm#page=1&amp;query=empresa&amp;position=19" TargetMode="External"/><Relationship Id="rId6" Type="http://schemas.openxmlformats.org/officeDocument/2006/relationships/hyperlink" Target="https://www.freepik.es/fotos-premium/gente-negocios-oficina-moderna_5866514.htm#page=1&amp;query=empresa&amp;position=11" TargetMode="External"/><Relationship Id="rId7" Type="http://schemas.openxmlformats.org/officeDocument/2006/relationships/image" Target="../media/image12.jpg"/><Relationship Id="rId8"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freepik.es/fotos-premium/manos-usando-pagos-moviles_5284731.htm#page=1&amp;query=mercadeo&amp;position=9" TargetMode="External"/><Relationship Id="rId5" Type="http://schemas.openxmlformats.org/officeDocument/2006/relationships/image" Target="../media/image3.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image.freepik.com/foto-gratis/negocios-finanzas-empleo-concepto-mujeres-emprendedoras-exitosas-joven-empresaria-segura-anteojos-mostrando-gesto-pulgar-arriba-sostenga-computadora-portatil-garantice-mejor-calidad-servicio_1258-59118.jpg" TargetMode="External"/><Relationship Id="rId5" Type="http://schemas.openxmlformats.org/officeDocument/2006/relationships/image" Target="../media/image6.jp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image.freepik.com/foto-gratis/disenadora-experta-intenta-explicarle-colega-que-su-error-senala-poses-papel-cerca-escritorio-profesionales-mujer-hombre-cooperan-desarrollo-informacion-busqueda-proyectos-diseno-comun_273609-50118.jpg" TargetMode="External"/><Relationship Id="rId5" Type="http://schemas.openxmlformats.org/officeDocument/2006/relationships/hyperlink" Target="https://image.freepik.com/foto-gratis/mujeres-disenadoras-graficas-descontentas-tener-fracaso-mientras-trabajan-posan-espacio-coworking-usan-telefono-inteligente-moderno_273609-50358.jpg" TargetMode="External"/><Relationship Id="rId6" Type="http://schemas.openxmlformats.org/officeDocument/2006/relationships/image" Target="../media/image11.jpg"/><Relationship Id="rId7"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7.jpg"/><Relationship Id="rId6" Type="http://schemas.openxmlformats.org/officeDocument/2006/relationships/image" Target="../media/image15.jpg"/><Relationship Id="rId7" Type="http://schemas.openxmlformats.org/officeDocument/2006/relationships/hyperlink" Target="https://image.freepik.com/foto-gratis/mujer-tocando-interfaz-holografica-tecnologia-inteligente_53876-98409.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8900" y="1257300"/>
            <a:ext cx="8234450" cy="30469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92" name="Google Shape;92;p1"/>
          <p:cNvSpPr/>
          <p:nvPr/>
        </p:nvSpPr>
        <p:spPr>
          <a:xfrm>
            <a:off x="2796268" y="983564"/>
            <a:ext cx="3356338" cy="81911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DI_CF1_Introduccion</a:t>
            </a:r>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1"/>
          <p:cNvSpPr txBox="1"/>
          <p:nvPr/>
        </p:nvSpPr>
        <p:spPr>
          <a:xfrm>
            <a:off x="1084812" y="3164926"/>
            <a:ext cx="6102626" cy="2217145"/>
          </a:xfrm>
          <a:prstGeom prst="rect">
            <a:avLst/>
          </a:prstGeom>
          <a:noFill/>
          <a:ln>
            <a:noFill/>
          </a:ln>
        </p:spPr>
        <p:txBody>
          <a:bodyPr anchorCtr="0" anchor="t" bIns="45700" lIns="91425" spcFirstLastPara="1" rIns="91425" wrap="square" tIns="45700">
            <a:spAutoFit/>
          </a:bodyPr>
          <a:lstStyle/>
          <a:p>
            <a:pPr indent="0" lvl="0" marL="180340" marR="0" rtl="0" algn="just">
              <a:lnSpc>
                <a:spcPct val="115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Para que la empresa llegue con su oferta debe tener claro a quiénes va a servir, cuáles son sus características y necesidades. En el desarrollo de este material se tratan aspectos relacionados con el mercadeo, y como  la combinación de factores referenciados con la mezcla de mercadeo definen la propuesta de la empresa a cada uno de los segmentos seleccionados. Se realiza un recorrido por los mercados, tipos, clases y características del mercado, además de los pasos para definirlo. Además, se identifica el proceso de segmentación, así como las bases y los requisitos o pasos para realizarla; posteriormente se revisan cuáles estrategias genéricas de cobertura de mercado se pueden utilizar para realizar la oferta de la empresa. Finalmente, se abordarán las técnicas que se utilizarían para la recolección de datos y la base de datos a estructurar donde se consignará la información del segmento de mercado.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1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34" name="Google Shape;234;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235" name="Google Shape;235;p10"/>
          <p:cNvSpPr/>
          <p:nvPr/>
        </p:nvSpPr>
        <p:spPr>
          <a:xfrm>
            <a:off x="8292539" y="916875"/>
            <a:ext cx="3867545" cy="1331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Música, animación de cierre haciendo un repaso rápido de imágenes vistas durante la narración del vídeo.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1" i="0" lang="es-ES" sz="1400" u="none" cap="none" strike="noStrike">
                <a:solidFill>
                  <a:srgbClr val="FF0000"/>
                </a:solidFill>
                <a:latin typeface="Arial"/>
                <a:ea typeface="Arial"/>
                <a:cs typeface="Arial"/>
                <a:sym typeface="Arial"/>
              </a:rPr>
              <a:t>Fin</a:t>
            </a:r>
            <a:endParaRPr b="1" i="0" sz="1400" u="none" cap="none" strike="noStrike">
              <a:solidFill>
                <a:srgbClr val="FF0000"/>
              </a:solidFill>
              <a:latin typeface="Arial"/>
              <a:ea typeface="Arial"/>
              <a:cs typeface="Arial"/>
              <a:sym typeface="Arial"/>
            </a:endParaRPr>
          </a:p>
        </p:txBody>
      </p:sp>
      <p:grpSp>
        <p:nvGrpSpPr>
          <p:cNvPr id="236" name="Google Shape;236;p10"/>
          <p:cNvGrpSpPr/>
          <p:nvPr/>
        </p:nvGrpSpPr>
        <p:grpSpPr>
          <a:xfrm>
            <a:off x="558490" y="92142"/>
            <a:ext cx="6909926" cy="3859056"/>
            <a:chOff x="-42401" y="-24097"/>
            <a:chExt cx="6909926" cy="3859056"/>
          </a:xfrm>
        </p:grpSpPr>
        <p:pic>
          <p:nvPicPr>
            <p:cNvPr id="237" name="Google Shape;237;p1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38" name="Google Shape;238;p1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9" name="Google Shape;239;p10"/>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id="240" name="Google Shape;240;p10"/>
          <p:cNvPicPr preferRelativeResize="0"/>
          <p:nvPr/>
        </p:nvPicPr>
        <p:blipFill rotWithShape="1">
          <a:blip r:embed="rId4">
            <a:alphaModFix/>
          </a:blip>
          <a:srcRect b="0" l="0" r="0" t="0"/>
          <a:stretch/>
        </p:blipFill>
        <p:spPr>
          <a:xfrm>
            <a:off x="2919880" y="757634"/>
            <a:ext cx="1861126" cy="1800942"/>
          </a:xfrm>
          <a:prstGeom prst="rect">
            <a:avLst/>
          </a:prstGeom>
          <a:noFill/>
          <a:ln>
            <a:noFill/>
          </a:ln>
        </p:spPr>
      </p:pic>
      <p:sp>
        <p:nvSpPr>
          <p:cNvPr id="241" name="Google Shape;241;p10"/>
          <p:cNvSpPr/>
          <p:nvPr/>
        </p:nvSpPr>
        <p:spPr>
          <a:xfrm>
            <a:off x="1137718" y="4555370"/>
            <a:ext cx="6096000" cy="7023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Sin más preámbulos, bienvenidos a este componente formativo.</a:t>
            </a:r>
            <a:endParaRPr b="0" i="0" sz="2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grpSp>
        <p:nvGrpSpPr>
          <p:cNvPr id="101" name="Google Shape;101;p2"/>
          <p:cNvGrpSpPr/>
          <p:nvPr/>
        </p:nvGrpSpPr>
        <p:grpSpPr>
          <a:xfrm>
            <a:off x="598746" y="1864022"/>
            <a:ext cx="6909926" cy="3859056"/>
            <a:chOff x="-42401" y="-24097"/>
            <a:chExt cx="6909926" cy="3859056"/>
          </a:xfrm>
        </p:grpSpPr>
        <p:pic>
          <p:nvPicPr>
            <p:cNvPr id="102" name="Google Shape;102;p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03" name="Google Shape;103;p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4" name="Google Shape;104;p2"/>
          <p:cNvSpPr txBox="1"/>
          <p:nvPr/>
        </p:nvSpPr>
        <p:spPr>
          <a:xfrm>
            <a:off x="8292539" y="777351"/>
            <a:ext cx="3867545"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rgbClr val="000000"/>
                </a:solidFill>
                <a:latin typeface="Arial"/>
                <a:ea typeface="Arial"/>
                <a:cs typeface="Arial"/>
                <a:sym typeface="Arial"/>
              </a:rPr>
              <a:t>Video Motion Graphics + Voz en off</a:t>
            </a:r>
            <a:r>
              <a:rPr b="0" i="0" lang="es-ES" sz="1400" u="none" cap="none" strike="noStrike">
                <a:solidFill>
                  <a:srgbClr val="000000"/>
                </a:solidFill>
                <a:latin typeface="Arial"/>
                <a:ea typeface="Arial"/>
                <a:cs typeface="Arial"/>
                <a:sym typeface="Arial"/>
              </a:rPr>
              <a:t>: a medida que la voz en off narra, se mostrarán los textos y material visual correspondiente.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Intro: </a:t>
            </a:r>
            <a:r>
              <a:rPr b="0" i="0" lang="es-ES" sz="1400" u="none" cap="none" strike="noStrike">
                <a:solidFill>
                  <a:srgbClr val="000000"/>
                </a:solidFill>
                <a:latin typeface="Arial"/>
                <a:ea typeface="Arial"/>
                <a:cs typeface="Arial"/>
                <a:sym typeface="Arial"/>
              </a:rPr>
              <a:t>suena música apropiada, se muestran (con las animaciones que producción considere y tenga al alcance) el </a:t>
            </a:r>
            <a:r>
              <a:rPr b="1" i="0" lang="es-ES" sz="1400" u="none" cap="none" strike="noStrike">
                <a:solidFill>
                  <a:srgbClr val="000000"/>
                </a:solidFill>
                <a:latin typeface="Arial"/>
                <a:ea typeface="Arial"/>
                <a:cs typeface="Arial"/>
                <a:sym typeface="Arial"/>
              </a:rPr>
              <a:t>logo institucional</a:t>
            </a:r>
            <a:r>
              <a:rPr b="0" i="0" lang="es-ES" sz="1400" u="none" cap="none" strike="noStrike">
                <a:solidFill>
                  <a:srgbClr val="000000"/>
                </a:solidFill>
                <a:latin typeface="Arial"/>
                <a:ea typeface="Arial"/>
                <a:cs typeface="Arial"/>
                <a:sym typeface="Arial"/>
              </a:rPr>
              <a:t>, el </a:t>
            </a:r>
            <a:r>
              <a:rPr b="1" i="0" lang="es-ES" sz="1400" u="none" cap="none" strike="noStrike">
                <a:solidFill>
                  <a:srgbClr val="000000"/>
                </a:solidFill>
                <a:latin typeface="Arial"/>
                <a:ea typeface="Arial"/>
                <a:cs typeface="Arial"/>
                <a:sym typeface="Arial"/>
              </a:rPr>
              <a:t>nombre del programa </a:t>
            </a:r>
            <a:r>
              <a:rPr b="0" i="0" lang="es-ES" sz="1400" u="none" cap="none" strike="noStrike">
                <a:solidFill>
                  <a:srgbClr val="000000"/>
                </a:solidFill>
                <a:latin typeface="Arial"/>
                <a:ea typeface="Arial"/>
                <a:cs typeface="Arial"/>
                <a:sym typeface="Arial"/>
              </a:rPr>
              <a:t>y el título: </a:t>
            </a:r>
            <a:r>
              <a:rPr b="1" i="0" lang="es-ES" sz="1400" u="none" cap="none" strike="noStrike">
                <a:solidFill>
                  <a:srgbClr val="000000"/>
                </a:solidFill>
                <a:latin typeface="Arial"/>
                <a:ea typeface="Arial"/>
                <a:cs typeface="Arial"/>
                <a:sym typeface="Arial"/>
              </a:rPr>
              <a:t>Introducción</a:t>
            </a:r>
            <a:r>
              <a:rPr b="0" i="0" lang="es-E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pic>
        <p:nvPicPr>
          <p:cNvPr id="105" name="Google Shape;105;p2"/>
          <p:cNvPicPr preferRelativeResize="0"/>
          <p:nvPr/>
        </p:nvPicPr>
        <p:blipFill rotWithShape="1">
          <a:blip r:embed="rId4">
            <a:alphaModFix/>
          </a:blip>
          <a:srcRect b="0" l="0" r="0" t="0"/>
          <a:stretch/>
        </p:blipFill>
        <p:spPr>
          <a:xfrm>
            <a:off x="4002956" y="1864022"/>
            <a:ext cx="3402544" cy="3315531"/>
          </a:xfrm>
          <a:prstGeom prst="rect">
            <a:avLst/>
          </a:prstGeom>
          <a:noFill/>
          <a:ln>
            <a:noFill/>
          </a:ln>
        </p:spPr>
      </p:pic>
      <p:sp>
        <p:nvSpPr>
          <p:cNvPr id="106" name="Google Shape;106;p2"/>
          <p:cNvSpPr/>
          <p:nvPr/>
        </p:nvSpPr>
        <p:spPr>
          <a:xfrm>
            <a:off x="1701052" y="3916985"/>
            <a:ext cx="173797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00B050"/>
                </a:solidFill>
                <a:latin typeface="Arial"/>
                <a:ea typeface="Arial"/>
                <a:cs typeface="Arial"/>
                <a:sym typeface="Arial"/>
              </a:rPr>
              <a:t>Introducción</a:t>
            </a:r>
            <a:endParaRPr b="1" i="0" sz="2000" u="none" cap="none" strike="noStrike">
              <a:solidFill>
                <a:srgbClr val="00B050"/>
              </a:solidFill>
              <a:latin typeface="Calibri"/>
              <a:ea typeface="Calibri"/>
              <a:cs typeface="Calibri"/>
              <a:sym typeface="Calibri"/>
            </a:endParaRPr>
          </a:p>
        </p:txBody>
      </p:sp>
      <p:sp>
        <p:nvSpPr>
          <p:cNvPr id="107" name="Google Shape;107;p2"/>
          <p:cNvSpPr/>
          <p:nvPr/>
        </p:nvSpPr>
        <p:spPr>
          <a:xfrm>
            <a:off x="911374" y="3034670"/>
            <a:ext cx="31423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00B050"/>
                </a:solidFill>
                <a:latin typeface="Arial"/>
                <a:ea typeface="Arial"/>
                <a:cs typeface="Arial"/>
                <a:sym typeface="Arial"/>
              </a:rPr>
              <a:t>ASESORÍA COMERCIAL</a:t>
            </a:r>
            <a:endParaRPr b="1" i="0" sz="2000" u="none" cap="none" strike="noStrike">
              <a:solidFill>
                <a:srgbClr val="00B050"/>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3"/>
          <p:cNvSpPr txBox="1"/>
          <p:nvPr/>
        </p:nvSpPr>
        <p:spPr>
          <a:xfrm>
            <a:off x="8243899" y="1478399"/>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15" name="Google Shape;115;p3"/>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6" name="Google Shape;116;p3"/>
          <p:cNvGrpSpPr/>
          <p:nvPr/>
        </p:nvGrpSpPr>
        <p:grpSpPr>
          <a:xfrm>
            <a:off x="558490" y="92142"/>
            <a:ext cx="6909926" cy="3859056"/>
            <a:chOff x="-42401" y="-24097"/>
            <a:chExt cx="6909926" cy="3859056"/>
          </a:xfrm>
        </p:grpSpPr>
        <p:pic>
          <p:nvPicPr>
            <p:cNvPr id="117" name="Google Shape;117;p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18" name="Google Shape;118;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9" name="Google Shape;119;p3"/>
          <p:cNvSpPr/>
          <p:nvPr/>
        </p:nvSpPr>
        <p:spPr>
          <a:xfrm>
            <a:off x="558489" y="4425593"/>
            <a:ext cx="6887343"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Para que la </a:t>
            </a:r>
            <a:r>
              <a:rPr b="1" i="0" lang="es-ES" sz="1800" u="none" cap="none" strike="noStrike">
                <a:solidFill>
                  <a:schemeClr val="dk1"/>
                </a:solidFill>
                <a:latin typeface="Arial"/>
                <a:ea typeface="Arial"/>
                <a:cs typeface="Arial"/>
                <a:sym typeface="Arial"/>
              </a:rPr>
              <a:t>empresa</a:t>
            </a:r>
            <a:r>
              <a:rPr b="0" i="0" lang="es-ES" sz="1800" u="none" cap="none" strike="noStrike">
                <a:solidFill>
                  <a:schemeClr val="dk1"/>
                </a:solidFill>
                <a:latin typeface="Arial"/>
                <a:ea typeface="Arial"/>
                <a:cs typeface="Arial"/>
                <a:sym typeface="Arial"/>
              </a:rPr>
              <a:t> llegue con su </a:t>
            </a:r>
            <a:r>
              <a:rPr b="1" i="0" lang="es-ES" sz="1800" u="none" cap="none" strike="noStrike">
                <a:solidFill>
                  <a:schemeClr val="dk1"/>
                </a:solidFill>
                <a:latin typeface="Arial"/>
                <a:ea typeface="Arial"/>
                <a:cs typeface="Arial"/>
                <a:sym typeface="Arial"/>
              </a:rPr>
              <a:t>oferta,</a:t>
            </a:r>
            <a:r>
              <a:rPr b="0" i="0" lang="es-ES" sz="1800" u="none" cap="none" strike="noStrike">
                <a:solidFill>
                  <a:schemeClr val="dk1"/>
                </a:solidFill>
                <a:latin typeface="Arial"/>
                <a:ea typeface="Arial"/>
                <a:cs typeface="Arial"/>
                <a:sym typeface="Arial"/>
              </a:rPr>
              <a:t> debe tener claro a quiénes va a servir, cuáles son sus </a:t>
            </a:r>
            <a:r>
              <a:rPr b="1" i="0" lang="es-ES" sz="1800" u="none" cap="none" strike="noStrike">
                <a:solidFill>
                  <a:schemeClr val="dk1"/>
                </a:solidFill>
                <a:latin typeface="Arial"/>
                <a:ea typeface="Arial"/>
                <a:cs typeface="Arial"/>
                <a:sym typeface="Arial"/>
              </a:rPr>
              <a:t>características</a:t>
            </a:r>
            <a:r>
              <a:rPr b="0" i="0" lang="es-ES" sz="1800" u="none" cap="none" strike="noStrike">
                <a:solidFill>
                  <a:schemeClr val="dk1"/>
                </a:solidFill>
                <a:latin typeface="Arial"/>
                <a:ea typeface="Arial"/>
                <a:cs typeface="Arial"/>
                <a:sym typeface="Arial"/>
              </a:rPr>
              <a:t> y </a:t>
            </a:r>
            <a:r>
              <a:rPr b="1" i="0" lang="es-ES" sz="1800" u="none" cap="none" strike="noStrike">
                <a:solidFill>
                  <a:schemeClr val="dk1"/>
                </a:solidFill>
                <a:latin typeface="Arial"/>
                <a:ea typeface="Arial"/>
                <a:cs typeface="Arial"/>
                <a:sym typeface="Arial"/>
              </a:rPr>
              <a:t>necesidades</a:t>
            </a:r>
            <a:r>
              <a:rPr b="0" i="0" lang="es-ES" sz="1800" u="none" cap="none" strike="noStrike">
                <a:solidFill>
                  <a:schemeClr val="dk1"/>
                </a:solidFill>
                <a:latin typeface="Arial"/>
                <a:ea typeface="Arial"/>
                <a:cs typeface="Arial"/>
                <a:sym typeface="Arial"/>
              </a:rPr>
              <a:t>. </a:t>
            </a:r>
            <a:endParaRPr b="0" i="0" sz="1600" u="none" cap="none" strike="noStrike">
              <a:solidFill>
                <a:schemeClr val="dk1"/>
              </a:solidFill>
              <a:latin typeface="Calibri"/>
              <a:ea typeface="Calibri"/>
              <a:cs typeface="Calibri"/>
              <a:sym typeface="Calibri"/>
            </a:endParaRPr>
          </a:p>
        </p:txBody>
      </p:sp>
      <p:sp>
        <p:nvSpPr>
          <p:cNvPr id="120" name="Google Shape;120;p3"/>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´pueden resaltar las palabras escritas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https://www.freepik.es/foto-gratis/grupo-tres-modernos-arquitectos_1356536.htm#page=1&amp;query=empresa&amp;position=17</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https://www.freepik.es/foto-gratis/business-brainstorming-graph-chart-informe-datos-concepto_2991594.htm#page=1&amp;query=empresa&amp;position=19</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sng" cap="none" strike="noStrike">
                <a:solidFill>
                  <a:schemeClr val="dk1"/>
                </a:solidFill>
                <a:latin typeface="Arial"/>
                <a:ea typeface="Arial"/>
                <a:cs typeface="Arial"/>
                <a:sym typeface="Arial"/>
                <a:hlinkClick r:id="rId6">
                  <a:extLst>
                    <a:ext uri="{A12FA001-AC4F-418D-AE19-62706E023703}">
                      <ahyp:hlinkClr val="tx"/>
                    </a:ext>
                  </a:extLst>
                </a:hlinkClick>
              </a:rPr>
              <a:t>https://www.freepik.es/fotos-premium/gente-negocios-oficina-moderna_5866514.htm#page=1&amp;query=empresa&amp;position=11</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descr="Grupo de tres modernos arquitectos Foto gratis" id="121" name="Google Shape;121;p3"/>
          <p:cNvPicPr preferRelativeResize="0"/>
          <p:nvPr/>
        </p:nvPicPr>
        <p:blipFill rotWithShape="1">
          <a:blip r:embed="rId7">
            <a:alphaModFix/>
          </a:blip>
          <a:srcRect b="0" l="0" r="0" t="0"/>
          <a:stretch/>
        </p:blipFill>
        <p:spPr>
          <a:xfrm>
            <a:off x="3596603" y="294458"/>
            <a:ext cx="2777779" cy="1853334"/>
          </a:xfrm>
          <a:prstGeom prst="rect">
            <a:avLst/>
          </a:prstGeom>
          <a:noFill/>
          <a:ln>
            <a:noFill/>
          </a:ln>
        </p:spPr>
      </p:pic>
      <p:pic>
        <p:nvPicPr>
          <p:cNvPr descr="Grupo de tres modernos arquitectos Foto gratis" id="122" name="Google Shape;122;p3"/>
          <p:cNvPicPr preferRelativeResize="0"/>
          <p:nvPr/>
        </p:nvPicPr>
        <p:blipFill rotWithShape="1">
          <a:blip r:embed="rId8">
            <a:alphaModFix/>
          </a:blip>
          <a:srcRect b="0" l="0" r="0" t="0"/>
          <a:stretch/>
        </p:blipFill>
        <p:spPr>
          <a:xfrm>
            <a:off x="8366920" y="2388216"/>
            <a:ext cx="1086962" cy="725221"/>
          </a:xfrm>
          <a:prstGeom prst="rect">
            <a:avLst/>
          </a:prstGeom>
          <a:noFill/>
          <a:ln>
            <a:noFill/>
          </a:ln>
        </p:spPr>
      </p:pic>
      <p:pic>
        <p:nvPicPr>
          <p:cNvPr descr="Business brainstorming graph chart informe de datos concepto Foto gratis" id="123" name="Google Shape;123;p3"/>
          <p:cNvPicPr preferRelativeResize="0"/>
          <p:nvPr/>
        </p:nvPicPr>
        <p:blipFill rotWithShape="1">
          <a:blip r:embed="rId9">
            <a:alphaModFix/>
          </a:blip>
          <a:srcRect b="0" l="0" r="0" t="0"/>
          <a:stretch/>
        </p:blipFill>
        <p:spPr>
          <a:xfrm>
            <a:off x="1050662" y="1798884"/>
            <a:ext cx="2233268" cy="1487656"/>
          </a:xfrm>
          <a:prstGeom prst="rect">
            <a:avLst/>
          </a:prstGeom>
          <a:noFill/>
          <a:ln>
            <a:noFill/>
          </a:ln>
        </p:spPr>
      </p:pic>
      <p:pic>
        <p:nvPicPr>
          <p:cNvPr descr="Business brainstorming graph chart informe de datos concepto Foto gratis" id="124" name="Google Shape;124;p3"/>
          <p:cNvPicPr preferRelativeResize="0"/>
          <p:nvPr/>
        </p:nvPicPr>
        <p:blipFill rotWithShape="1">
          <a:blip r:embed="rId10">
            <a:alphaModFix/>
          </a:blip>
          <a:srcRect b="0" l="0" r="0" t="0"/>
          <a:stretch/>
        </p:blipFill>
        <p:spPr>
          <a:xfrm>
            <a:off x="8366920" y="4040465"/>
            <a:ext cx="737205" cy="491077"/>
          </a:xfrm>
          <a:prstGeom prst="rect">
            <a:avLst/>
          </a:prstGeom>
          <a:noFill/>
          <a:ln>
            <a:noFill/>
          </a:ln>
        </p:spPr>
      </p:pic>
      <p:pic>
        <p:nvPicPr>
          <p:cNvPr descr="Gente de negocios en la oficina moderna Foto Premium " id="125" name="Google Shape;125;p3"/>
          <p:cNvPicPr preferRelativeResize="0"/>
          <p:nvPr/>
        </p:nvPicPr>
        <p:blipFill rotWithShape="1">
          <a:blip r:embed="rId11">
            <a:alphaModFix/>
          </a:blip>
          <a:srcRect b="0" l="0" r="0" t="0"/>
          <a:stretch/>
        </p:blipFill>
        <p:spPr>
          <a:xfrm>
            <a:off x="1332128" y="409455"/>
            <a:ext cx="1951802" cy="1300162"/>
          </a:xfrm>
          <a:prstGeom prst="rect">
            <a:avLst/>
          </a:prstGeom>
          <a:noFill/>
          <a:ln>
            <a:noFill/>
          </a:ln>
        </p:spPr>
      </p:pic>
      <p:pic>
        <p:nvPicPr>
          <p:cNvPr descr="Gente de negocios en la oficina moderna Foto Premium " id="126" name="Google Shape;126;p3"/>
          <p:cNvPicPr preferRelativeResize="0"/>
          <p:nvPr/>
        </p:nvPicPr>
        <p:blipFill rotWithShape="1">
          <a:blip r:embed="rId12">
            <a:alphaModFix/>
          </a:blip>
          <a:srcRect b="0" l="0" r="0" t="0"/>
          <a:stretch/>
        </p:blipFill>
        <p:spPr>
          <a:xfrm>
            <a:off x="8356049" y="5459481"/>
            <a:ext cx="748076" cy="49831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4"/>
          <p:cNvSpPr txBox="1"/>
          <p:nvPr/>
        </p:nvSpPr>
        <p:spPr>
          <a:xfrm>
            <a:off x="8253349" y="1478399"/>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33" name="Google Shape;133;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34" name="Google Shape;134;p4"/>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5" name="Google Shape;135;p4"/>
          <p:cNvGrpSpPr/>
          <p:nvPr/>
        </p:nvGrpSpPr>
        <p:grpSpPr>
          <a:xfrm>
            <a:off x="242327" y="65446"/>
            <a:ext cx="7708978" cy="3975019"/>
            <a:chOff x="-42401" y="-24097"/>
            <a:chExt cx="6909926" cy="3859056"/>
          </a:xfrm>
        </p:grpSpPr>
        <p:pic>
          <p:nvPicPr>
            <p:cNvPr id="136" name="Google Shape;136;p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37" name="Google Shape;137;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8" name="Google Shape;138;p4"/>
          <p:cNvSpPr/>
          <p:nvPr/>
        </p:nvSpPr>
        <p:spPr>
          <a:xfrm>
            <a:off x="558489" y="4425593"/>
            <a:ext cx="6887343"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En el desarrollo de este material se tratan aspectos relacionados con el mercadeo, y como  la combinación de factores referenciados con la mezcla de mercadeo definen la propuesta de la empresa a cada uno de los segmentos seleccionados. </a:t>
            </a:r>
            <a:endParaRPr b="0" i="0" sz="1600" u="none" cap="none" strike="noStrike">
              <a:solidFill>
                <a:schemeClr val="dk1"/>
              </a:solidFill>
              <a:latin typeface="Calibri"/>
              <a:ea typeface="Calibri"/>
              <a:cs typeface="Calibri"/>
              <a:sym typeface="Calibri"/>
            </a:endParaRPr>
          </a:p>
        </p:txBody>
      </p:sp>
      <p:sp>
        <p:nvSpPr>
          <p:cNvPr id="139" name="Google Shape;139;p4"/>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Nota: Tomado 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ES" sz="18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https://www.freepik.es/fotos-premium/manos-usando-pagos-moviles_5284731.htm#page=1&amp;query=mercadeo&amp;position=9</a:t>
            </a:r>
            <a:r>
              <a:rPr b="0" i="0" lang="es-E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https://www.freepik.es/foto-gratis/empresarios-que-trabajan-finanzas-contabilidad-analizan-financi_16068554.htm#page=1&amp;query=mercadeo&amp;position=3</a:t>
            </a:r>
            <a:endParaRPr b="0" i="0" sz="1200" u="none" cap="none" strike="noStrike">
              <a:solidFill>
                <a:schemeClr val="dk1"/>
              </a:solidFill>
              <a:latin typeface="Arial"/>
              <a:ea typeface="Arial"/>
              <a:cs typeface="Arial"/>
              <a:sym typeface="Arial"/>
            </a:endParaRPr>
          </a:p>
        </p:txBody>
      </p:sp>
      <p:pic>
        <p:nvPicPr>
          <p:cNvPr descr="Manos usando pagos móviles Foto Premium " id="140" name="Google Shape;140;p4"/>
          <p:cNvPicPr preferRelativeResize="0"/>
          <p:nvPr/>
        </p:nvPicPr>
        <p:blipFill rotWithShape="1">
          <a:blip r:embed="rId5">
            <a:alphaModFix/>
          </a:blip>
          <a:srcRect b="0" l="0" r="0" t="0"/>
          <a:stretch/>
        </p:blipFill>
        <p:spPr>
          <a:xfrm>
            <a:off x="693167" y="272235"/>
            <a:ext cx="3762073" cy="2736008"/>
          </a:xfrm>
          <a:prstGeom prst="rect">
            <a:avLst/>
          </a:prstGeom>
          <a:noFill/>
          <a:ln>
            <a:noFill/>
          </a:ln>
        </p:spPr>
      </p:pic>
      <p:pic>
        <p:nvPicPr>
          <p:cNvPr descr="Los empresarios que trabajan en finanzas y contabilidad analizan financi Foto gratis" id="141" name="Google Shape;141;p4"/>
          <p:cNvPicPr preferRelativeResize="0"/>
          <p:nvPr/>
        </p:nvPicPr>
        <p:blipFill rotWithShape="1">
          <a:blip r:embed="rId6">
            <a:alphaModFix/>
          </a:blip>
          <a:srcRect b="0" l="0" r="0" t="0"/>
          <a:stretch/>
        </p:blipFill>
        <p:spPr>
          <a:xfrm>
            <a:off x="4267614" y="1440154"/>
            <a:ext cx="3348799" cy="220400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5"/>
          <p:cNvSpPr txBox="1"/>
          <p:nvPr/>
        </p:nvSpPr>
        <p:spPr>
          <a:xfrm>
            <a:off x="8253350" y="1850243"/>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49" name="Google Shape;149;p5"/>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0" name="Google Shape;150;p5"/>
          <p:cNvGrpSpPr/>
          <p:nvPr/>
        </p:nvGrpSpPr>
        <p:grpSpPr>
          <a:xfrm>
            <a:off x="0" y="982215"/>
            <a:ext cx="6339339" cy="2830733"/>
            <a:chOff x="-42401" y="-24097"/>
            <a:chExt cx="6909926" cy="3859056"/>
          </a:xfrm>
        </p:grpSpPr>
        <p:pic>
          <p:nvPicPr>
            <p:cNvPr id="151" name="Google Shape;151;p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52" name="Google Shape;152;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5"/>
          <p:cNvSpPr/>
          <p:nvPr/>
        </p:nvSpPr>
        <p:spPr>
          <a:xfrm>
            <a:off x="973828" y="4987286"/>
            <a:ext cx="6887343" cy="7023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Sin duda alguna muchas personas tienen </a:t>
            </a:r>
            <a:r>
              <a:rPr b="1" i="0" lang="es-ES" sz="1800" u="none" cap="none" strike="noStrike">
                <a:solidFill>
                  <a:schemeClr val="dk1"/>
                </a:solidFill>
                <a:latin typeface="Arial"/>
                <a:ea typeface="Arial"/>
                <a:cs typeface="Arial"/>
                <a:sym typeface="Arial"/>
              </a:rPr>
              <a:t>cualidades</a:t>
            </a:r>
            <a:r>
              <a:rPr b="0" i="0" lang="es-ES" sz="1800" u="none" cap="none" strike="noStrike">
                <a:solidFill>
                  <a:schemeClr val="dk1"/>
                </a:solidFill>
                <a:latin typeface="Arial"/>
                <a:ea typeface="Arial"/>
                <a:cs typeface="Arial"/>
                <a:sym typeface="Arial"/>
              </a:rPr>
              <a:t> </a:t>
            </a:r>
            <a:r>
              <a:rPr b="1" i="0" lang="es-ES" sz="1800" u="none" cap="none" strike="noStrike">
                <a:solidFill>
                  <a:schemeClr val="dk1"/>
                </a:solidFill>
                <a:latin typeface="Arial"/>
                <a:ea typeface="Arial"/>
                <a:cs typeface="Arial"/>
                <a:sym typeface="Arial"/>
              </a:rPr>
              <a:t>emprendedoras</a:t>
            </a:r>
            <a:r>
              <a:rPr b="0" i="0" lang="es-ES" sz="1800" u="none" cap="none" strike="noStrike">
                <a:solidFill>
                  <a:schemeClr val="dk1"/>
                </a:solidFill>
                <a:latin typeface="Arial"/>
                <a:ea typeface="Arial"/>
                <a:cs typeface="Arial"/>
                <a:sym typeface="Arial"/>
              </a:rPr>
              <a:t> e ideas maravillosas, </a:t>
            </a:r>
            <a:endParaRPr b="0" i="0" sz="1400" u="none" cap="none" strike="noStrike">
              <a:solidFill>
                <a:srgbClr val="000000"/>
              </a:solidFill>
              <a:latin typeface="Arial"/>
              <a:ea typeface="Arial"/>
              <a:cs typeface="Arial"/>
              <a:sym typeface="Arial"/>
            </a:endParaRPr>
          </a:p>
        </p:txBody>
      </p:sp>
      <p:sp>
        <p:nvSpPr>
          <p:cNvPr id="154" name="Google Shape;154;p5"/>
          <p:cNvSpPr txBox="1"/>
          <p:nvPr/>
        </p:nvSpPr>
        <p:spPr>
          <a:xfrm>
            <a:off x="595558" y="92142"/>
            <a:ext cx="22598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0000"/>
                </a:solidFill>
                <a:latin typeface="Calibri"/>
                <a:ea typeface="Calibri"/>
                <a:cs typeface="Calibri"/>
                <a:sym typeface="Calibri"/>
              </a:rPr>
              <a:t>Rotación de imágenes </a:t>
            </a:r>
            <a:endParaRPr b="0" i="0" sz="1400" u="none" cap="none" strike="noStrike">
              <a:solidFill>
                <a:srgbClr val="000000"/>
              </a:solidFill>
              <a:latin typeface="Arial"/>
              <a:ea typeface="Arial"/>
              <a:cs typeface="Arial"/>
              <a:sym typeface="Arial"/>
            </a:endParaRPr>
          </a:p>
        </p:txBody>
      </p:sp>
      <p:sp>
        <p:nvSpPr>
          <p:cNvPr id="155" name="Google Shape;155;p5"/>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Resaltar las palabras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56" name="Google Shape;156;p5"/>
          <p:cNvSpPr/>
          <p:nvPr/>
        </p:nvSpPr>
        <p:spPr>
          <a:xfrm>
            <a:off x="8234450" y="2832253"/>
            <a:ext cx="3906734" cy="184698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rgbClr val="0000FF"/>
                </a:solidFill>
                <a:latin typeface="Arial"/>
                <a:ea typeface="Arial"/>
                <a:cs typeface="Arial"/>
                <a:sym typeface="Arial"/>
                <a:hlinkClick r:id="rId4">
                  <a:extLst>
                    <a:ext uri="{A12FA001-AC4F-418D-AE19-62706E023703}">
                      <ahyp:hlinkClr val="tx"/>
                    </a:ext>
                  </a:extLst>
                </a:hlinkClick>
              </a:rPr>
              <a:t>https://image.freepik.com/foto-gratis/negocios-finanzas-empleo-concepto-mujeres-emprendedoras-exitosas-joven-empresaria-segura-anteojos-mostrando-gesto-pulgar-arriba-sostenga-computadora-portatil-garantice-mejor-calidad-servicio_1258-59118.jpg</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ES" sz="1000" u="none" cap="none" strike="noStrike">
                <a:solidFill>
                  <a:schemeClr val="dk1"/>
                </a:solidFill>
                <a:latin typeface="Arial"/>
                <a:ea typeface="Arial"/>
                <a:cs typeface="Arial"/>
                <a:sym typeface="Arial"/>
              </a:rPr>
              <a:t>https://image.freepik.com/psd-gratis/hombre-negocios-afroamericano-joven-que-da-pulgar-arriba-gesto-porque-algo-bueno-ha-sucedido_1368-31753.jpg</a:t>
            </a:r>
            <a:endParaRPr b="0" i="0" sz="1400" u="none" cap="none" strike="noStrike">
              <a:solidFill>
                <a:srgbClr val="000000"/>
              </a:solidFill>
              <a:latin typeface="Arial"/>
              <a:ea typeface="Arial"/>
              <a:cs typeface="Arial"/>
              <a:sym typeface="Arial"/>
            </a:endParaRPr>
          </a:p>
        </p:txBody>
      </p:sp>
      <p:pic>
        <p:nvPicPr>
          <p:cNvPr descr="Negocios, finanzas y empleo, concepto de mujeres emprendedoras exitosas. joven empresaria segura de anteojos, mostrando gesto de pulgar hacia arriba, sostenga la computadora portátil, garantice la mejor calidad de servicio Foto gratis" id="157" name="Google Shape;157;p5"/>
          <p:cNvPicPr preferRelativeResize="0"/>
          <p:nvPr/>
        </p:nvPicPr>
        <p:blipFill rotWithShape="1">
          <a:blip r:embed="rId5">
            <a:alphaModFix/>
          </a:blip>
          <a:srcRect b="0" l="0" r="0" t="0"/>
          <a:stretch/>
        </p:blipFill>
        <p:spPr>
          <a:xfrm>
            <a:off x="145353" y="663706"/>
            <a:ext cx="3899256" cy="2597428"/>
          </a:xfrm>
          <a:prstGeom prst="rect">
            <a:avLst/>
          </a:prstGeom>
          <a:noFill/>
          <a:ln>
            <a:noFill/>
          </a:ln>
        </p:spPr>
      </p:pic>
      <p:pic>
        <p:nvPicPr>
          <p:cNvPr descr="Hombre de negocios afroamericano joven que da un pulgar hacia arriba gesto porque algo bueno ha sucedido PSD Premium " id="158" name="Google Shape;158;p5"/>
          <p:cNvPicPr preferRelativeResize="0"/>
          <p:nvPr/>
        </p:nvPicPr>
        <p:blipFill rotWithShape="1">
          <a:blip r:embed="rId6">
            <a:alphaModFix/>
          </a:blip>
          <a:srcRect b="0" l="0" r="0" t="0"/>
          <a:stretch/>
        </p:blipFill>
        <p:spPr>
          <a:xfrm>
            <a:off x="4126938" y="217326"/>
            <a:ext cx="2357754" cy="326144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6"/>
          <p:cNvSpPr txBox="1"/>
          <p:nvPr/>
        </p:nvSpPr>
        <p:spPr>
          <a:xfrm>
            <a:off x="8253350" y="1850243"/>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65" name="Google Shape;165;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66" name="Google Shape;166;p6"/>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7" name="Google Shape;167;p6"/>
          <p:cNvGrpSpPr/>
          <p:nvPr/>
        </p:nvGrpSpPr>
        <p:grpSpPr>
          <a:xfrm>
            <a:off x="0" y="247329"/>
            <a:ext cx="7457572" cy="3565620"/>
            <a:chOff x="-42401" y="-24097"/>
            <a:chExt cx="6909926" cy="3859056"/>
          </a:xfrm>
        </p:grpSpPr>
        <p:pic>
          <p:nvPicPr>
            <p:cNvPr id="168" name="Google Shape;168;p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69" name="Google Shape;169;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0" name="Google Shape;170;p6"/>
          <p:cNvSpPr/>
          <p:nvPr/>
        </p:nvSpPr>
        <p:spPr>
          <a:xfrm>
            <a:off x="600407" y="5010606"/>
            <a:ext cx="6887343" cy="7023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pero muchos se quedan en una idea, porque </a:t>
            </a:r>
            <a:r>
              <a:rPr b="1" i="0" lang="es-ES" sz="1800" u="none" cap="none" strike="noStrike">
                <a:solidFill>
                  <a:schemeClr val="dk1"/>
                </a:solidFill>
                <a:latin typeface="Arial"/>
                <a:ea typeface="Arial"/>
                <a:cs typeface="Arial"/>
                <a:sym typeface="Arial"/>
              </a:rPr>
              <a:t>no aterrizan </a:t>
            </a:r>
            <a:r>
              <a:rPr b="0" i="0" lang="es-ES" sz="1800" u="none" cap="none" strike="noStrike">
                <a:solidFill>
                  <a:schemeClr val="dk1"/>
                </a:solidFill>
                <a:latin typeface="Arial"/>
                <a:ea typeface="Arial"/>
                <a:cs typeface="Arial"/>
                <a:sym typeface="Arial"/>
              </a:rPr>
              <a:t>eso tan </a:t>
            </a:r>
            <a:r>
              <a:rPr b="1" i="0" lang="es-ES" sz="1800" u="none" cap="none" strike="noStrike">
                <a:solidFill>
                  <a:schemeClr val="dk1"/>
                </a:solidFill>
                <a:latin typeface="Arial"/>
                <a:ea typeface="Arial"/>
                <a:cs typeface="Arial"/>
                <a:sym typeface="Arial"/>
              </a:rPr>
              <a:t>valioso</a:t>
            </a:r>
            <a:r>
              <a:rPr b="0" i="0" lang="es-ES" sz="1800" u="none" cap="none" strike="noStrike">
                <a:solidFill>
                  <a:schemeClr val="dk1"/>
                </a:solidFill>
                <a:latin typeface="Arial"/>
                <a:ea typeface="Arial"/>
                <a:cs typeface="Arial"/>
                <a:sym typeface="Arial"/>
              </a:rPr>
              <a:t> que tienen,  </a:t>
            </a:r>
            <a:endParaRPr b="0" i="0" sz="1400" u="none" cap="none" strike="noStrike">
              <a:solidFill>
                <a:srgbClr val="000000"/>
              </a:solidFill>
              <a:latin typeface="Arial"/>
              <a:ea typeface="Arial"/>
              <a:cs typeface="Arial"/>
              <a:sym typeface="Arial"/>
            </a:endParaRPr>
          </a:p>
        </p:txBody>
      </p:sp>
      <p:sp>
        <p:nvSpPr>
          <p:cNvPr id="171" name="Google Shape;171;p6"/>
          <p:cNvSpPr txBox="1"/>
          <p:nvPr/>
        </p:nvSpPr>
        <p:spPr>
          <a:xfrm>
            <a:off x="595558" y="92142"/>
            <a:ext cx="22598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0000"/>
                </a:solidFill>
                <a:latin typeface="Calibri"/>
                <a:ea typeface="Calibri"/>
                <a:cs typeface="Calibri"/>
                <a:sym typeface="Calibri"/>
              </a:rPr>
              <a:t>Rotación de imágenes </a:t>
            </a:r>
            <a:endParaRPr b="0" i="0" sz="1400" u="none" cap="none" strike="noStrike">
              <a:solidFill>
                <a:srgbClr val="000000"/>
              </a:solidFill>
              <a:latin typeface="Arial"/>
              <a:ea typeface="Arial"/>
              <a:cs typeface="Arial"/>
              <a:sym typeface="Arial"/>
            </a:endParaRPr>
          </a:p>
        </p:txBody>
      </p:sp>
      <p:sp>
        <p:nvSpPr>
          <p:cNvPr id="172" name="Google Shape;172;p6"/>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Resaltar las palabras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73" name="Google Shape;173;p6"/>
          <p:cNvSpPr/>
          <p:nvPr/>
        </p:nvSpPr>
        <p:spPr>
          <a:xfrm>
            <a:off x="8234450" y="2832253"/>
            <a:ext cx="3906734" cy="255486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rgbClr val="0000FF"/>
                </a:solidFill>
                <a:latin typeface="Arial"/>
                <a:ea typeface="Arial"/>
                <a:cs typeface="Arial"/>
                <a:sym typeface="Arial"/>
                <a:hlinkClick r:id="rId4">
                  <a:extLst>
                    <a:ext uri="{A12FA001-AC4F-418D-AE19-62706E023703}">
                      <ahyp:hlinkClr val="tx"/>
                    </a:ext>
                  </a:extLst>
                </a:hlinkClick>
              </a:rPr>
              <a:t>https://image.freepik.com/foto-gratis/disenadora-experta-intenta-explicarle-colega-que-su-error-senala-poses-papel-cerca-escritorio-profesionales-mujer-hombre-cooperan-desarrollo-informacion-busqueda-proyectos-diseno-comun_273609-50118.jpg</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sng" cap="none" strike="noStrike">
              <a:solidFill>
                <a:srgbClr val="0000FF"/>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chemeClr val="dk1"/>
                </a:solidFill>
                <a:latin typeface="Arial"/>
                <a:ea typeface="Arial"/>
                <a:cs typeface="Arial"/>
                <a:sym typeface="Arial"/>
                <a:hlinkClick r:id="rId5">
                  <a:extLst>
                    <a:ext uri="{A12FA001-AC4F-418D-AE19-62706E023703}">
                      <ahyp:hlinkClr val="tx"/>
                    </a:ext>
                  </a:extLst>
                </a:hlinkClick>
              </a:rPr>
              <a:t>https://image.freepik.com/foto-gratis/mujeres-disenadoras-graficas-descontentas-tener-fracaso-mientras-trabajan-posan-espacio-coworking-usan-telefono-inteligente-moderno_273609-50358.jpg</a:t>
            </a:r>
            <a:endParaRPr b="0" i="0" sz="10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p:txBody>
      </p:sp>
      <p:pic>
        <p:nvPicPr>
          <p:cNvPr descr="Diseñadora experta intenta explicarle a un colega que su error señala las poses de papel cerca del escritorio. los profesionales de la mujer y el hombre cooperan en el desarrollo de información de búsqueda de proyectos de diseño común Foto gratis" id="174" name="Google Shape;174;p6"/>
          <p:cNvPicPr preferRelativeResize="0"/>
          <p:nvPr/>
        </p:nvPicPr>
        <p:blipFill rotWithShape="1">
          <a:blip r:embed="rId6">
            <a:alphaModFix/>
          </a:blip>
          <a:srcRect b="0" l="0" r="0" t="0"/>
          <a:stretch/>
        </p:blipFill>
        <p:spPr>
          <a:xfrm>
            <a:off x="325755" y="697652"/>
            <a:ext cx="3899256" cy="2597428"/>
          </a:xfrm>
          <a:prstGeom prst="rect">
            <a:avLst/>
          </a:prstGeom>
          <a:noFill/>
          <a:ln>
            <a:noFill/>
          </a:ln>
        </p:spPr>
      </p:pic>
      <p:pic>
        <p:nvPicPr>
          <p:cNvPr descr="Las mujeres diseñadoras gráficas descontentas de tener un fracaso mientras trabajan posan en el espacio de coworking usan un teléfono inteligente moderno Foto gratis" id="175" name="Google Shape;175;p6"/>
          <p:cNvPicPr preferRelativeResize="0"/>
          <p:nvPr/>
        </p:nvPicPr>
        <p:blipFill rotWithShape="1">
          <a:blip r:embed="rId7">
            <a:alphaModFix/>
          </a:blip>
          <a:srcRect b="0" l="0" r="0" t="0"/>
          <a:stretch/>
        </p:blipFill>
        <p:spPr>
          <a:xfrm>
            <a:off x="3728786" y="742949"/>
            <a:ext cx="3938649" cy="262366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7"/>
          <p:cNvSpPr txBox="1"/>
          <p:nvPr/>
        </p:nvSpPr>
        <p:spPr>
          <a:xfrm>
            <a:off x="8253350" y="1850243"/>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82" name="Google Shape;18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83" name="Google Shape;183;p7"/>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4" name="Google Shape;184;p7"/>
          <p:cNvGrpSpPr/>
          <p:nvPr/>
        </p:nvGrpSpPr>
        <p:grpSpPr>
          <a:xfrm>
            <a:off x="0" y="247329"/>
            <a:ext cx="7457572" cy="3565620"/>
            <a:chOff x="-42401" y="-24097"/>
            <a:chExt cx="6909926" cy="3859056"/>
          </a:xfrm>
        </p:grpSpPr>
        <p:pic>
          <p:nvPicPr>
            <p:cNvPr id="185" name="Google Shape;185;p7"/>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86" name="Google Shape;186;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7" name="Google Shape;187;p7"/>
          <p:cNvSpPr/>
          <p:nvPr/>
        </p:nvSpPr>
        <p:spPr>
          <a:xfrm>
            <a:off x="558489" y="4425593"/>
            <a:ext cx="6887343" cy="13665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por ese motivo le invitamos a vivenciar estas actividades para que pueda desarrollar esa capacidad de definir en un </a:t>
            </a:r>
            <a:r>
              <a:rPr b="1" i="0" lang="es-ES" sz="1800" u="none" cap="none" strike="noStrike">
                <a:solidFill>
                  <a:schemeClr val="dk1"/>
                </a:solidFill>
                <a:latin typeface="Arial"/>
                <a:ea typeface="Arial"/>
                <a:cs typeface="Arial"/>
                <a:sym typeface="Arial"/>
              </a:rPr>
              <a:t>modelo Canvas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8" name="Google Shape;188;p7"/>
          <p:cNvSpPr txBox="1"/>
          <p:nvPr/>
        </p:nvSpPr>
        <p:spPr>
          <a:xfrm>
            <a:off x="595558" y="92142"/>
            <a:ext cx="22598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0000"/>
                </a:solidFill>
                <a:latin typeface="Calibri"/>
                <a:ea typeface="Calibri"/>
                <a:cs typeface="Calibri"/>
                <a:sym typeface="Calibri"/>
              </a:rPr>
              <a:t>Rotación de imágenes </a:t>
            </a:r>
            <a:endParaRPr b="0" i="0" sz="1400" u="none" cap="none" strike="noStrike">
              <a:solidFill>
                <a:srgbClr val="000000"/>
              </a:solidFill>
              <a:latin typeface="Arial"/>
              <a:ea typeface="Arial"/>
              <a:cs typeface="Arial"/>
              <a:sym typeface="Arial"/>
            </a:endParaRPr>
          </a:p>
        </p:txBody>
      </p:sp>
      <p:sp>
        <p:nvSpPr>
          <p:cNvPr id="189" name="Google Shape;189;p7"/>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Resaltar las palabras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90" name="Google Shape;190;p7"/>
          <p:cNvSpPr/>
          <p:nvPr/>
        </p:nvSpPr>
        <p:spPr>
          <a:xfrm>
            <a:off x="8234450" y="2832253"/>
            <a:ext cx="3906734" cy="60818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rgbClr val="0000FF"/>
                </a:solidFill>
                <a:latin typeface="Arial"/>
                <a:ea typeface="Arial"/>
                <a:cs typeface="Arial"/>
                <a:sym typeface="Arial"/>
              </a:rPr>
              <a:t>https://image.freepik.com/foto-gratis/empresario-usando-tableta-analizando-datos-ventas-grafico-crecimiento-economico_34200-308.jpg</a:t>
            </a:r>
            <a:endParaRPr b="0" i="0" sz="1000" u="none" cap="none" strike="noStrike">
              <a:solidFill>
                <a:schemeClr val="dk1"/>
              </a:solidFill>
              <a:latin typeface="Arial"/>
              <a:ea typeface="Arial"/>
              <a:cs typeface="Arial"/>
              <a:sym typeface="Arial"/>
            </a:endParaRPr>
          </a:p>
        </p:txBody>
      </p:sp>
      <p:pic>
        <p:nvPicPr>
          <p:cNvPr descr="Empresario usando tableta analizando datos de ventas y gráfico de crecimiento económico. Foto Premium " id="191" name="Google Shape;191;p7"/>
          <p:cNvPicPr preferRelativeResize="0"/>
          <p:nvPr/>
        </p:nvPicPr>
        <p:blipFill rotWithShape="1">
          <a:blip r:embed="rId4">
            <a:alphaModFix/>
          </a:blip>
          <a:srcRect b="0" l="0" r="0" t="0"/>
          <a:stretch/>
        </p:blipFill>
        <p:spPr>
          <a:xfrm>
            <a:off x="347080" y="846602"/>
            <a:ext cx="3655080" cy="15881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8"/>
          <p:cNvSpPr txBox="1"/>
          <p:nvPr/>
        </p:nvSpPr>
        <p:spPr>
          <a:xfrm>
            <a:off x="8253350" y="1850243"/>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98" name="Google Shape;198;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99" name="Google Shape;199;p8"/>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00" name="Google Shape;200;p8"/>
          <p:cNvGrpSpPr/>
          <p:nvPr/>
        </p:nvGrpSpPr>
        <p:grpSpPr>
          <a:xfrm>
            <a:off x="0" y="247329"/>
            <a:ext cx="7457572" cy="3565620"/>
            <a:chOff x="-42401" y="-24097"/>
            <a:chExt cx="6909926" cy="3859056"/>
          </a:xfrm>
        </p:grpSpPr>
        <p:pic>
          <p:nvPicPr>
            <p:cNvPr id="201" name="Google Shape;201;p8"/>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2" name="Google Shape;202;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3" name="Google Shape;203;p8"/>
          <p:cNvSpPr/>
          <p:nvPr/>
        </p:nvSpPr>
        <p:spPr>
          <a:xfrm>
            <a:off x="558489" y="4425593"/>
            <a:ext cx="6887343" cy="68505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teniendo en este componente una explicación de cada </a:t>
            </a:r>
            <a:r>
              <a:rPr b="1" i="0" lang="es-ES" sz="1800" u="none" cap="none" strike="noStrike">
                <a:solidFill>
                  <a:schemeClr val="dk1"/>
                </a:solidFill>
                <a:latin typeface="Calibri"/>
                <a:ea typeface="Calibri"/>
                <a:cs typeface="Calibri"/>
                <a:sym typeface="Calibri"/>
              </a:rPr>
              <a:t>componente del modelo Canvas</a:t>
            </a:r>
            <a:r>
              <a:rPr b="0" i="0" lang="es-ES" sz="1800" u="none" cap="none" strike="noStrike">
                <a:solidFill>
                  <a:schemeClr val="dk1"/>
                </a:solidFill>
                <a:latin typeface="Calibri"/>
                <a:ea typeface="Calibri"/>
                <a:cs typeface="Calibri"/>
                <a:sym typeface="Calibri"/>
              </a:rPr>
              <a:t>, ejemplos de la construcción, </a:t>
            </a:r>
            <a:endParaRPr b="0" i="0" sz="1400" u="none" cap="none" strike="noStrike">
              <a:solidFill>
                <a:srgbClr val="000000"/>
              </a:solidFill>
              <a:latin typeface="Arial"/>
              <a:ea typeface="Arial"/>
              <a:cs typeface="Arial"/>
              <a:sym typeface="Arial"/>
            </a:endParaRPr>
          </a:p>
        </p:txBody>
      </p:sp>
      <p:sp>
        <p:nvSpPr>
          <p:cNvPr id="204" name="Google Shape;204;p8"/>
          <p:cNvSpPr txBox="1"/>
          <p:nvPr/>
        </p:nvSpPr>
        <p:spPr>
          <a:xfrm>
            <a:off x="595558" y="92142"/>
            <a:ext cx="22598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0000"/>
                </a:solidFill>
                <a:latin typeface="Calibri"/>
                <a:ea typeface="Calibri"/>
                <a:cs typeface="Calibri"/>
                <a:sym typeface="Calibri"/>
              </a:rPr>
              <a:t>Rotación de imágenes </a:t>
            </a:r>
            <a:endParaRPr b="0" i="0" sz="1400" u="none" cap="none" strike="noStrike">
              <a:solidFill>
                <a:srgbClr val="000000"/>
              </a:solidFill>
              <a:latin typeface="Arial"/>
              <a:ea typeface="Arial"/>
              <a:cs typeface="Arial"/>
              <a:sym typeface="Arial"/>
            </a:endParaRPr>
          </a:p>
        </p:txBody>
      </p:sp>
      <p:sp>
        <p:nvSpPr>
          <p:cNvPr id="205" name="Google Shape;205;p8"/>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Resaltar las palabras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206" name="Google Shape;206;p8"/>
          <p:cNvSpPr/>
          <p:nvPr/>
        </p:nvSpPr>
        <p:spPr>
          <a:xfrm>
            <a:off x="8234450" y="2832253"/>
            <a:ext cx="3906734" cy="149303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rgbClr val="0000FF"/>
                </a:solidFill>
                <a:latin typeface="Arial"/>
                <a:ea typeface="Arial"/>
                <a:cs typeface="Arial"/>
                <a:sym typeface="Arial"/>
              </a:rPr>
              <a:t>https://www.google.com/imgres?imgurl=https%3A%2F%2Feconomipedia.com%2Fwp-content%2Fuploads%2FModelo-Canvas-1024x1024.png&amp;imgrefurl=https%3A%2F%2Feconomipedia.com%2Fdefiniciones%2Fmodelo-canvas.html&amp;tbnid=EQADMN-mf-6zeM&amp;vet=12ahUKEwjltP2Zue3yAhV1XzABHV4UAnUQMygAegUIARDLAQ..i&amp;docid=MGZGFxq_PR5Q0M&amp;w=1024&amp;h=1024&amp;q=modelo%20canvas&amp;ved=2ahUKEwjltP2Zue3yAhV1XzABHV4UAnUQMygAegUIARDLAQ</a:t>
            </a:r>
            <a:endParaRPr b="0" i="0" sz="1000" u="none" cap="none" strike="noStrike">
              <a:solidFill>
                <a:schemeClr val="dk1"/>
              </a:solidFill>
              <a:latin typeface="Arial"/>
              <a:ea typeface="Arial"/>
              <a:cs typeface="Arial"/>
              <a:sym typeface="Arial"/>
            </a:endParaRPr>
          </a:p>
        </p:txBody>
      </p:sp>
      <p:pic>
        <p:nvPicPr>
          <p:cNvPr descr="Modelo Canvas - Qué es, definición y significado | 2021 | Economipedia" id="207" name="Google Shape;207;p8"/>
          <p:cNvPicPr preferRelativeResize="0"/>
          <p:nvPr/>
        </p:nvPicPr>
        <p:blipFill rotWithShape="1">
          <a:blip r:embed="rId4">
            <a:alphaModFix/>
          </a:blip>
          <a:srcRect b="0" l="0" r="0" t="0"/>
          <a:stretch/>
        </p:blipFill>
        <p:spPr>
          <a:xfrm>
            <a:off x="1488710" y="342863"/>
            <a:ext cx="4287202" cy="294579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9"/>
          <p:cNvSpPr txBox="1"/>
          <p:nvPr/>
        </p:nvSpPr>
        <p:spPr>
          <a:xfrm>
            <a:off x="8253350" y="1850243"/>
            <a:ext cx="3957549" cy="55092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14" name="Google Shape;214;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215" name="Google Shape;215;p9"/>
          <p:cNvSpPr/>
          <p:nvPr/>
        </p:nvSpPr>
        <p:spPr>
          <a:xfrm>
            <a:off x="587833" y="4040465"/>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16" name="Google Shape;216;p9"/>
          <p:cNvGrpSpPr/>
          <p:nvPr/>
        </p:nvGrpSpPr>
        <p:grpSpPr>
          <a:xfrm>
            <a:off x="0" y="247329"/>
            <a:ext cx="7457572" cy="3565620"/>
            <a:chOff x="-42401" y="-24097"/>
            <a:chExt cx="6909926" cy="3859056"/>
          </a:xfrm>
        </p:grpSpPr>
        <p:pic>
          <p:nvPicPr>
            <p:cNvPr id="217" name="Google Shape;217;p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18" name="Google Shape;218;p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9"/>
          <p:cNvSpPr/>
          <p:nvPr/>
        </p:nvSpPr>
        <p:spPr>
          <a:xfrm>
            <a:off x="558489" y="4425593"/>
            <a:ext cx="6887343" cy="126464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pero, además de ello, los aspectos más importantes de la presentación de una propuesta con la </a:t>
            </a:r>
            <a:r>
              <a:rPr b="1" i="0" lang="es-ES" sz="1800" u="none" cap="none" strike="noStrike">
                <a:solidFill>
                  <a:schemeClr val="dk1"/>
                </a:solidFill>
                <a:latin typeface="Calibri"/>
                <a:ea typeface="Calibri"/>
                <a:cs typeface="Calibri"/>
                <a:sym typeface="Calibri"/>
              </a:rPr>
              <a:t>técnica del </a:t>
            </a:r>
            <a:r>
              <a:rPr b="1" i="1" lang="es-ES" sz="1800" u="none" cap="none" strike="noStrike">
                <a:solidFill>
                  <a:schemeClr val="dk1"/>
                </a:solidFill>
                <a:latin typeface="Calibri"/>
                <a:ea typeface="Calibri"/>
                <a:cs typeface="Calibri"/>
                <a:sym typeface="Calibri"/>
              </a:rPr>
              <a:t>elevator pitch </a:t>
            </a:r>
            <a:r>
              <a:rPr b="0" i="0" lang="es-ES" sz="1800" u="none" cap="none" strike="noStrike">
                <a:solidFill>
                  <a:schemeClr val="dk1"/>
                </a:solidFill>
                <a:latin typeface="Calibri"/>
                <a:ea typeface="Calibri"/>
                <a:cs typeface="Calibri"/>
                <a:sym typeface="Calibri"/>
              </a:rPr>
              <a:t>y las consideraciones para realizar una presentación por </a:t>
            </a:r>
            <a:r>
              <a:rPr b="1" i="0" lang="es-ES" sz="1800" u="none" cap="none" strike="noStrike">
                <a:solidFill>
                  <a:schemeClr val="dk1"/>
                </a:solidFill>
                <a:latin typeface="Calibri"/>
                <a:ea typeface="Calibri"/>
                <a:cs typeface="Calibri"/>
                <a:sym typeface="Calibri"/>
              </a:rPr>
              <a:t>medios digitales</a:t>
            </a:r>
            <a:r>
              <a:rPr b="0" i="0" lang="es-ES" sz="1800" u="none" cap="none" strike="noStrike">
                <a:solidFill>
                  <a:schemeClr val="dk1"/>
                </a:solidFill>
                <a:latin typeface="Calibri"/>
                <a:ea typeface="Calibri"/>
                <a:cs typeface="Calibri"/>
                <a:sym typeface="Calibri"/>
              </a:rPr>
              <a:t>, presentando una gran idea de negocio con propiedad.</a:t>
            </a:r>
            <a:endParaRPr b="0" i="0" sz="1400" u="none" cap="none" strike="noStrike">
              <a:solidFill>
                <a:srgbClr val="000000"/>
              </a:solidFill>
              <a:latin typeface="Arial"/>
              <a:ea typeface="Arial"/>
              <a:cs typeface="Arial"/>
              <a:sym typeface="Arial"/>
            </a:endParaRPr>
          </a:p>
        </p:txBody>
      </p:sp>
      <p:sp>
        <p:nvSpPr>
          <p:cNvPr id="220" name="Google Shape;220;p9"/>
          <p:cNvSpPr txBox="1"/>
          <p:nvPr/>
        </p:nvSpPr>
        <p:spPr>
          <a:xfrm>
            <a:off x="595558" y="92142"/>
            <a:ext cx="22598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FF0000"/>
                </a:solidFill>
                <a:latin typeface="Calibri"/>
                <a:ea typeface="Calibri"/>
                <a:cs typeface="Calibri"/>
                <a:sym typeface="Calibri"/>
              </a:rPr>
              <a:t>Rotación de imágenes </a:t>
            </a:r>
            <a:endParaRPr b="0" i="0" sz="1400" u="none" cap="none" strike="noStrike">
              <a:solidFill>
                <a:srgbClr val="000000"/>
              </a:solidFill>
              <a:latin typeface="Arial"/>
              <a:ea typeface="Arial"/>
              <a:cs typeface="Arial"/>
              <a:sym typeface="Arial"/>
            </a:endParaRPr>
          </a:p>
        </p:txBody>
      </p:sp>
      <p:sp>
        <p:nvSpPr>
          <p:cNvPr id="221" name="Google Shape;221;p9"/>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1" i="0" lang="es-ES" sz="1200" u="none" cap="none" strike="noStrike">
                <a:solidFill>
                  <a:srgbClr val="000000"/>
                </a:solidFill>
                <a:latin typeface="Arial"/>
                <a:ea typeface="Arial"/>
                <a:cs typeface="Arial"/>
                <a:sym typeface="Arial"/>
              </a:rPr>
              <a:t>Vídeo: </a:t>
            </a:r>
            <a:r>
              <a:rPr b="0" i="0" lang="es-ES" sz="1200" u="none" cap="none" strike="noStrike">
                <a:solidFill>
                  <a:srgbClr val="000000"/>
                </a:solidFill>
                <a:latin typeface="Arial"/>
                <a:ea typeface="Arial"/>
                <a:cs typeface="Arial"/>
                <a:sym typeface="Arial"/>
              </a:rPr>
              <a:t>rotación de imágenes y animación (sugeridas en el ppt y las que producción considere apropiadas) mientras se oye la voz en off con la info. Acompañar con música y/o sonidos acordes.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Resaltar las palabras en negrita.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222" name="Google Shape;222;p9"/>
          <p:cNvSpPr/>
          <p:nvPr/>
        </p:nvSpPr>
        <p:spPr>
          <a:xfrm>
            <a:off x="8234450" y="2832253"/>
            <a:ext cx="3906734" cy="43120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000"/>
              <a:buFont typeface="Arial"/>
              <a:buNone/>
            </a:pPr>
            <a:r>
              <a:rPr b="0" i="0" lang="es-ES" sz="1000" u="sng" cap="none" strike="noStrike">
                <a:solidFill>
                  <a:srgbClr val="0000FF"/>
                </a:solidFill>
                <a:latin typeface="Arial"/>
                <a:ea typeface="Arial"/>
                <a:cs typeface="Arial"/>
                <a:sym typeface="Arial"/>
              </a:rPr>
              <a:t>http://comunidad.iebschool.com/iebs/files/2015/02/Elevator-Pitch.png</a:t>
            </a:r>
            <a:endParaRPr b="0" i="0" sz="1000" u="none" cap="none" strike="noStrike">
              <a:solidFill>
                <a:schemeClr val="dk1"/>
              </a:solidFill>
              <a:latin typeface="Arial"/>
              <a:ea typeface="Arial"/>
              <a:cs typeface="Arial"/>
              <a:sym typeface="Arial"/>
            </a:endParaRPr>
          </a:p>
        </p:txBody>
      </p:sp>
      <p:pic>
        <p:nvPicPr>
          <p:cNvPr descr="Claves para realizar un Elevator Pitch de éxito" id="223" name="Google Shape;223;p9"/>
          <p:cNvPicPr preferRelativeResize="0"/>
          <p:nvPr/>
        </p:nvPicPr>
        <p:blipFill rotWithShape="1">
          <a:blip r:embed="rId4">
            <a:alphaModFix/>
          </a:blip>
          <a:srcRect b="0" l="0" r="0" t="0"/>
          <a:stretch/>
        </p:blipFill>
        <p:spPr>
          <a:xfrm>
            <a:off x="31916" y="846602"/>
            <a:ext cx="3590925" cy="1276350"/>
          </a:xfrm>
          <a:prstGeom prst="rect">
            <a:avLst/>
          </a:prstGeom>
          <a:noFill/>
          <a:ln>
            <a:noFill/>
          </a:ln>
        </p:spPr>
      </p:pic>
      <p:pic>
        <p:nvPicPr>
          <p:cNvPr descr="Mujer tocando una interfaz holográfica de tecnología inteligente Foto gratis" id="224" name="Google Shape;224;p9"/>
          <p:cNvPicPr preferRelativeResize="0"/>
          <p:nvPr/>
        </p:nvPicPr>
        <p:blipFill rotWithShape="1">
          <a:blip r:embed="rId5">
            <a:alphaModFix/>
          </a:blip>
          <a:srcRect b="0" l="0" r="0" t="0"/>
          <a:stretch/>
        </p:blipFill>
        <p:spPr>
          <a:xfrm>
            <a:off x="3622841" y="926933"/>
            <a:ext cx="3590925" cy="2392038"/>
          </a:xfrm>
          <a:prstGeom prst="rect">
            <a:avLst/>
          </a:prstGeom>
          <a:noFill/>
          <a:ln>
            <a:noFill/>
          </a:ln>
        </p:spPr>
      </p:pic>
      <p:pic>
        <p:nvPicPr>
          <p:cNvPr descr="Mujer tocando una interfaz holográfica de tecnología inteligente Foto gratis" id="225" name="Google Shape;225;p9"/>
          <p:cNvPicPr preferRelativeResize="0"/>
          <p:nvPr/>
        </p:nvPicPr>
        <p:blipFill rotWithShape="1">
          <a:blip r:embed="rId6">
            <a:alphaModFix/>
          </a:blip>
          <a:srcRect b="0" l="0" r="0" t="0"/>
          <a:stretch/>
        </p:blipFill>
        <p:spPr>
          <a:xfrm>
            <a:off x="8469999" y="3550764"/>
            <a:ext cx="1762125" cy="1173812"/>
          </a:xfrm>
          <a:prstGeom prst="rect">
            <a:avLst/>
          </a:prstGeom>
          <a:noFill/>
          <a:ln>
            <a:noFill/>
          </a:ln>
        </p:spPr>
      </p:pic>
      <p:pic>
        <p:nvPicPr>
          <p:cNvPr descr="Claves para realizar un Elevator Pitch de éxito" id="226" name="Google Shape;226;p9"/>
          <p:cNvPicPr preferRelativeResize="0"/>
          <p:nvPr/>
        </p:nvPicPr>
        <p:blipFill rotWithShape="1">
          <a:blip r:embed="rId4">
            <a:alphaModFix/>
          </a:blip>
          <a:srcRect b="0" l="0" r="0" t="0"/>
          <a:stretch/>
        </p:blipFill>
        <p:spPr>
          <a:xfrm>
            <a:off x="8252495" y="2120994"/>
            <a:ext cx="2001079" cy="711259"/>
          </a:xfrm>
          <a:prstGeom prst="rect">
            <a:avLst/>
          </a:prstGeom>
          <a:noFill/>
          <a:ln>
            <a:noFill/>
          </a:ln>
        </p:spPr>
      </p:pic>
      <p:sp>
        <p:nvSpPr>
          <p:cNvPr id="227" name="Google Shape;227;p9"/>
          <p:cNvSpPr txBox="1"/>
          <p:nvPr/>
        </p:nvSpPr>
        <p:spPr>
          <a:xfrm>
            <a:off x="8234450" y="5001875"/>
            <a:ext cx="3906734"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ES" sz="11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https://image.freepik.com/foto-gratis/mujer-tocando-interfaz-holografica-tecnologia-inteligente_53876-98409.jpg</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2021-07-01T14:39:37Z</dcterms:created>
  <dc:creator>hp</dc:creator>
</cp:coreProperties>
</file>