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8" r:id="rId2"/>
    <p:sldId id="286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5A4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2" autoAdjust="0"/>
    <p:restoredTop sz="89701"/>
  </p:normalViewPr>
  <p:slideViewPr>
    <p:cSldViewPr snapToGrid="0">
      <p:cViewPr>
        <p:scale>
          <a:sx n="132" d="100"/>
          <a:sy n="132" d="100"/>
        </p:scale>
        <p:origin x="81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15/09/21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992872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s-ES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CF02_1_Infografía_mercado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Favor realizar gráfico de acuerdo a referencia visual dada.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https://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www.freepik.es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/vector-gratis/plantilla-infografia-linea-hexagonal-cinco-pasos_13891891.htm#page=1&amp;query=infograf%C3%ADa%20cinco&amp;position=3</a:t>
            </a:r>
            <a:endParaRPr lang="es-ES" sz="12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B7AA52-2313-3846-9AD6-53E0B9DD9D03}"/>
              </a:ext>
            </a:extLst>
          </p:cNvPr>
          <p:cNvGrpSpPr/>
          <p:nvPr/>
        </p:nvGrpSpPr>
        <p:grpSpPr>
          <a:xfrm>
            <a:off x="1540738" y="1543812"/>
            <a:ext cx="5350951" cy="3743750"/>
            <a:chOff x="1559988" y="1557125"/>
            <a:chExt cx="5350951" cy="37437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FE85597-04F7-7A4B-83C7-9323F2BE30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26" r="9362"/>
            <a:stretch/>
          </p:blipFill>
          <p:spPr>
            <a:xfrm>
              <a:off x="1559988" y="1557125"/>
              <a:ext cx="5350951" cy="3743750"/>
            </a:xfrm>
            <a:prstGeom prst="rect">
              <a:avLst/>
            </a:prstGeom>
          </p:spPr>
        </p:pic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A190CBB5-74F5-A649-84BF-578223201E7E}"/>
                </a:ext>
              </a:extLst>
            </p:cNvPr>
            <p:cNvSpPr/>
            <p:nvPr/>
          </p:nvSpPr>
          <p:spPr>
            <a:xfrm rot="5400000">
              <a:off x="2906830" y="2355122"/>
              <a:ext cx="1068404" cy="82055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58E0F417-5B20-2349-A390-770813D7F7FB}"/>
                </a:ext>
              </a:extLst>
            </p:cNvPr>
            <p:cNvSpPr/>
            <p:nvPr/>
          </p:nvSpPr>
          <p:spPr>
            <a:xfrm rot="5400000">
              <a:off x="4470735" y="2313211"/>
              <a:ext cx="1068404" cy="904375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260B0060-5844-584F-B872-2DBA856F7E56}"/>
                </a:ext>
              </a:extLst>
            </p:cNvPr>
            <p:cNvSpPr/>
            <p:nvPr/>
          </p:nvSpPr>
          <p:spPr>
            <a:xfrm rot="5400000">
              <a:off x="2168693" y="3640415"/>
              <a:ext cx="1068404" cy="904375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22365B79-D5CF-8944-8AC7-42F8B35563AD}"/>
                </a:ext>
              </a:extLst>
            </p:cNvPr>
            <p:cNvSpPr/>
            <p:nvPr/>
          </p:nvSpPr>
          <p:spPr>
            <a:xfrm rot="5400000">
              <a:off x="3701260" y="3640416"/>
              <a:ext cx="1068404" cy="904375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84B3EBCF-52FA-D947-A8C2-30D053D3DBE0}"/>
                </a:ext>
              </a:extLst>
            </p:cNvPr>
            <p:cNvSpPr/>
            <p:nvPr/>
          </p:nvSpPr>
          <p:spPr>
            <a:xfrm rot="5400000">
              <a:off x="5265092" y="3625465"/>
              <a:ext cx="1068404" cy="904375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326CB2D-BB77-064C-94BC-0492558786D9}"/>
              </a:ext>
            </a:extLst>
          </p:cNvPr>
          <p:cNvSpPr/>
          <p:nvPr/>
        </p:nvSpPr>
        <p:spPr>
          <a:xfrm>
            <a:off x="2925095" y="2521252"/>
            <a:ext cx="993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200" b="1" dirty="0">
                <a:latin typeface="Arial" panose="020B0604020202020204" pitchFamily="34" charset="0"/>
                <a:ea typeface="Arial" panose="020B0604020202020204" pitchFamily="34" charset="0"/>
              </a:rPr>
              <a:t>Mercado total</a:t>
            </a:r>
            <a:endParaRPr lang="es-ES_tradnl" sz="1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1275C6-3EAD-BD41-8726-446284784AF1}"/>
              </a:ext>
            </a:extLst>
          </p:cNvPr>
          <p:cNvSpPr/>
          <p:nvPr/>
        </p:nvSpPr>
        <p:spPr>
          <a:xfrm>
            <a:off x="4439388" y="2521251"/>
            <a:ext cx="10925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200" b="1" dirty="0">
                <a:latin typeface="Arial" panose="020B0604020202020204" pitchFamily="34" charset="0"/>
                <a:ea typeface="Arial" panose="020B0604020202020204" pitchFamily="34" charset="0"/>
              </a:rPr>
              <a:t>Tamaño del mercado</a:t>
            </a:r>
            <a:endParaRPr lang="es-ES_tradnl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F5C6A9-8FBE-D84D-B197-E1B47DF41173}"/>
              </a:ext>
            </a:extLst>
          </p:cNvPr>
          <p:cNvSpPr/>
          <p:nvPr/>
        </p:nvSpPr>
        <p:spPr>
          <a:xfrm>
            <a:off x="2231457" y="3833506"/>
            <a:ext cx="925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200" b="1" dirty="0">
                <a:latin typeface="Arial" panose="020B0604020202020204" pitchFamily="34" charset="0"/>
                <a:ea typeface="Arial" panose="020B0604020202020204" pitchFamily="34" charset="0"/>
              </a:rPr>
              <a:t>Mercado potencial</a:t>
            </a:r>
            <a:endParaRPr lang="es-ES_tradnl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51E6A4-07D0-0643-B14D-585776B79428}"/>
              </a:ext>
            </a:extLst>
          </p:cNvPr>
          <p:cNvSpPr/>
          <p:nvPr/>
        </p:nvSpPr>
        <p:spPr>
          <a:xfrm>
            <a:off x="3706272" y="3836904"/>
            <a:ext cx="1092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200" b="1" dirty="0">
                <a:latin typeface="Arial" panose="020B0604020202020204" pitchFamily="34" charset="0"/>
                <a:ea typeface="Arial" panose="020B0604020202020204" pitchFamily="34" charset="0"/>
              </a:rPr>
              <a:t>Mercado disponible</a:t>
            </a:r>
            <a:endParaRPr lang="es-ES_tradnl" sz="1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CF87DE-B0FB-1744-9B25-A86F65F72281}"/>
              </a:ext>
            </a:extLst>
          </p:cNvPr>
          <p:cNvSpPr/>
          <p:nvPr/>
        </p:nvSpPr>
        <p:spPr>
          <a:xfrm>
            <a:off x="5236506" y="3756123"/>
            <a:ext cx="1087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200" b="1" dirty="0">
                <a:latin typeface="Arial" panose="020B0604020202020204" pitchFamily="34" charset="0"/>
                <a:ea typeface="Arial" panose="020B0604020202020204" pitchFamily="34" charset="0"/>
              </a:rPr>
              <a:t>Mercado disponible calificado</a:t>
            </a:r>
            <a:endParaRPr lang="es-ES_tradnl" sz="1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4BA768-5D08-A647-BBFD-F6E356822DB0}"/>
              </a:ext>
            </a:extLst>
          </p:cNvPr>
          <p:cNvSpPr/>
          <p:nvPr/>
        </p:nvSpPr>
        <p:spPr>
          <a:xfrm>
            <a:off x="1158596" y="902325"/>
            <a:ext cx="2145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/>
              <a:t>Es el </a:t>
            </a:r>
            <a:r>
              <a:rPr lang="es-ES_tradnl" sz="1200" b="1" dirty="0">
                <a:solidFill>
                  <a:schemeClr val="accent1">
                    <a:lumMod val="50000"/>
                  </a:schemeClr>
                </a:solidFill>
              </a:rPr>
              <a:t>conjunto de todos los compradores reales y potenciales</a:t>
            </a:r>
            <a:r>
              <a:rPr lang="es-ES_tradnl" sz="1200" dirty="0"/>
              <a:t> de un producto.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12A4694-9E2D-6544-B703-ADCB97B51B33}"/>
              </a:ext>
            </a:extLst>
          </p:cNvPr>
          <p:cNvCxnSpPr>
            <a:cxnSpLocks/>
          </p:cNvCxnSpPr>
          <p:nvPr/>
        </p:nvCxnSpPr>
        <p:spPr>
          <a:xfrm>
            <a:off x="2050182" y="1557683"/>
            <a:ext cx="1254135" cy="500886"/>
          </a:xfrm>
          <a:prstGeom prst="bentConnector3">
            <a:avLst>
              <a:gd name="adj1" fmla="val 1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F9F3CA9-25C6-484F-8855-6A0C22CCE8BF}"/>
              </a:ext>
            </a:extLst>
          </p:cNvPr>
          <p:cNvCxnSpPr>
            <a:cxnSpLocks/>
          </p:cNvCxnSpPr>
          <p:nvPr/>
        </p:nvCxnSpPr>
        <p:spPr>
          <a:xfrm rot="5400000">
            <a:off x="5044763" y="1494605"/>
            <a:ext cx="819161" cy="429877"/>
          </a:xfrm>
          <a:prstGeom prst="bentConnector3">
            <a:avLst>
              <a:gd name="adj1" fmla="val -526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4A7D6C8-1A3C-8344-B07B-534030F82B96}"/>
              </a:ext>
            </a:extLst>
          </p:cNvPr>
          <p:cNvSpPr/>
          <p:nvPr/>
        </p:nvSpPr>
        <p:spPr>
          <a:xfrm>
            <a:off x="5757774" y="807988"/>
            <a:ext cx="17701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/>
              <a:t>Es el </a:t>
            </a:r>
            <a:r>
              <a:rPr lang="es-ES_tradnl" sz="1200" b="1" dirty="0">
                <a:solidFill>
                  <a:schemeClr val="accent4">
                    <a:lumMod val="75000"/>
                  </a:schemeClr>
                </a:solidFill>
              </a:rPr>
              <a:t>número de compradores que pudieran existir </a:t>
            </a:r>
            <a:r>
              <a:rPr lang="es-ES_tradnl" sz="1200" dirty="0"/>
              <a:t>para una oferta de mercado en particular.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3BD70-2578-B247-8567-B85034D30E9C}"/>
              </a:ext>
            </a:extLst>
          </p:cNvPr>
          <p:cNvSpPr/>
          <p:nvPr/>
        </p:nvSpPr>
        <p:spPr>
          <a:xfrm>
            <a:off x="283007" y="4779730"/>
            <a:ext cx="19710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1200" dirty="0"/>
              <a:t>Es el conjunto de </a:t>
            </a:r>
            <a:r>
              <a:rPr lang="es-ES_tradnl" sz="1200" b="1" dirty="0">
                <a:solidFill>
                  <a:srgbClr val="FF45A4"/>
                </a:solidFill>
              </a:rPr>
              <a:t>clientes que manifiesta un grado suficiente de interés </a:t>
            </a:r>
            <a:r>
              <a:rPr lang="es-ES_tradnl" sz="1200" dirty="0"/>
              <a:t>en una determinada oferta del mercado.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8C88616-ED5B-3E45-9B35-2C71D7D71662}"/>
              </a:ext>
            </a:extLst>
          </p:cNvPr>
          <p:cNvCxnSpPr>
            <a:cxnSpLocks/>
            <a:endCxn id="26" idx="3"/>
          </p:cNvCxnSpPr>
          <p:nvPr/>
        </p:nvCxnSpPr>
        <p:spPr>
          <a:xfrm rot="5400000">
            <a:off x="2250279" y="4867865"/>
            <a:ext cx="423452" cy="415942"/>
          </a:xfrm>
          <a:prstGeom prst="bentConnector2">
            <a:avLst/>
          </a:prstGeom>
          <a:ln>
            <a:solidFill>
              <a:srgbClr val="FF4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66D6D69-E8EA-814F-AD69-D26E0A932F9A}"/>
              </a:ext>
            </a:extLst>
          </p:cNvPr>
          <p:cNvSpPr/>
          <p:nvPr/>
        </p:nvSpPr>
        <p:spPr>
          <a:xfrm>
            <a:off x="3157217" y="5296589"/>
            <a:ext cx="20235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1200" dirty="0"/>
              <a:t>Es el conjunto de </a:t>
            </a:r>
            <a:r>
              <a:rPr lang="es-ES_tradnl" sz="1200" b="1" dirty="0">
                <a:solidFill>
                  <a:schemeClr val="accent6">
                    <a:lumMod val="75000"/>
                  </a:schemeClr>
                </a:solidFill>
              </a:rPr>
              <a:t>consumidores que tiene interés, ingresos y acceso a una oferta </a:t>
            </a:r>
            <a:r>
              <a:rPr lang="es-ES_tradnl" sz="1200" dirty="0"/>
              <a:t>de mercado específica.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20043E-A736-D144-8D5C-712B9272ECE9}"/>
              </a:ext>
            </a:extLst>
          </p:cNvPr>
          <p:cNvCxnSpPr>
            <a:endCxn id="2" idx="2"/>
          </p:cNvCxnSpPr>
          <p:nvPr/>
        </p:nvCxnSpPr>
        <p:spPr>
          <a:xfrm>
            <a:off x="4216212" y="4813068"/>
            <a:ext cx="2" cy="47449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105CFCA-C86A-CF44-9552-C5A9C543113D}"/>
              </a:ext>
            </a:extLst>
          </p:cNvPr>
          <p:cNvSpPr/>
          <p:nvPr/>
        </p:nvSpPr>
        <p:spPr>
          <a:xfrm>
            <a:off x="6178389" y="5002267"/>
            <a:ext cx="19710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/>
              <a:t>Es el conjunto de </a:t>
            </a:r>
            <a:r>
              <a:rPr lang="es-ES_tradnl" sz="1200" b="1" dirty="0">
                <a:solidFill>
                  <a:schemeClr val="accent2">
                    <a:lumMod val="75000"/>
                  </a:schemeClr>
                </a:solidFill>
              </a:rPr>
              <a:t>consumidores que tiene interés, ingresos, acceso y cualidades </a:t>
            </a:r>
            <a:r>
              <a:rPr lang="es-ES_tradnl" sz="1200" dirty="0"/>
              <a:t>que concuerdan con la oferta de mercado en particular.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BF8F21D-0ABA-274D-AC9B-7B3684E0D4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96886" y="4913138"/>
            <a:ext cx="512035" cy="413171"/>
          </a:xfrm>
          <a:prstGeom prst="bentConnector3">
            <a:avLst>
              <a:gd name="adj1" fmla="val 10075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9379</TotalTime>
  <Words>162</Words>
  <Application>Microsoft Macintosh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127</cp:revision>
  <dcterms:modified xsi:type="dcterms:W3CDTF">2021-09-16T01:52:13Z</dcterms:modified>
</cp:coreProperties>
</file>