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iX9W/T9p3ovZ0T0slEzXRQB6l7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4"/>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3"/>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5"/>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7"/>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7"/>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7"/>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7"/>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0"/>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0"/>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p:nvPr>
            <p:ph idx="2" type="pic"/>
          </p:nvPr>
        </p:nvSpPr>
        <p:spPr>
          <a:xfrm>
            <a:off x="5183187" y="987425"/>
            <a:ext cx="6172199" cy="4873624"/>
          </a:xfrm>
          <a:prstGeom prst="rect">
            <a:avLst/>
          </a:prstGeom>
          <a:noFill/>
          <a:ln>
            <a:noFill/>
          </a:ln>
        </p:spPr>
      </p:sp>
      <p:sp>
        <p:nvSpPr>
          <p:cNvPr id="58" name="Google Shape;58;p11"/>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3"/>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CF02_1_Infografía_proceso de compra</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hacer gráfico de acuerdo a referencia visual dada.</a:t>
            </a:r>
            <a:endParaRPr b="0" i="0" sz="1400" u="none" cap="none" strike="noStrike">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6" name="Google Shape;86;p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https://www.freepik.es/vector-gratis/infografia-linea-tiempo-diseno-plano_13186395.htm#page=1&amp;query=infograf%C3%ADa%20proceso&amp;position=0</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7" name="Google Shape;87;p2"/>
          <p:cNvGrpSpPr/>
          <p:nvPr/>
        </p:nvGrpSpPr>
        <p:grpSpPr>
          <a:xfrm>
            <a:off x="348147" y="1817915"/>
            <a:ext cx="7699963" cy="2335812"/>
            <a:chOff x="348147" y="1817915"/>
            <a:chExt cx="7699963" cy="2335812"/>
          </a:xfrm>
        </p:grpSpPr>
        <p:pic>
          <p:nvPicPr>
            <p:cNvPr id="88" name="Google Shape;88;p2"/>
            <p:cNvPicPr preferRelativeResize="0"/>
            <p:nvPr/>
          </p:nvPicPr>
          <p:blipFill rotWithShape="1">
            <a:blip r:embed="rId3">
              <a:alphaModFix/>
            </a:blip>
            <a:srcRect b="6677" l="4678" r="5499" t="46971"/>
            <a:stretch/>
          </p:blipFill>
          <p:spPr>
            <a:xfrm>
              <a:off x="348147" y="1817915"/>
              <a:ext cx="7699963" cy="2335812"/>
            </a:xfrm>
            <a:prstGeom prst="rect">
              <a:avLst/>
            </a:prstGeom>
            <a:noFill/>
            <a:ln>
              <a:noFill/>
            </a:ln>
          </p:spPr>
        </p:pic>
        <p:sp>
          <p:nvSpPr>
            <p:cNvPr id="89" name="Google Shape;89;p2"/>
            <p:cNvSpPr/>
            <p:nvPr/>
          </p:nvSpPr>
          <p:spPr>
            <a:xfrm>
              <a:off x="609600" y="2960914"/>
              <a:ext cx="870857" cy="7620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 name="Google Shape;90;p2"/>
            <p:cNvSpPr/>
            <p:nvPr/>
          </p:nvSpPr>
          <p:spPr>
            <a:xfrm>
              <a:off x="2052250" y="2960914"/>
              <a:ext cx="870857" cy="7620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1" name="Google Shape;91;p2"/>
            <p:cNvSpPr/>
            <p:nvPr/>
          </p:nvSpPr>
          <p:spPr>
            <a:xfrm>
              <a:off x="3576250" y="2960914"/>
              <a:ext cx="870857" cy="7620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2" name="Google Shape;92;p2"/>
            <p:cNvSpPr/>
            <p:nvPr/>
          </p:nvSpPr>
          <p:spPr>
            <a:xfrm>
              <a:off x="5018900" y="2950028"/>
              <a:ext cx="870857" cy="7620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2"/>
            <p:cNvSpPr/>
            <p:nvPr/>
          </p:nvSpPr>
          <p:spPr>
            <a:xfrm>
              <a:off x="6542900" y="2971799"/>
              <a:ext cx="870857" cy="7620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grpSp>
      <p:sp>
        <p:nvSpPr>
          <p:cNvPr id="94" name="Google Shape;94;p2"/>
          <p:cNvSpPr/>
          <p:nvPr/>
        </p:nvSpPr>
        <p:spPr>
          <a:xfrm>
            <a:off x="622661" y="3004142"/>
            <a:ext cx="870857"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Manifestación de la necesidad latente o palpable</a:t>
            </a:r>
            <a:endParaRPr/>
          </a:p>
        </p:txBody>
      </p:sp>
      <p:sp>
        <p:nvSpPr>
          <p:cNvPr id="95" name="Google Shape;95;p2"/>
          <p:cNvSpPr/>
          <p:nvPr/>
        </p:nvSpPr>
        <p:spPr>
          <a:xfrm>
            <a:off x="2143796" y="3111081"/>
            <a:ext cx="79523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Búsqueda pasiva de la información</a:t>
            </a:r>
            <a:endParaRPr/>
          </a:p>
        </p:txBody>
      </p:sp>
      <p:sp>
        <p:nvSpPr>
          <p:cNvPr id="96" name="Google Shape;96;p2"/>
          <p:cNvSpPr/>
          <p:nvPr/>
        </p:nvSpPr>
        <p:spPr>
          <a:xfrm>
            <a:off x="3609995" y="3111081"/>
            <a:ext cx="870857"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Evaluación de las distintas alternativas</a:t>
            </a:r>
            <a:endParaRPr/>
          </a:p>
        </p:txBody>
      </p:sp>
      <p:sp>
        <p:nvSpPr>
          <p:cNvPr id="97" name="Google Shape;97;p2"/>
          <p:cNvSpPr/>
          <p:nvPr/>
        </p:nvSpPr>
        <p:spPr>
          <a:xfrm>
            <a:off x="5171128" y="3161751"/>
            <a:ext cx="74916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Elección y compra</a:t>
            </a:r>
            <a:endParaRPr/>
          </a:p>
        </p:txBody>
      </p:sp>
      <p:sp>
        <p:nvSpPr>
          <p:cNvPr id="98" name="Google Shape;98;p2"/>
          <p:cNvSpPr/>
          <p:nvPr/>
        </p:nvSpPr>
        <p:spPr>
          <a:xfrm>
            <a:off x="6427805" y="3183522"/>
            <a:ext cx="107308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Comportamiento posventa</a:t>
            </a:r>
            <a:endParaRPr/>
          </a:p>
        </p:txBody>
      </p:sp>
      <p:sp>
        <p:nvSpPr>
          <p:cNvPr id="99" name="Google Shape;99;p2"/>
          <p:cNvSpPr/>
          <p:nvPr/>
        </p:nvSpPr>
        <p:spPr>
          <a:xfrm>
            <a:off x="348147" y="4153727"/>
            <a:ext cx="7699963" cy="646873"/>
          </a:xfrm>
          <a:prstGeom prst="rect">
            <a:avLst/>
          </a:prstGeom>
          <a:solidFill>
            <a:srgbClr val="FFF2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 name="Google Shape;100;p2"/>
          <p:cNvSpPr/>
          <p:nvPr/>
        </p:nvSpPr>
        <p:spPr>
          <a:xfrm>
            <a:off x="348147" y="4228774"/>
            <a:ext cx="7699963"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De esto se desprenden algunos aspectos que se deben tener en cuenta, por ejemplo, donde buscan información los clientes, allí es donde tiene que estar presente la empresa (en forma de folletos, anuncios, y través de algún prescriptor). </a:t>
            </a:r>
            <a:endParaRPr/>
          </a:p>
        </p:txBody>
      </p:sp>
      <p:sp>
        <p:nvSpPr>
          <p:cNvPr id="101" name="Google Shape;101;p2"/>
          <p:cNvSpPr/>
          <p:nvPr/>
        </p:nvSpPr>
        <p:spPr>
          <a:xfrm>
            <a:off x="5317112" y="2317475"/>
            <a:ext cx="457200" cy="4467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 name="Google Shape;102;p2"/>
          <p:cNvSpPr/>
          <p:nvPr/>
        </p:nvSpPr>
        <p:spPr>
          <a:xfrm>
            <a:off x="6749728" y="2317475"/>
            <a:ext cx="457200" cy="4467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03" name="Google Shape;103;p2"/>
          <p:cNvPicPr preferRelativeResize="0"/>
          <p:nvPr/>
        </p:nvPicPr>
        <p:blipFill rotWithShape="1">
          <a:blip r:embed="rId4">
            <a:alphaModFix/>
          </a:blip>
          <a:srcRect b="0" l="0" r="0" t="0"/>
          <a:stretch/>
        </p:blipFill>
        <p:spPr>
          <a:xfrm>
            <a:off x="5384901" y="2407557"/>
            <a:ext cx="321621" cy="321621"/>
          </a:xfrm>
          <a:prstGeom prst="rect">
            <a:avLst/>
          </a:prstGeom>
          <a:noFill/>
          <a:ln>
            <a:noFill/>
          </a:ln>
        </p:spPr>
      </p:pic>
      <p:pic>
        <p:nvPicPr>
          <p:cNvPr id="104" name="Google Shape;104;p2"/>
          <p:cNvPicPr preferRelativeResize="0"/>
          <p:nvPr/>
        </p:nvPicPr>
        <p:blipFill rotWithShape="1">
          <a:blip r:embed="rId5">
            <a:alphaModFix/>
          </a:blip>
          <a:srcRect b="34311" l="0" r="0" t="0"/>
          <a:stretch/>
        </p:blipFill>
        <p:spPr>
          <a:xfrm>
            <a:off x="6726389" y="2376980"/>
            <a:ext cx="503878" cy="32952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