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Mj6o00wbkZqj69szd1keYmQui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CF02_2_1_gráfico interactivo_acciones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33" name="Google Shape;233;p10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https://www.freepik.es/vector-gratis/iconos-marketing-digital-simbolos-negocios-linea-planos-aislados_7378396.htm#page=1&amp;query=marketing&amp;position=1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10"/>
          <p:cNvPicPr preferRelativeResize="0"/>
          <p:nvPr/>
        </p:nvPicPr>
        <p:blipFill rotWithShape="1">
          <a:blip r:embed="rId3">
            <a:alphaModFix/>
          </a:blip>
          <a:srcRect b="24867" l="54886" r="23643" t="53289"/>
          <a:stretch/>
        </p:blipFill>
        <p:spPr>
          <a:xfrm>
            <a:off x="893863" y="167676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0"/>
          <p:cNvPicPr preferRelativeResize="0"/>
          <p:nvPr/>
        </p:nvPicPr>
        <p:blipFill rotWithShape="1">
          <a:blip r:embed="rId3">
            <a:alphaModFix/>
          </a:blip>
          <a:srcRect b="3589" l="25545" r="52985" t="74567"/>
          <a:stretch/>
        </p:blipFill>
        <p:spPr>
          <a:xfrm>
            <a:off x="2621227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0"/>
          <p:cNvPicPr preferRelativeResize="0"/>
          <p:nvPr/>
        </p:nvPicPr>
        <p:blipFill rotWithShape="1">
          <a:blip r:embed="rId3">
            <a:alphaModFix/>
          </a:blip>
          <a:srcRect b="4154" l="3397" r="75132" t="74002"/>
          <a:stretch/>
        </p:blipFill>
        <p:spPr>
          <a:xfrm>
            <a:off x="4348591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0"/>
          <p:cNvPicPr preferRelativeResize="0"/>
          <p:nvPr/>
        </p:nvPicPr>
        <p:blipFill rotWithShape="1">
          <a:blip r:embed="rId3">
            <a:alphaModFix/>
          </a:blip>
          <a:srcRect b="73676" l="3015" r="75513" t="4481"/>
          <a:stretch/>
        </p:blipFill>
        <p:spPr>
          <a:xfrm>
            <a:off x="5963512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0"/>
          <p:cNvPicPr preferRelativeResize="0"/>
          <p:nvPr/>
        </p:nvPicPr>
        <p:blipFill rotWithShape="1">
          <a:blip r:embed="rId3">
            <a:alphaModFix/>
          </a:blip>
          <a:srcRect b="50756" l="28529" r="50000" t="27401"/>
          <a:stretch/>
        </p:blipFill>
        <p:spPr>
          <a:xfrm>
            <a:off x="893863" y="319024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0"/>
          <p:cNvPicPr preferRelativeResize="0"/>
          <p:nvPr/>
        </p:nvPicPr>
        <p:blipFill rotWithShape="1">
          <a:blip r:embed="rId3">
            <a:alphaModFix/>
          </a:blip>
          <a:srcRect b="26023" l="30379" r="48151" t="52132"/>
          <a:stretch/>
        </p:blipFill>
        <p:spPr>
          <a:xfrm>
            <a:off x="2575706" y="3303032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0"/>
          <p:cNvPicPr preferRelativeResize="0"/>
          <p:nvPr/>
        </p:nvPicPr>
        <p:blipFill rotWithShape="1">
          <a:blip r:embed="rId3">
            <a:alphaModFix/>
          </a:blip>
          <a:srcRect b="24388" l="75440" r="3090" t="53768"/>
          <a:stretch/>
        </p:blipFill>
        <p:spPr>
          <a:xfrm>
            <a:off x="4257549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0"/>
          <p:cNvPicPr preferRelativeResize="0"/>
          <p:nvPr/>
        </p:nvPicPr>
        <p:blipFill rotWithShape="1">
          <a:blip r:embed="rId3">
            <a:alphaModFix/>
          </a:blip>
          <a:srcRect b="50000" l="52224" r="26306" t="28157"/>
          <a:stretch/>
        </p:blipFill>
        <p:spPr>
          <a:xfrm>
            <a:off x="5963512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0"/>
          <p:cNvSpPr/>
          <p:nvPr/>
        </p:nvSpPr>
        <p:spPr>
          <a:xfrm>
            <a:off x="3646714" y="1393887"/>
            <a:ext cx="4212772" cy="1681156"/>
          </a:xfrm>
          <a:prstGeom prst="wedgeRoundRectCallout">
            <a:avLst>
              <a:gd fmla="val 20611" name="adj1"/>
              <a:gd fmla="val 64592" name="adj2"/>
              <a:gd fmla="val 16667" name="adj3"/>
            </a:avLst>
          </a:prstGeom>
          <a:solidFill>
            <a:schemeClr val="lt1"/>
          </a:solidFill>
          <a:ln cap="flat" cmpd="sng" w="28575">
            <a:solidFill>
              <a:srgbClr val="1F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4093726" y="1865133"/>
            <a:ext cx="294107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Organizar algún evento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/>
              <a:t>E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el establecimiento que pueda atraer los clientes objetivo.</a:t>
            </a:r>
            <a:endParaRPr/>
          </a:p>
        </p:txBody>
      </p:sp>
      <p:sp>
        <p:nvSpPr>
          <p:cNvPr id="244" name="Google Shape;244;p10"/>
          <p:cNvSpPr/>
          <p:nvPr/>
        </p:nvSpPr>
        <p:spPr>
          <a:xfrm>
            <a:off x="7176748" y="1561564"/>
            <a:ext cx="451570" cy="44983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https://www.freepik.es/vector-gratis/iconos-marketing-digital-simbolos-negocios-linea-planos-aislados_7378396.htm#page=1&amp;query=marketing&amp;position=1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24867" l="54886" r="23643" t="53289"/>
          <a:stretch/>
        </p:blipFill>
        <p:spPr>
          <a:xfrm>
            <a:off x="893863" y="167676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"/>
          <p:cNvPicPr preferRelativeResize="0"/>
          <p:nvPr/>
        </p:nvPicPr>
        <p:blipFill rotWithShape="1">
          <a:blip r:embed="rId3">
            <a:alphaModFix/>
          </a:blip>
          <a:srcRect b="3589" l="25545" r="52985" t="74567"/>
          <a:stretch/>
        </p:blipFill>
        <p:spPr>
          <a:xfrm>
            <a:off x="2621227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"/>
          <p:cNvPicPr preferRelativeResize="0"/>
          <p:nvPr/>
        </p:nvPicPr>
        <p:blipFill rotWithShape="1">
          <a:blip r:embed="rId3">
            <a:alphaModFix/>
          </a:blip>
          <a:srcRect b="4154" l="3397" r="75132" t="74002"/>
          <a:stretch/>
        </p:blipFill>
        <p:spPr>
          <a:xfrm>
            <a:off x="4348591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73676" l="3015" r="75513" t="4481"/>
          <a:stretch/>
        </p:blipFill>
        <p:spPr>
          <a:xfrm>
            <a:off x="5963512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50756" l="28529" r="50000" t="27401"/>
          <a:stretch/>
        </p:blipFill>
        <p:spPr>
          <a:xfrm>
            <a:off x="893863" y="319024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24388" l="75440" r="3090" t="53768"/>
          <a:stretch/>
        </p:blipFill>
        <p:spPr>
          <a:xfrm>
            <a:off x="4257549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50000" l="52224" r="26306" t="28157"/>
          <a:stretch/>
        </p:blipFill>
        <p:spPr>
          <a:xfrm>
            <a:off x="5963512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21874" l="29911" r="29017" t="21875"/>
          <a:stretch/>
        </p:blipFill>
        <p:spPr>
          <a:xfrm rot="890147">
            <a:off x="811296" y="4856192"/>
            <a:ext cx="288589" cy="39524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974490" y="4847949"/>
            <a:ext cx="234230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Haga clic en cada uno de los botones.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interactivo. Cada uno de los vectores es un botón que representa su contenido. En las siguientes diapositivas se presenta cada uno con su respectivo texto.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26023" l="30379" r="48151" t="52132"/>
          <a:stretch/>
        </p:blipFill>
        <p:spPr>
          <a:xfrm>
            <a:off x="2575706" y="3303032"/>
            <a:ext cx="1491343" cy="126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https://www.freepik.es/vector-gratis/iconos-marketing-digital-simbolos-negocios-linea-planos-aislados_7378396.htm#page=1&amp;query=marketing&amp;position=1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24867" l="54886" r="23643" t="53289"/>
          <a:stretch/>
        </p:blipFill>
        <p:spPr>
          <a:xfrm>
            <a:off x="893863" y="167676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3589" l="25545" r="52985" t="74567"/>
          <a:stretch/>
        </p:blipFill>
        <p:spPr>
          <a:xfrm>
            <a:off x="2621227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4154" l="3397" r="75132" t="74002"/>
          <a:stretch/>
        </p:blipFill>
        <p:spPr>
          <a:xfrm>
            <a:off x="4348591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73676" l="3015" r="75513" t="4481"/>
          <a:stretch/>
        </p:blipFill>
        <p:spPr>
          <a:xfrm>
            <a:off x="5963512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50756" l="28529" r="50000" t="27401"/>
          <a:stretch/>
        </p:blipFill>
        <p:spPr>
          <a:xfrm>
            <a:off x="893863" y="319024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74293" l="74176" r="4354" t="3862"/>
          <a:stretch/>
        </p:blipFill>
        <p:spPr>
          <a:xfrm>
            <a:off x="2575706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24388" l="75440" r="3090" t="53768"/>
          <a:stretch/>
        </p:blipFill>
        <p:spPr>
          <a:xfrm>
            <a:off x="4257549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50000" l="52224" r="26306" t="28157"/>
          <a:stretch/>
        </p:blipFill>
        <p:spPr>
          <a:xfrm>
            <a:off x="5963512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596483" y="2979171"/>
            <a:ext cx="5540829" cy="1681156"/>
          </a:xfrm>
          <a:prstGeom prst="wedgeRoundRectCallout">
            <a:avLst>
              <a:gd fmla="val -29281" name="adj1"/>
              <a:gd fmla="val -76567" name="adj2"/>
              <a:gd fmla="val 16667" name="adj3"/>
            </a:avLst>
          </a:prstGeom>
          <a:solidFill>
            <a:schemeClr val="lt1"/>
          </a:solidFill>
          <a:ln cap="flat" cmpd="sng" w="28575">
            <a:solidFill>
              <a:srgbClr val="1F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986882" y="3465252"/>
            <a:ext cx="468432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Fomentar que los clientes actuales informen o recomienden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establecimiento a otros posibles clientes o bien pongan al empresario en contacto con ellos.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5545063" y="3130430"/>
            <a:ext cx="451570" cy="44983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https://www.freepik.es/vector-gratis/iconos-marketing-digital-simbolos-negocios-linea-planos-aislados_7378396.htm#page=1&amp;query=marketing&amp;position=1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24867" l="54886" r="23643" t="53289"/>
          <a:stretch/>
        </p:blipFill>
        <p:spPr>
          <a:xfrm>
            <a:off x="893863" y="167676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3589" l="25545" r="52985" t="74567"/>
          <a:stretch/>
        </p:blipFill>
        <p:spPr>
          <a:xfrm>
            <a:off x="2621227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4154" l="3397" r="75132" t="74002"/>
          <a:stretch/>
        </p:blipFill>
        <p:spPr>
          <a:xfrm>
            <a:off x="4348591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73676" l="3015" r="75513" t="4481"/>
          <a:stretch/>
        </p:blipFill>
        <p:spPr>
          <a:xfrm>
            <a:off x="5963512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50756" l="28529" r="50000" t="27401"/>
          <a:stretch/>
        </p:blipFill>
        <p:spPr>
          <a:xfrm>
            <a:off x="893863" y="319024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74293" l="74176" r="4354" t="3862"/>
          <a:stretch/>
        </p:blipFill>
        <p:spPr>
          <a:xfrm>
            <a:off x="2575706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24388" l="75440" r="3090" t="53768"/>
          <a:stretch/>
        </p:blipFill>
        <p:spPr>
          <a:xfrm>
            <a:off x="4257549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50000" l="52224" r="26306" t="28157"/>
          <a:stretch/>
        </p:blipFill>
        <p:spPr>
          <a:xfrm>
            <a:off x="5963512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1487134" y="2994006"/>
            <a:ext cx="5540829" cy="1681156"/>
          </a:xfrm>
          <a:prstGeom prst="wedgeRoundRectCallout">
            <a:avLst>
              <a:gd fmla="val -17690" name="adj1"/>
              <a:gd fmla="val -73977" name="adj2"/>
              <a:gd fmla="val 16667" name="adj3"/>
            </a:avLst>
          </a:prstGeom>
          <a:solidFill>
            <a:schemeClr val="lt1"/>
          </a:solidFill>
          <a:ln cap="flat" cmpd="sng" w="28575">
            <a:solidFill>
              <a:srgbClr val="1F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909202" y="3361387"/>
            <a:ext cx="44067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Exposición pública y demostraciones</a:t>
            </a:r>
            <a:endParaRPr b="1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Contacto directo con el segmento de clientes que se quiere captar. Por ejemplo, un supermercado puede ofrecer degustaciones gratuitas de determinados productos.</a:t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6352024" y="3190244"/>
            <a:ext cx="451570" cy="44983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https://www.freepik.es/vector-gratis/iconos-marketing-digital-simbolos-negocios-linea-planos-aislados_7378396.htm#page=1&amp;query=marketing&amp;position=1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24867" l="54886" r="23643" t="53289"/>
          <a:stretch/>
        </p:blipFill>
        <p:spPr>
          <a:xfrm>
            <a:off x="893863" y="167676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 b="3589" l="25545" r="52985" t="74567"/>
          <a:stretch/>
        </p:blipFill>
        <p:spPr>
          <a:xfrm>
            <a:off x="2621227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4154" l="3397" r="75132" t="74002"/>
          <a:stretch/>
        </p:blipFill>
        <p:spPr>
          <a:xfrm>
            <a:off x="4348591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73676" l="3015" r="75513" t="4481"/>
          <a:stretch/>
        </p:blipFill>
        <p:spPr>
          <a:xfrm>
            <a:off x="5963512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 b="50756" l="28529" r="50000" t="27401"/>
          <a:stretch/>
        </p:blipFill>
        <p:spPr>
          <a:xfrm>
            <a:off x="893863" y="319024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 b="74293" l="74176" r="4354" t="3862"/>
          <a:stretch/>
        </p:blipFill>
        <p:spPr>
          <a:xfrm>
            <a:off x="2575706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 b="24388" l="75440" r="3090" t="53768"/>
          <a:stretch/>
        </p:blipFill>
        <p:spPr>
          <a:xfrm>
            <a:off x="4257549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3">
            <a:alphaModFix/>
          </a:blip>
          <a:srcRect b="50000" l="52224" r="26306" t="28157"/>
          <a:stretch/>
        </p:blipFill>
        <p:spPr>
          <a:xfrm>
            <a:off x="5963512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/>
          <p:nvPr/>
        </p:nvSpPr>
        <p:spPr>
          <a:xfrm>
            <a:off x="1987643" y="2981037"/>
            <a:ext cx="5540829" cy="1681156"/>
          </a:xfrm>
          <a:prstGeom prst="wedgeRoundRectCallout">
            <a:avLst>
              <a:gd fmla="val 6082" name="adj1"/>
              <a:gd fmla="val -80452" name="adj2"/>
              <a:gd fmla="val 16667" name="adj3"/>
            </a:avLst>
          </a:prstGeom>
          <a:solidFill>
            <a:schemeClr val="lt1"/>
          </a:solidFill>
          <a:ln cap="flat" cmpd="sng" w="28575">
            <a:solidFill>
              <a:srgbClr val="1F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2395496" y="3373630"/>
            <a:ext cx="44067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Establecer redes de contacto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Buscar y contactar con los clientes allí donde estén, por ejemplo, un establecimiento de ropa y complementos deportivos puede financiar un club de fútbol de aficionados.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6907584" y="3148715"/>
            <a:ext cx="451570" cy="44983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https://www.freepik.es/vector-gratis/iconos-marketing-digital-simbolos-negocios-linea-planos-aislados_7378396.htm#page=1&amp;query=marketing&amp;position=1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 b="24867" l="54886" r="23643" t="53289"/>
          <a:stretch/>
        </p:blipFill>
        <p:spPr>
          <a:xfrm>
            <a:off x="893863" y="167676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3589" l="25545" r="52985" t="74567"/>
          <a:stretch/>
        </p:blipFill>
        <p:spPr>
          <a:xfrm>
            <a:off x="2621227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4154" l="3397" r="75132" t="74002"/>
          <a:stretch/>
        </p:blipFill>
        <p:spPr>
          <a:xfrm>
            <a:off x="4348591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3">
            <a:alphaModFix/>
          </a:blip>
          <a:srcRect b="73676" l="3015" r="75513" t="4481"/>
          <a:stretch/>
        </p:blipFill>
        <p:spPr>
          <a:xfrm>
            <a:off x="5963512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 b="50756" l="28529" r="50000" t="27401"/>
          <a:stretch/>
        </p:blipFill>
        <p:spPr>
          <a:xfrm>
            <a:off x="893863" y="319024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b="74293" l="74176" r="4354" t="3862"/>
          <a:stretch/>
        </p:blipFill>
        <p:spPr>
          <a:xfrm>
            <a:off x="2575706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 b="24388" l="75440" r="3090" t="53768"/>
          <a:stretch/>
        </p:blipFill>
        <p:spPr>
          <a:xfrm>
            <a:off x="4257549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 b="50000" l="52224" r="26306" t="28157"/>
          <a:stretch/>
        </p:blipFill>
        <p:spPr>
          <a:xfrm>
            <a:off x="5963512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/>
          <p:nvPr/>
        </p:nvSpPr>
        <p:spPr>
          <a:xfrm>
            <a:off x="2462005" y="2981037"/>
            <a:ext cx="5540829" cy="1681156"/>
          </a:xfrm>
          <a:prstGeom prst="wedgeRoundRectCallout">
            <a:avLst>
              <a:gd fmla="val 25335" name="adj1"/>
              <a:gd fmla="val -68797" name="adj2"/>
              <a:gd fmla="val 16667" name="adj3"/>
            </a:avLst>
          </a:prstGeom>
          <a:solidFill>
            <a:schemeClr val="lt1"/>
          </a:solidFill>
          <a:ln cap="flat" cmpd="sng" w="28575">
            <a:solidFill>
              <a:srgbClr val="1F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3183701" y="3429000"/>
            <a:ext cx="379017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Localizarlos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caso de que los clientes sean otros negocios se puede buscar en registros públicos, directorios, entre otros.</a:t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7420729" y="3148715"/>
            <a:ext cx="451570" cy="44983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https://www.freepik.es/vector-gratis/iconos-marketing-digital-simbolos-negocios-linea-planos-aislados_7378396.htm#page=1&amp;query=marketing&amp;position=1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/>
          </a:blip>
          <a:srcRect b="24867" l="54886" r="23643" t="53289"/>
          <a:stretch/>
        </p:blipFill>
        <p:spPr>
          <a:xfrm>
            <a:off x="893863" y="167676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7"/>
          <p:cNvPicPr preferRelativeResize="0"/>
          <p:nvPr/>
        </p:nvPicPr>
        <p:blipFill rotWithShape="1">
          <a:blip r:embed="rId3">
            <a:alphaModFix/>
          </a:blip>
          <a:srcRect b="3589" l="25545" r="52985" t="74567"/>
          <a:stretch/>
        </p:blipFill>
        <p:spPr>
          <a:xfrm>
            <a:off x="2621227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4154" l="3397" r="75132" t="74002"/>
          <a:stretch/>
        </p:blipFill>
        <p:spPr>
          <a:xfrm>
            <a:off x="4348591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b="73676" l="3015" r="75513" t="4481"/>
          <a:stretch/>
        </p:blipFill>
        <p:spPr>
          <a:xfrm>
            <a:off x="5963512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 b="50756" l="28529" r="50000" t="27401"/>
          <a:stretch/>
        </p:blipFill>
        <p:spPr>
          <a:xfrm>
            <a:off x="893863" y="319024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 b="24388" l="75440" r="3090" t="53768"/>
          <a:stretch/>
        </p:blipFill>
        <p:spPr>
          <a:xfrm>
            <a:off x="4257549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50000" l="52224" r="26306" t="28157"/>
          <a:stretch/>
        </p:blipFill>
        <p:spPr>
          <a:xfrm>
            <a:off x="5963512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/>
          <p:nvPr/>
        </p:nvSpPr>
        <p:spPr>
          <a:xfrm>
            <a:off x="619370" y="1449098"/>
            <a:ext cx="5540829" cy="1681156"/>
          </a:xfrm>
          <a:prstGeom prst="wedgeRoundRectCallout">
            <a:avLst>
              <a:gd fmla="val -32425" name="adj1"/>
              <a:gd fmla="val 79484" name="adj2"/>
              <a:gd fmla="val 16667" name="adj3"/>
            </a:avLst>
          </a:prstGeom>
          <a:solidFill>
            <a:schemeClr val="lt1"/>
          </a:solidFill>
          <a:ln cap="flat" cmpd="sng" w="28575">
            <a:solidFill>
              <a:srgbClr val="1F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1162535" y="1920344"/>
            <a:ext cx="452454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Hacerse ver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Cartel anunciador, escaparate bien organizado e iluminado, propaganda escrita, anuncios y notas de prensa en medios de comunicación.</a:t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5482845" y="1614577"/>
            <a:ext cx="451570" cy="44983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3">
            <a:alphaModFix/>
          </a:blip>
          <a:srcRect b="26023" l="30379" r="48151" t="52132"/>
          <a:stretch/>
        </p:blipFill>
        <p:spPr>
          <a:xfrm>
            <a:off x="2575706" y="3303032"/>
            <a:ext cx="1491343" cy="126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https://www.freepik.es/vector-gratis/iconos-marketing-digital-simbolos-negocios-linea-planos-aislados_7378396.htm#page=1&amp;query=marketing&amp;position=1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 b="24867" l="54886" r="23643" t="53289"/>
          <a:stretch/>
        </p:blipFill>
        <p:spPr>
          <a:xfrm>
            <a:off x="893863" y="167676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 b="3589" l="25545" r="52985" t="74567"/>
          <a:stretch/>
        </p:blipFill>
        <p:spPr>
          <a:xfrm>
            <a:off x="2621227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8"/>
          <p:cNvPicPr preferRelativeResize="0"/>
          <p:nvPr/>
        </p:nvPicPr>
        <p:blipFill rotWithShape="1">
          <a:blip r:embed="rId3">
            <a:alphaModFix/>
          </a:blip>
          <a:srcRect b="4154" l="3397" r="75132" t="74002"/>
          <a:stretch/>
        </p:blipFill>
        <p:spPr>
          <a:xfrm>
            <a:off x="4348591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73676" l="3015" r="75513" t="4481"/>
          <a:stretch/>
        </p:blipFill>
        <p:spPr>
          <a:xfrm>
            <a:off x="5963512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50756" l="28529" r="50000" t="27401"/>
          <a:stretch/>
        </p:blipFill>
        <p:spPr>
          <a:xfrm>
            <a:off x="893863" y="319024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 b="26023" l="30379" r="48151" t="52132"/>
          <a:stretch/>
        </p:blipFill>
        <p:spPr>
          <a:xfrm>
            <a:off x="2575706" y="3303032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24388" l="75440" r="3090" t="53768"/>
          <a:stretch/>
        </p:blipFill>
        <p:spPr>
          <a:xfrm>
            <a:off x="4257549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b="50000" l="52224" r="26306" t="28157"/>
          <a:stretch/>
        </p:blipFill>
        <p:spPr>
          <a:xfrm>
            <a:off x="5963512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/>
          <p:nvPr/>
        </p:nvSpPr>
        <p:spPr>
          <a:xfrm>
            <a:off x="1168354" y="1498567"/>
            <a:ext cx="5540829" cy="1681156"/>
          </a:xfrm>
          <a:prstGeom prst="wedgeRoundRectCallout">
            <a:avLst>
              <a:gd fmla="val -14940" name="adj1"/>
              <a:gd fmla="val 69124" name="adj2"/>
              <a:gd fmla="val 16667" name="adj3"/>
            </a:avLst>
          </a:prstGeom>
          <a:solidFill>
            <a:schemeClr val="lt1"/>
          </a:solidFill>
          <a:ln cap="flat" cmpd="sng" w="28575">
            <a:solidFill>
              <a:srgbClr val="1F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1527878" y="1862091"/>
            <a:ext cx="468496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Contactar con los clientes utilizando sitios </a:t>
            </a:r>
            <a:r>
              <a:rPr b="1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Disponer de una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un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una cuenta en Facebook o cualquier otra red social vertical u horizontal donde se encuentren los potenciales clientes.</a:t>
            </a:r>
            <a:endParaRPr/>
          </a:p>
        </p:txBody>
      </p:sp>
      <p:sp>
        <p:nvSpPr>
          <p:cNvPr id="208" name="Google Shape;208;p8"/>
          <p:cNvSpPr/>
          <p:nvPr/>
        </p:nvSpPr>
        <p:spPr>
          <a:xfrm>
            <a:off x="6091304" y="1670338"/>
            <a:ext cx="451570" cy="44983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https://www.freepik.es/vector-gratis/iconos-marketing-digital-simbolos-negocios-linea-planos-aislados_7378396.htm#page=1&amp;query=marketing&amp;position=1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9"/>
          <p:cNvPicPr preferRelativeResize="0"/>
          <p:nvPr/>
        </p:nvPicPr>
        <p:blipFill rotWithShape="1">
          <a:blip r:embed="rId3">
            <a:alphaModFix/>
          </a:blip>
          <a:srcRect b="24867" l="54886" r="23643" t="53289"/>
          <a:stretch/>
        </p:blipFill>
        <p:spPr>
          <a:xfrm>
            <a:off x="893863" y="167676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 b="3589" l="25545" r="52985" t="74567"/>
          <a:stretch/>
        </p:blipFill>
        <p:spPr>
          <a:xfrm>
            <a:off x="2621227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 b="4154" l="3397" r="75132" t="74002"/>
          <a:stretch/>
        </p:blipFill>
        <p:spPr>
          <a:xfrm>
            <a:off x="4348591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 b="73676" l="3015" r="75513" t="4481"/>
          <a:stretch/>
        </p:blipFill>
        <p:spPr>
          <a:xfrm>
            <a:off x="5963512" y="1676765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9"/>
          <p:cNvPicPr preferRelativeResize="0"/>
          <p:nvPr/>
        </p:nvPicPr>
        <p:blipFill rotWithShape="1">
          <a:blip r:embed="rId3">
            <a:alphaModFix/>
          </a:blip>
          <a:srcRect b="50756" l="28529" r="50000" t="27401"/>
          <a:stretch/>
        </p:blipFill>
        <p:spPr>
          <a:xfrm>
            <a:off x="893863" y="3190246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9"/>
          <p:cNvPicPr preferRelativeResize="0"/>
          <p:nvPr/>
        </p:nvPicPr>
        <p:blipFill rotWithShape="1">
          <a:blip r:embed="rId3">
            <a:alphaModFix/>
          </a:blip>
          <a:srcRect b="26023" l="30379" r="48151" t="52132"/>
          <a:stretch/>
        </p:blipFill>
        <p:spPr>
          <a:xfrm>
            <a:off x="2575706" y="3303032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9"/>
          <p:cNvPicPr preferRelativeResize="0"/>
          <p:nvPr/>
        </p:nvPicPr>
        <p:blipFill rotWithShape="1">
          <a:blip r:embed="rId3">
            <a:alphaModFix/>
          </a:blip>
          <a:srcRect b="24388" l="75440" r="3090" t="53768"/>
          <a:stretch/>
        </p:blipFill>
        <p:spPr>
          <a:xfrm>
            <a:off x="4257549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9"/>
          <p:cNvPicPr preferRelativeResize="0"/>
          <p:nvPr/>
        </p:nvPicPr>
        <p:blipFill rotWithShape="1">
          <a:blip r:embed="rId3">
            <a:alphaModFix/>
          </a:blip>
          <a:srcRect b="50000" l="52224" r="26306" t="28157"/>
          <a:stretch/>
        </p:blipFill>
        <p:spPr>
          <a:xfrm>
            <a:off x="5963512" y="3190244"/>
            <a:ext cx="1491343" cy="126274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9"/>
          <p:cNvSpPr/>
          <p:nvPr/>
        </p:nvSpPr>
        <p:spPr>
          <a:xfrm>
            <a:off x="2447523" y="1509088"/>
            <a:ext cx="4675785" cy="1681156"/>
          </a:xfrm>
          <a:prstGeom prst="wedgeRoundRectCallout">
            <a:avLst>
              <a:gd fmla="val 10600" name="adj1"/>
              <a:gd fmla="val 71067" name="adj2"/>
              <a:gd fmla="val 16667" name="adj3"/>
            </a:avLst>
          </a:prstGeom>
          <a:solidFill>
            <a:schemeClr val="lt1"/>
          </a:solidFill>
          <a:ln cap="flat" cmpd="sng" w="28575">
            <a:solidFill>
              <a:srgbClr val="1F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2921705" y="1991600"/>
            <a:ext cx="326963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Búsqueda de prescriptores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trata de contactar con personas que puedan recomendar el establecimiento.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6469284" y="1676765"/>
            <a:ext cx="451570" cy="44983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