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Oe2iCfrPhLtqVEnJseBcplnM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26" name="Google Shape;3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9" name="Google Shape;13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0" name="Google Shape;2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62" name="Google Shape;2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94" name="Google Shape;2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1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1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1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1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p:nvPr>
            <p:ph idx="2" type="pic"/>
          </p:nvPr>
        </p:nvSpPr>
        <p:spPr>
          <a:xfrm>
            <a:off x="5183187" y="987425"/>
            <a:ext cx="6172199" cy="4873624"/>
          </a:xfrm>
          <a:prstGeom prst="rect">
            <a:avLst/>
          </a:prstGeom>
          <a:noFill/>
          <a:ln>
            <a:noFill/>
          </a:ln>
        </p:spPr>
      </p:sp>
      <p:sp>
        <p:nvSpPr>
          <p:cNvPr id="52" name="Google Shape;52;p1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CF02_2_3_gráfico interactivo_programas</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p1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Club de clientes</a:t>
            </a:r>
            <a:endParaRPr/>
          </a:p>
        </p:txBody>
      </p:sp>
      <p:sp>
        <p:nvSpPr>
          <p:cNvPr id="330" name="Google Shape;330;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331" name="Google Shape;331;p1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https://www.freepik.es/vector-gratis/tarjetas-vip-verticales-estilo-plateado_1238041.htm#page=1&amp;query=vip&amp;position=45</a:t>
            </a:r>
            <a:endParaRPr b="0" i="0" sz="1800" u="none" cap="none" strike="noStrike">
              <a:solidFill>
                <a:schemeClr val="dk1"/>
              </a:solidFill>
              <a:latin typeface="Arial"/>
              <a:ea typeface="Arial"/>
              <a:cs typeface="Arial"/>
              <a:sym typeface="Arial"/>
            </a:endParaRPr>
          </a:p>
        </p:txBody>
      </p:sp>
      <p:sp>
        <p:nvSpPr>
          <p:cNvPr id="332" name="Google Shape;332;p10"/>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3" name="Google Shape;333;p10"/>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p10"/>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10"/>
          <p:cNvSpPr/>
          <p:nvPr/>
        </p:nvSpPr>
        <p:spPr>
          <a:xfrm>
            <a:off x="4226978" y="3429000"/>
            <a:ext cx="3721435"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6" name="Google Shape;336;p10"/>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7" name="Google Shape;337;p10"/>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8" name="Google Shape;338;p10"/>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10"/>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0" name="Google Shape;340;p10"/>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341" name="Google Shape;341;p10"/>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342" name="Google Shape;342;p10"/>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343" name="Google Shape;343;p10"/>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344" name="Google Shape;344;p10"/>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345" name="Google Shape;345;p10"/>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346" name="Google Shape;346;p10"/>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347" name="Google Shape;347;p10"/>
          <p:cNvSpPr/>
          <p:nvPr/>
        </p:nvSpPr>
        <p:spPr>
          <a:xfrm>
            <a:off x="4385140" y="4774527"/>
            <a:ext cx="176954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Puede ser por gustos, hábitos o labores que se realicen en la casa.</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4385140" y="3573985"/>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pic>
        <p:nvPicPr>
          <p:cNvPr id="349" name="Google Shape;349;p10"/>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350" name="Google Shape;350;p10"/>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351" name="Google Shape;351;p10"/>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352" name="Google Shape;352;p10"/>
          <p:cNvPicPr preferRelativeResize="0"/>
          <p:nvPr/>
        </p:nvPicPr>
        <p:blipFill rotWithShape="1">
          <a:blip r:embed="rId6">
            <a:alphaModFix/>
          </a:blip>
          <a:srcRect b="0" l="0" r="0" t="0"/>
          <a:stretch/>
        </p:blipFill>
        <p:spPr>
          <a:xfrm>
            <a:off x="6369955" y="1475611"/>
            <a:ext cx="1389016" cy="1389016"/>
          </a:xfrm>
          <a:prstGeom prst="rect">
            <a:avLst/>
          </a:prstGeom>
          <a:noFill/>
          <a:ln>
            <a:noFill/>
          </a:ln>
        </p:spPr>
      </p:pic>
      <p:pic>
        <p:nvPicPr>
          <p:cNvPr id="353" name="Google Shape;353;p10"/>
          <p:cNvPicPr preferRelativeResize="0"/>
          <p:nvPr/>
        </p:nvPicPr>
        <p:blipFill rotWithShape="1">
          <a:blip r:embed="rId7">
            <a:alphaModFix/>
          </a:blip>
          <a:srcRect b="0" l="0" r="0" t="0"/>
          <a:stretch/>
        </p:blipFill>
        <p:spPr>
          <a:xfrm>
            <a:off x="550608" y="3790819"/>
            <a:ext cx="1378011" cy="1378011"/>
          </a:xfrm>
          <a:prstGeom prst="rect">
            <a:avLst/>
          </a:prstGeom>
          <a:noFill/>
          <a:ln>
            <a:noFill/>
          </a:ln>
        </p:spPr>
      </p:pic>
      <p:pic>
        <p:nvPicPr>
          <p:cNvPr id="354" name="Google Shape;354;p10"/>
          <p:cNvPicPr preferRelativeResize="0"/>
          <p:nvPr/>
        </p:nvPicPr>
        <p:blipFill rotWithShape="1">
          <a:blip r:embed="rId8">
            <a:alphaModFix/>
          </a:blip>
          <a:srcRect b="0" l="0" r="0" t="0"/>
          <a:stretch/>
        </p:blipFill>
        <p:spPr>
          <a:xfrm>
            <a:off x="2429368" y="4372665"/>
            <a:ext cx="1474180" cy="1474180"/>
          </a:xfrm>
          <a:prstGeom prst="rect">
            <a:avLst/>
          </a:prstGeom>
          <a:noFill/>
          <a:ln>
            <a:noFill/>
          </a:ln>
        </p:spPr>
      </p:pic>
      <p:pic>
        <p:nvPicPr>
          <p:cNvPr id="355" name="Google Shape;355;p10"/>
          <p:cNvPicPr preferRelativeResize="0"/>
          <p:nvPr/>
        </p:nvPicPr>
        <p:blipFill rotWithShape="1">
          <a:blip r:embed="rId9">
            <a:alphaModFix/>
          </a:blip>
          <a:srcRect b="12576" l="14273" r="51979" t="11489"/>
          <a:stretch/>
        </p:blipFill>
        <p:spPr>
          <a:xfrm>
            <a:off x="6792757" y="3984598"/>
            <a:ext cx="827645" cy="186224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2"/>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 descuento</a:t>
            </a:r>
            <a:endParaRPr b="1" i="0" sz="1400" u="none" cap="none" strike="noStrike">
              <a:solidFill>
                <a:srgbClr val="000000"/>
              </a:solidFill>
              <a:latin typeface="Arial"/>
              <a:ea typeface="Arial"/>
              <a:cs typeface="Arial"/>
              <a:sym typeface="Arial"/>
            </a:endParaRPr>
          </a:p>
        </p:txBody>
      </p:sp>
      <p:pic>
        <p:nvPicPr>
          <p:cNvPr id="79" name="Google Shape;79;p2"/>
          <p:cNvPicPr preferRelativeResize="0"/>
          <p:nvPr/>
        </p:nvPicPr>
        <p:blipFill rotWithShape="1">
          <a:blip r:embed="rId3">
            <a:alphaModFix/>
          </a:blip>
          <a:srcRect b="9246" l="7606" r="7265" t="10336"/>
          <a:stretch/>
        </p:blipFill>
        <p:spPr>
          <a:xfrm>
            <a:off x="2524656" y="1641232"/>
            <a:ext cx="1378892" cy="1302568"/>
          </a:xfrm>
          <a:prstGeom prst="rect">
            <a:avLst/>
          </a:prstGeom>
          <a:noFill/>
          <a:ln>
            <a:noFill/>
          </a:ln>
        </p:spPr>
      </p:pic>
      <p:sp>
        <p:nvSpPr>
          <p:cNvPr id="80" name="Google Shape;80;p2"/>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 name="Google Shape;81;p2"/>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pic>
        <p:nvPicPr>
          <p:cNvPr id="82" name="Google Shape;82;p2"/>
          <p:cNvPicPr preferRelativeResize="0"/>
          <p:nvPr/>
        </p:nvPicPr>
        <p:blipFill rotWithShape="1">
          <a:blip r:embed="rId4">
            <a:alphaModFix/>
          </a:blip>
          <a:srcRect b="7949" l="18543" r="18681" t="7948"/>
          <a:stretch/>
        </p:blipFill>
        <p:spPr>
          <a:xfrm>
            <a:off x="640038" y="787917"/>
            <a:ext cx="1147233" cy="1536976"/>
          </a:xfrm>
          <a:prstGeom prst="rect">
            <a:avLst/>
          </a:prstGeom>
          <a:noFill/>
          <a:ln>
            <a:noFill/>
          </a:ln>
        </p:spPr>
      </p:pic>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gráfico interactivo, de acuerdo a referencia visual dada. En total son ocho botones. Al dar hacer en cada “tarjeta”, esta se desplegará hacia un lado para mostrar la información. Así mismo, cada una debe contener un botón de salida.</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Cada diapositiva contiene la referencia de su imagen.</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https://www.freepik.es/vector-gratis/plantillas-banner-marketing-digital-coloridas-ilustraciones-garabatos-coleccion-empresarial_16447890.htm#&amp;position=3</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2"/>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2"/>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2"/>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2"/>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2"/>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2"/>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94" name="Google Shape;94;p2"/>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95" name="Google Shape;95;p2"/>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96" name="Google Shape;96;p2"/>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97" name="Google Shape;97;p2"/>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98" name="Google Shape;98;p2"/>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pic>
        <p:nvPicPr>
          <p:cNvPr id="99" name="Google Shape;99;p2"/>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100" name="Google Shape;100;p2"/>
          <p:cNvPicPr preferRelativeResize="0"/>
          <p:nvPr/>
        </p:nvPicPr>
        <p:blipFill rotWithShape="1">
          <a:blip r:embed="rId6">
            <a:alphaModFix/>
          </a:blip>
          <a:srcRect b="0" l="0" r="0" t="0"/>
          <a:stretch/>
        </p:blipFill>
        <p:spPr>
          <a:xfrm>
            <a:off x="6369955" y="1475611"/>
            <a:ext cx="1389016" cy="1389016"/>
          </a:xfrm>
          <a:prstGeom prst="rect">
            <a:avLst/>
          </a:prstGeom>
          <a:noFill/>
          <a:ln>
            <a:noFill/>
          </a:ln>
        </p:spPr>
      </p:pic>
      <p:pic>
        <p:nvPicPr>
          <p:cNvPr id="101" name="Google Shape;101;p2"/>
          <p:cNvPicPr preferRelativeResize="0"/>
          <p:nvPr/>
        </p:nvPicPr>
        <p:blipFill rotWithShape="1">
          <a:blip r:embed="rId7">
            <a:alphaModFix/>
          </a:blip>
          <a:srcRect b="0" l="0" r="0" t="0"/>
          <a:stretch/>
        </p:blipFill>
        <p:spPr>
          <a:xfrm>
            <a:off x="550608" y="3790819"/>
            <a:ext cx="1378011" cy="1378011"/>
          </a:xfrm>
          <a:prstGeom prst="rect">
            <a:avLst/>
          </a:prstGeom>
          <a:noFill/>
          <a:ln>
            <a:noFill/>
          </a:ln>
        </p:spPr>
      </p:pic>
      <p:pic>
        <p:nvPicPr>
          <p:cNvPr id="102" name="Google Shape;102;p2"/>
          <p:cNvPicPr preferRelativeResize="0"/>
          <p:nvPr/>
        </p:nvPicPr>
        <p:blipFill rotWithShape="1">
          <a:blip r:embed="rId8">
            <a:alphaModFix/>
          </a:blip>
          <a:srcRect b="0" l="0" r="0" t="0"/>
          <a:stretch/>
        </p:blipFill>
        <p:spPr>
          <a:xfrm>
            <a:off x="2429368" y="4372665"/>
            <a:ext cx="1474180" cy="1474180"/>
          </a:xfrm>
          <a:prstGeom prst="rect">
            <a:avLst/>
          </a:prstGeom>
          <a:noFill/>
          <a:ln>
            <a:noFill/>
          </a:ln>
        </p:spPr>
      </p:pic>
      <p:pic>
        <p:nvPicPr>
          <p:cNvPr id="103" name="Google Shape;103;p2"/>
          <p:cNvPicPr preferRelativeResize="0"/>
          <p:nvPr/>
        </p:nvPicPr>
        <p:blipFill rotWithShape="1">
          <a:blip r:embed="rId9">
            <a:alphaModFix/>
          </a:blip>
          <a:srcRect b="14744" l="4530" r="6239" t="0"/>
          <a:stretch/>
        </p:blipFill>
        <p:spPr>
          <a:xfrm>
            <a:off x="4418063" y="3817040"/>
            <a:ext cx="1387371" cy="1325568"/>
          </a:xfrm>
          <a:prstGeom prst="rect">
            <a:avLst/>
          </a:prstGeom>
          <a:noFill/>
          <a:ln>
            <a:noFill/>
          </a:ln>
        </p:spPr>
      </p:pic>
      <p:pic>
        <p:nvPicPr>
          <p:cNvPr id="104" name="Google Shape;104;p2"/>
          <p:cNvPicPr preferRelativeResize="0"/>
          <p:nvPr/>
        </p:nvPicPr>
        <p:blipFill rotWithShape="1">
          <a:blip r:embed="rId10">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p3"/>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3"/>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3"/>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113" name="Google Shape;113;p3"/>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114" name="Google Shape;114;p3"/>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115" name="Google Shape;115;p3"/>
          <p:cNvSpPr/>
          <p:nvPr/>
        </p:nvSpPr>
        <p:spPr>
          <a:xfrm>
            <a:off x="328888" y="568571"/>
            <a:ext cx="5667634"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3"/>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117" name="Google Shape;117;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Tarjetas de fidelización.</a:t>
            </a:r>
            <a:endParaRPr b="0" i="0" sz="1400" u="none" cap="none" strike="noStrike">
              <a:solidFill>
                <a:schemeClr val="dk1"/>
              </a:solidFill>
              <a:latin typeface="Arial"/>
              <a:ea typeface="Arial"/>
              <a:cs typeface="Arial"/>
              <a:sym typeface="Arial"/>
            </a:endParaRPr>
          </a:p>
        </p:txBody>
      </p:sp>
      <p:sp>
        <p:nvSpPr>
          <p:cNvPr id="119" name="Google Shape;11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20" name="Google Shape;120;p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https://www.freepik.es/vector-gratis/plantilla-tarjeta-fidelizacion-cafe_2599533.htm</a:t>
            </a:r>
            <a:endParaRPr b="0" i="0" sz="1800" u="none" cap="none" strike="noStrike">
              <a:solidFill>
                <a:schemeClr val="dk1"/>
              </a:solidFill>
              <a:latin typeface="Arial"/>
              <a:ea typeface="Arial"/>
              <a:cs typeface="Arial"/>
              <a:sym typeface="Arial"/>
            </a:endParaRPr>
          </a:p>
        </p:txBody>
      </p:sp>
      <p:sp>
        <p:nvSpPr>
          <p:cNvPr id="121" name="Google Shape;121;p3"/>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 name="Google Shape;122;p3"/>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3" name="Google Shape;123;p3"/>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3"/>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3"/>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126" name="Google Shape;126;p3"/>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127" name="Google Shape;127;p3"/>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128" name="Google Shape;128;p3"/>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129" name="Google Shape;129;p3"/>
          <p:cNvSpPr/>
          <p:nvPr/>
        </p:nvSpPr>
        <p:spPr>
          <a:xfrm>
            <a:off x="2231311" y="1171132"/>
            <a:ext cx="3501274"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300"/>
              <a:buFont typeface="Arial"/>
              <a:buNone/>
            </a:pPr>
            <a:r>
              <a:rPr b="0" i="0" lang="es-ES" sz="1300" u="none" cap="none" strike="noStrike">
                <a:solidFill>
                  <a:schemeClr val="lt1"/>
                </a:solidFill>
                <a:latin typeface="Arial"/>
                <a:ea typeface="Arial"/>
                <a:cs typeface="Arial"/>
                <a:sym typeface="Arial"/>
              </a:rPr>
              <a:t>Se trata de premiar el consumo con obsequios. Este tipo de tarjetas ofrecen a los titulares una serie de ventajas adicionales como descuentos, puntos canjeables por regalos e incluso la devolución de un tanto por ciento de sus compras.</a:t>
            </a:r>
            <a:endParaRPr/>
          </a:p>
        </p:txBody>
      </p:sp>
      <p:sp>
        <p:nvSpPr>
          <p:cNvPr id="130" name="Google Shape;130;p3"/>
          <p:cNvSpPr/>
          <p:nvPr/>
        </p:nvSpPr>
        <p:spPr>
          <a:xfrm>
            <a:off x="5380892" y="708857"/>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pic>
        <p:nvPicPr>
          <p:cNvPr id="131" name="Google Shape;131;p3"/>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132" name="Google Shape;132;p3"/>
          <p:cNvPicPr preferRelativeResize="0"/>
          <p:nvPr/>
        </p:nvPicPr>
        <p:blipFill rotWithShape="1">
          <a:blip r:embed="rId4">
            <a:alphaModFix/>
          </a:blip>
          <a:srcRect b="0" l="0" r="0" t="0"/>
          <a:stretch/>
        </p:blipFill>
        <p:spPr>
          <a:xfrm>
            <a:off x="6369955" y="1475611"/>
            <a:ext cx="1389016" cy="1389016"/>
          </a:xfrm>
          <a:prstGeom prst="rect">
            <a:avLst/>
          </a:prstGeom>
          <a:noFill/>
          <a:ln>
            <a:noFill/>
          </a:ln>
        </p:spPr>
      </p:pic>
      <p:pic>
        <p:nvPicPr>
          <p:cNvPr id="133" name="Google Shape;133;p3"/>
          <p:cNvPicPr preferRelativeResize="0"/>
          <p:nvPr/>
        </p:nvPicPr>
        <p:blipFill rotWithShape="1">
          <a:blip r:embed="rId5">
            <a:alphaModFix/>
          </a:blip>
          <a:srcRect b="0" l="0" r="0" t="0"/>
          <a:stretch/>
        </p:blipFill>
        <p:spPr>
          <a:xfrm>
            <a:off x="550608" y="3790819"/>
            <a:ext cx="1378011" cy="1378011"/>
          </a:xfrm>
          <a:prstGeom prst="rect">
            <a:avLst/>
          </a:prstGeom>
          <a:noFill/>
          <a:ln>
            <a:noFill/>
          </a:ln>
        </p:spPr>
      </p:pic>
      <p:pic>
        <p:nvPicPr>
          <p:cNvPr id="134" name="Google Shape;134;p3"/>
          <p:cNvPicPr preferRelativeResize="0"/>
          <p:nvPr/>
        </p:nvPicPr>
        <p:blipFill rotWithShape="1">
          <a:blip r:embed="rId6">
            <a:alphaModFix/>
          </a:blip>
          <a:srcRect b="0" l="0" r="0" t="0"/>
          <a:stretch/>
        </p:blipFill>
        <p:spPr>
          <a:xfrm>
            <a:off x="2429368" y="4372665"/>
            <a:ext cx="1474180" cy="1474180"/>
          </a:xfrm>
          <a:prstGeom prst="rect">
            <a:avLst/>
          </a:prstGeom>
          <a:noFill/>
          <a:ln>
            <a:noFill/>
          </a:ln>
        </p:spPr>
      </p:pic>
      <p:pic>
        <p:nvPicPr>
          <p:cNvPr id="135" name="Google Shape;135;p3"/>
          <p:cNvPicPr preferRelativeResize="0"/>
          <p:nvPr/>
        </p:nvPicPr>
        <p:blipFill rotWithShape="1">
          <a:blip r:embed="rId7">
            <a:alphaModFix/>
          </a:blip>
          <a:srcRect b="14744" l="4530" r="6239" t="0"/>
          <a:stretch/>
        </p:blipFill>
        <p:spPr>
          <a:xfrm>
            <a:off x="4418063" y="3817040"/>
            <a:ext cx="1387371" cy="1325568"/>
          </a:xfrm>
          <a:prstGeom prst="rect">
            <a:avLst/>
          </a:prstGeom>
          <a:noFill/>
          <a:ln>
            <a:noFill/>
          </a:ln>
        </p:spPr>
      </p:pic>
      <p:pic>
        <p:nvPicPr>
          <p:cNvPr id="136" name="Google Shape;136;p3"/>
          <p:cNvPicPr preferRelativeResize="0"/>
          <p:nvPr/>
        </p:nvPicPr>
        <p:blipFill rotWithShape="1">
          <a:blip r:embed="rId8">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Cupones de descuento</a:t>
            </a:r>
            <a:endParaRPr/>
          </a:p>
        </p:txBody>
      </p:sp>
      <p:sp>
        <p:nvSpPr>
          <p:cNvPr id="143" name="Google Shape;14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44" name="Google Shape;144;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https://www.freepik.es/vector-gratis/concepto-rebajas-cupon_3159820.htm#page=1&amp;query=cupon%20descuento&amp;position=1</a:t>
            </a:r>
            <a:endParaRPr b="0" i="0" sz="1800" u="none" cap="none" strike="noStrike">
              <a:solidFill>
                <a:schemeClr val="dk1"/>
              </a:solidFill>
              <a:latin typeface="Arial"/>
              <a:ea typeface="Arial"/>
              <a:cs typeface="Arial"/>
              <a:sym typeface="Arial"/>
            </a:endParaRPr>
          </a:p>
        </p:txBody>
      </p:sp>
      <p:sp>
        <p:nvSpPr>
          <p:cNvPr id="145" name="Google Shape;145;p4"/>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6" name="Google Shape;146;p4"/>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4"/>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4"/>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4"/>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4"/>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4"/>
          <p:cNvSpPr/>
          <p:nvPr/>
        </p:nvSpPr>
        <p:spPr>
          <a:xfrm>
            <a:off x="2304542" y="545128"/>
            <a:ext cx="5643870" cy="2661134"/>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4"/>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4"/>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154" name="Google Shape;154;p4"/>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 descuento</a:t>
            </a:r>
            <a:endParaRPr b="1" i="0" sz="1400" u="none" cap="none" strike="noStrike">
              <a:solidFill>
                <a:srgbClr val="000000"/>
              </a:solidFill>
              <a:latin typeface="Arial"/>
              <a:ea typeface="Arial"/>
              <a:cs typeface="Arial"/>
              <a:sym typeface="Arial"/>
            </a:endParaRPr>
          </a:p>
        </p:txBody>
      </p:sp>
      <p:sp>
        <p:nvSpPr>
          <p:cNvPr id="155" name="Google Shape;155;p4"/>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156" name="Google Shape;156;p4"/>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157" name="Google Shape;157;p4"/>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158" name="Google Shape;158;p4"/>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159" name="Google Shape;159;p4"/>
          <p:cNvSpPr/>
          <p:nvPr/>
        </p:nvSpPr>
        <p:spPr>
          <a:xfrm>
            <a:off x="7232206" y="708857"/>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sp>
        <p:nvSpPr>
          <p:cNvPr id="160" name="Google Shape;160;p4"/>
          <p:cNvSpPr/>
          <p:nvPr/>
        </p:nvSpPr>
        <p:spPr>
          <a:xfrm>
            <a:off x="4490307" y="1403602"/>
            <a:ext cx="2767248" cy="106227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El usuario puede recortar un cupón y obtendrá una rebaja en el precio de algún producto o servicio del establecimiento.</a:t>
            </a:r>
            <a:endParaRPr b="0" i="0" sz="1800" u="none" cap="none" strike="noStrike">
              <a:solidFill>
                <a:srgbClr val="000000"/>
              </a:solidFill>
              <a:latin typeface="Arial"/>
              <a:ea typeface="Arial"/>
              <a:cs typeface="Arial"/>
              <a:sym typeface="Arial"/>
            </a:endParaRPr>
          </a:p>
        </p:txBody>
      </p:sp>
      <p:pic>
        <p:nvPicPr>
          <p:cNvPr id="161" name="Google Shape;161;p4"/>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162" name="Google Shape;162;p4"/>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163" name="Google Shape;163;p4"/>
          <p:cNvPicPr preferRelativeResize="0"/>
          <p:nvPr/>
        </p:nvPicPr>
        <p:blipFill rotWithShape="1">
          <a:blip r:embed="rId5">
            <a:alphaModFix/>
          </a:blip>
          <a:srcRect b="0" l="0" r="0" t="0"/>
          <a:stretch/>
        </p:blipFill>
        <p:spPr>
          <a:xfrm>
            <a:off x="550608" y="3790819"/>
            <a:ext cx="1378011" cy="1378011"/>
          </a:xfrm>
          <a:prstGeom prst="rect">
            <a:avLst/>
          </a:prstGeom>
          <a:noFill/>
          <a:ln>
            <a:noFill/>
          </a:ln>
        </p:spPr>
      </p:pic>
      <p:pic>
        <p:nvPicPr>
          <p:cNvPr id="164" name="Google Shape;164;p4"/>
          <p:cNvPicPr preferRelativeResize="0"/>
          <p:nvPr/>
        </p:nvPicPr>
        <p:blipFill rotWithShape="1">
          <a:blip r:embed="rId6">
            <a:alphaModFix/>
          </a:blip>
          <a:srcRect b="0" l="0" r="0" t="0"/>
          <a:stretch/>
        </p:blipFill>
        <p:spPr>
          <a:xfrm>
            <a:off x="2429368" y="4372665"/>
            <a:ext cx="1474180" cy="1474180"/>
          </a:xfrm>
          <a:prstGeom prst="rect">
            <a:avLst/>
          </a:prstGeom>
          <a:noFill/>
          <a:ln>
            <a:noFill/>
          </a:ln>
        </p:spPr>
      </p:pic>
      <p:pic>
        <p:nvPicPr>
          <p:cNvPr id="165" name="Google Shape;165;p4"/>
          <p:cNvPicPr preferRelativeResize="0"/>
          <p:nvPr/>
        </p:nvPicPr>
        <p:blipFill rotWithShape="1">
          <a:blip r:embed="rId7">
            <a:alphaModFix/>
          </a:blip>
          <a:srcRect b="14744" l="4530" r="6239" t="0"/>
          <a:stretch/>
        </p:blipFill>
        <p:spPr>
          <a:xfrm>
            <a:off x="4418063" y="3817040"/>
            <a:ext cx="1387371" cy="1325568"/>
          </a:xfrm>
          <a:prstGeom prst="rect">
            <a:avLst/>
          </a:prstGeom>
          <a:noFill/>
          <a:ln>
            <a:noFill/>
          </a:ln>
        </p:spPr>
      </p:pic>
      <p:pic>
        <p:nvPicPr>
          <p:cNvPr id="166" name="Google Shape;166;p4"/>
          <p:cNvPicPr preferRelativeResize="0"/>
          <p:nvPr/>
        </p:nvPicPr>
        <p:blipFill rotWithShape="1">
          <a:blip r:embed="rId8">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2" name="Google Shape;172;p5"/>
          <p:cNvSpPr/>
          <p:nvPr/>
        </p:nvSpPr>
        <p:spPr>
          <a:xfrm>
            <a:off x="4226978" y="568570"/>
            <a:ext cx="372143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5"/>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174" name="Google Shape;174;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Regalos</a:t>
            </a:r>
            <a:endParaRPr/>
          </a:p>
        </p:txBody>
      </p:sp>
      <p:sp>
        <p:nvSpPr>
          <p:cNvPr id="176" name="Google Shape;17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77" name="Google Shape;177;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https://www.freepik.es/vector-gratis/set-regalos-colores-diseno-plano_976683.htm#page=1&amp;query=regalo&amp;position=8</a:t>
            </a:r>
            <a:endParaRPr b="0" i="0" sz="1800" u="none" cap="none" strike="noStrike">
              <a:solidFill>
                <a:schemeClr val="dk1"/>
              </a:solidFill>
              <a:latin typeface="Arial"/>
              <a:ea typeface="Arial"/>
              <a:cs typeface="Arial"/>
              <a:sym typeface="Arial"/>
            </a:endParaRPr>
          </a:p>
        </p:txBody>
      </p:sp>
      <p:sp>
        <p:nvSpPr>
          <p:cNvPr id="178" name="Google Shape;178;p5"/>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5"/>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5"/>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5"/>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5"/>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3" name="Google Shape;183;p5"/>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4" name="Google Shape;184;p5"/>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185" name="Google Shape;185;p5"/>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186" name="Google Shape;186;p5"/>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187" name="Google Shape;187;p5"/>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188" name="Google Shape;188;p5"/>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189" name="Google Shape;189;p5"/>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190" name="Google Shape;190;p5"/>
          <p:cNvSpPr/>
          <p:nvPr/>
        </p:nvSpPr>
        <p:spPr>
          <a:xfrm>
            <a:off x="5901459" y="787917"/>
            <a:ext cx="1985359"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s-ES" sz="1300" u="none" cap="none" strike="noStrike">
                <a:solidFill>
                  <a:srgbClr val="000000"/>
                </a:solidFill>
                <a:latin typeface="Arial"/>
                <a:ea typeface="Arial"/>
                <a:cs typeface="Arial"/>
                <a:sym typeface="Arial"/>
              </a:rPr>
              <a:t>El cliente recibe un regalo, vinculado o no a la actividad de la empresa, y es ofrecido en agradecimiento a la compra o uso de un producto o servicio del establecimiento. También se pueden dar por fechas especiales.</a:t>
            </a:r>
            <a:endParaRPr b="0" i="0" sz="1300" u="none" cap="none" strike="noStrike">
              <a:solidFill>
                <a:srgbClr val="000000"/>
              </a:solidFill>
              <a:latin typeface="Arial"/>
              <a:ea typeface="Arial"/>
              <a:cs typeface="Arial"/>
              <a:sym typeface="Arial"/>
            </a:endParaRPr>
          </a:p>
        </p:txBody>
      </p:sp>
      <p:pic>
        <p:nvPicPr>
          <p:cNvPr id="191" name="Google Shape;191;p5"/>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192" name="Google Shape;192;p5"/>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193" name="Google Shape;193;p5"/>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194" name="Google Shape;194;p5"/>
          <p:cNvPicPr preferRelativeResize="0"/>
          <p:nvPr/>
        </p:nvPicPr>
        <p:blipFill rotWithShape="1">
          <a:blip r:embed="rId6">
            <a:alphaModFix/>
          </a:blip>
          <a:srcRect b="0" l="0" r="0" t="0"/>
          <a:stretch/>
        </p:blipFill>
        <p:spPr>
          <a:xfrm>
            <a:off x="550608" y="3790819"/>
            <a:ext cx="1378011" cy="1378011"/>
          </a:xfrm>
          <a:prstGeom prst="rect">
            <a:avLst/>
          </a:prstGeom>
          <a:noFill/>
          <a:ln>
            <a:noFill/>
          </a:ln>
        </p:spPr>
      </p:pic>
      <p:pic>
        <p:nvPicPr>
          <p:cNvPr id="195" name="Google Shape;195;p5"/>
          <p:cNvPicPr preferRelativeResize="0"/>
          <p:nvPr/>
        </p:nvPicPr>
        <p:blipFill rotWithShape="1">
          <a:blip r:embed="rId7">
            <a:alphaModFix/>
          </a:blip>
          <a:srcRect b="0" l="0" r="0" t="0"/>
          <a:stretch/>
        </p:blipFill>
        <p:spPr>
          <a:xfrm>
            <a:off x="2429368" y="4372665"/>
            <a:ext cx="1474180" cy="1474180"/>
          </a:xfrm>
          <a:prstGeom prst="rect">
            <a:avLst/>
          </a:prstGeom>
          <a:noFill/>
          <a:ln>
            <a:noFill/>
          </a:ln>
        </p:spPr>
      </p:pic>
      <p:pic>
        <p:nvPicPr>
          <p:cNvPr id="196" name="Google Shape;196;p5"/>
          <p:cNvPicPr preferRelativeResize="0"/>
          <p:nvPr/>
        </p:nvPicPr>
        <p:blipFill rotWithShape="1">
          <a:blip r:embed="rId8">
            <a:alphaModFix/>
          </a:blip>
          <a:srcRect b="14744" l="4530" r="6239" t="0"/>
          <a:stretch/>
        </p:blipFill>
        <p:spPr>
          <a:xfrm>
            <a:off x="4418063" y="3817040"/>
            <a:ext cx="1387371" cy="1325568"/>
          </a:xfrm>
          <a:prstGeom prst="rect">
            <a:avLst/>
          </a:prstGeom>
          <a:noFill/>
          <a:ln>
            <a:noFill/>
          </a:ln>
        </p:spPr>
      </p:pic>
      <p:pic>
        <p:nvPicPr>
          <p:cNvPr id="197" name="Google Shape;197;p5"/>
          <p:cNvPicPr preferRelativeResize="0"/>
          <p:nvPr/>
        </p:nvPicPr>
        <p:blipFill rotWithShape="1">
          <a:blip r:embed="rId9">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Puntos por compra</a:t>
            </a:r>
            <a:endParaRPr/>
          </a:p>
        </p:txBody>
      </p:sp>
      <p:sp>
        <p:nvSpPr>
          <p:cNvPr id="204" name="Google Shape;20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05" name="Google Shape;205;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https://www.freepik.es/vector-gratis/ilustracion-concepto-abstracto-tarjeta-descuento-fidelizacion_12290904.htm#page=1&amp;query=puntos%20por%20compra&amp;position=20</a:t>
            </a:r>
            <a:endParaRPr b="0" i="0" sz="1800" u="none" cap="none" strike="noStrike">
              <a:solidFill>
                <a:schemeClr val="dk1"/>
              </a:solidFill>
              <a:latin typeface="Arial"/>
              <a:ea typeface="Arial"/>
              <a:cs typeface="Arial"/>
              <a:sym typeface="Arial"/>
            </a:endParaRPr>
          </a:p>
        </p:txBody>
      </p:sp>
      <p:sp>
        <p:nvSpPr>
          <p:cNvPr id="206" name="Google Shape;206;p6"/>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6"/>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6"/>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6"/>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6"/>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6"/>
          <p:cNvSpPr/>
          <p:nvPr/>
        </p:nvSpPr>
        <p:spPr>
          <a:xfrm>
            <a:off x="4217453" y="545127"/>
            <a:ext cx="3730959"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p6"/>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6"/>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4" name="Google Shape;214;p6"/>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215" name="Google Shape;215;p6"/>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216" name="Google Shape;216;p6"/>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217" name="Google Shape;217;p6"/>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218" name="Google Shape;218;p6"/>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219" name="Google Shape;219;p6"/>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220" name="Google Shape;220;p6"/>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221" name="Google Shape;221;p6"/>
          <p:cNvSpPr/>
          <p:nvPr/>
        </p:nvSpPr>
        <p:spPr>
          <a:xfrm>
            <a:off x="4432789" y="1403849"/>
            <a:ext cx="1663211" cy="14927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300"/>
              <a:buFont typeface="Arial"/>
              <a:buNone/>
            </a:pPr>
            <a:r>
              <a:rPr b="0" i="0" lang="es-ES" sz="1300" u="none" cap="none" strike="noStrike">
                <a:solidFill>
                  <a:schemeClr val="lt1"/>
                </a:solidFill>
                <a:latin typeface="Arial"/>
                <a:ea typeface="Arial"/>
                <a:cs typeface="Arial"/>
                <a:sym typeface="Arial"/>
              </a:rPr>
              <a:t>Permiten obtener una serie de beneficios en tiempo real.  Como la estrategia de los Almacenes Éxito “Puntos Colombia”.</a:t>
            </a:r>
            <a:endParaRPr/>
          </a:p>
        </p:txBody>
      </p:sp>
      <p:sp>
        <p:nvSpPr>
          <p:cNvPr id="222" name="Google Shape;222;p6"/>
          <p:cNvSpPr/>
          <p:nvPr/>
        </p:nvSpPr>
        <p:spPr>
          <a:xfrm>
            <a:off x="4481530" y="671528"/>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pic>
        <p:nvPicPr>
          <p:cNvPr id="223" name="Google Shape;223;p6"/>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224" name="Google Shape;224;p6"/>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225" name="Google Shape;225;p6"/>
          <p:cNvPicPr preferRelativeResize="0"/>
          <p:nvPr/>
        </p:nvPicPr>
        <p:blipFill rotWithShape="1">
          <a:blip r:embed="rId5">
            <a:alphaModFix/>
          </a:blip>
          <a:srcRect b="0" l="0" r="0" t="0"/>
          <a:stretch/>
        </p:blipFill>
        <p:spPr>
          <a:xfrm>
            <a:off x="6369955" y="1475611"/>
            <a:ext cx="1389016" cy="1389016"/>
          </a:xfrm>
          <a:prstGeom prst="rect">
            <a:avLst/>
          </a:prstGeom>
          <a:noFill/>
          <a:ln>
            <a:noFill/>
          </a:ln>
        </p:spPr>
      </p:pic>
      <p:pic>
        <p:nvPicPr>
          <p:cNvPr id="226" name="Google Shape;226;p6"/>
          <p:cNvPicPr preferRelativeResize="0"/>
          <p:nvPr/>
        </p:nvPicPr>
        <p:blipFill rotWithShape="1">
          <a:blip r:embed="rId6">
            <a:alphaModFix/>
          </a:blip>
          <a:srcRect b="0" l="0" r="0" t="0"/>
          <a:stretch/>
        </p:blipFill>
        <p:spPr>
          <a:xfrm>
            <a:off x="550608" y="3790819"/>
            <a:ext cx="1378011" cy="1378011"/>
          </a:xfrm>
          <a:prstGeom prst="rect">
            <a:avLst/>
          </a:prstGeom>
          <a:noFill/>
          <a:ln>
            <a:noFill/>
          </a:ln>
        </p:spPr>
      </p:pic>
      <p:pic>
        <p:nvPicPr>
          <p:cNvPr id="227" name="Google Shape;227;p6"/>
          <p:cNvPicPr preferRelativeResize="0"/>
          <p:nvPr/>
        </p:nvPicPr>
        <p:blipFill rotWithShape="1">
          <a:blip r:embed="rId7">
            <a:alphaModFix/>
          </a:blip>
          <a:srcRect b="0" l="0" r="0" t="0"/>
          <a:stretch/>
        </p:blipFill>
        <p:spPr>
          <a:xfrm>
            <a:off x="2429368" y="4372665"/>
            <a:ext cx="1474180" cy="1474180"/>
          </a:xfrm>
          <a:prstGeom prst="rect">
            <a:avLst/>
          </a:prstGeom>
          <a:noFill/>
          <a:ln>
            <a:noFill/>
          </a:ln>
        </p:spPr>
      </p:pic>
      <p:pic>
        <p:nvPicPr>
          <p:cNvPr id="228" name="Google Shape;228;p6"/>
          <p:cNvPicPr preferRelativeResize="0"/>
          <p:nvPr/>
        </p:nvPicPr>
        <p:blipFill rotWithShape="1">
          <a:blip r:embed="rId8">
            <a:alphaModFix/>
          </a:blip>
          <a:srcRect b="14744" l="4530" r="6239" t="0"/>
          <a:stretch/>
        </p:blipFill>
        <p:spPr>
          <a:xfrm>
            <a:off x="4418063" y="3817040"/>
            <a:ext cx="1387371" cy="1325568"/>
          </a:xfrm>
          <a:prstGeom prst="rect">
            <a:avLst/>
          </a:prstGeom>
          <a:noFill/>
          <a:ln>
            <a:noFill/>
          </a:ln>
        </p:spPr>
      </p:pic>
      <p:pic>
        <p:nvPicPr>
          <p:cNvPr id="229" name="Google Shape;229;p6"/>
          <p:cNvPicPr preferRelativeResize="0"/>
          <p:nvPr/>
        </p:nvPicPr>
        <p:blipFill rotWithShape="1">
          <a:blip r:embed="rId9">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Gestionar clientes a través de Apps.</a:t>
            </a:r>
            <a:endParaRPr/>
          </a:p>
        </p:txBody>
      </p:sp>
      <p:sp>
        <p:nvSpPr>
          <p:cNvPr id="236" name="Google Shape;236;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37" name="Google Shape;237;p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https://www.freepik.es/vector-gratis/servicio-seguros-demanda-aseguradora-digital-aplicacion-movil-modelo-negocio-innovador-clienta-que-solicita-poliza-seguro-linea_11669604.htm#page=1&amp;query=aplicaci%C3%B3n%20cliente&amp;position=37</a:t>
            </a:r>
            <a:endParaRPr b="0" i="0" sz="1800" u="none" cap="none" strike="noStrike">
              <a:solidFill>
                <a:schemeClr val="dk1"/>
              </a:solidFill>
              <a:latin typeface="Arial"/>
              <a:ea typeface="Arial"/>
              <a:cs typeface="Arial"/>
              <a:sym typeface="Arial"/>
            </a:endParaRPr>
          </a:p>
        </p:txBody>
      </p:sp>
      <p:sp>
        <p:nvSpPr>
          <p:cNvPr id="238" name="Google Shape;238;p7"/>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9" name="Google Shape;239;p7"/>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7"/>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7"/>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2" name="Google Shape;242;p7"/>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7"/>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7"/>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5" name="Google Shape;245;p7"/>
          <p:cNvSpPr/>
          <p:nvPr/>
        </p:nvSpPr>
        <p:spPr>
          <a:xfrm>
            <a:off x="328886" y="3407020"/>
            <a:ext cx="5684245"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7"/>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247" name="Google Shape;247;p7"/>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248" name="Google Shape;248;p7"/>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249" name="Google Shape;249;p7"/>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250" name="Google Shape;250;p7"/>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251" name="Google Shape;251;p7"/>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252" name="Google Shape;252;p7"/>
          <p:cNvSpPr/>
          <p:nvPr/>
        </p:nvSpPr>
        <p:spPr>
          <a:xfrm>
            <a:off x="2359723" y="4151061"/>
            <a:ext cx="3558326"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Una aplicación en el móvil permite interactuar con los clientes. A este tipo de aplicaciones, se les puede añadir diferentes funcionalidades, como por ejemplo, una búsqueda  de clientes para así, tenerlo todo ordenado y clasificado, según categorías o intereses.</a:t>
            </a:r>
            <a:endParaRPr/>
          </a:p>
        </p:txBody>
      </p:sp>
      <p:sp>
        <p:nvSpPr>
          <p:cNvPr id="253" name="Google Shape;253;p7"/>
          <p:cNvSpPr/>
          <p:nvPr/>
        </p:nvSpPr>
        <p:spPr>
          <a:xfrm>
            <a:off x="5375032" y="3579824"/>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pic>
        <p:nvPicPr>
          <p:cNvPr id="254" name="Google Shape;254;p7"/>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255" name="Google Shape;255;p7"/>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256" name="Google Shape;256;p7"/>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257" name="Google Shape;257;p7"/>
          <p:cNvPicPr preferRelativeResize="0"/>
          <p:nvPr/>
        </p:nvPicPr>
        <p:blipFill rotWithShape="1">
          <a:blip r:embed="rId6">
            <a:alphaModFix/>
          </a:blip>
          <a:srcRect b="0" l="0" r="0" t="0"/>
          <a:stretch/>
        </p:blipFill>
        <p:spPr>
          <a:xfrm>
            <a:off x="6369955" y="1475611"/>
            <a:ext cx="1389016" cy="1389016"/>
          </a:xfrm>
          <a:prstGeom prst="rect">
            <a:avLst/>
          </a:prstGeom>
          <a:noFill/>
          <a:ln>
            <a:noFill/>
          </a:ln>
        </p:spPr>
      </p:pic>
      <p:pic>
        <p:nvPicPr>
          <p:cNvPr id="258" name="Google Shape;258;p7"/>
          <p:cNvPicPr preferRelativeResize="0"/>
          <p:nvPr/>
        </p:nvPicPr>
        <p:blipFill rotWithShape="1">
          <a:blip r:embed="rId7">
            <a:alphaModFix/>
          </a:blip>
          <a:srcRect b="0" l="0" r="0" t="0"/>
          <a:stretch/>
        </p:blipFill>
        <p:spPr>
          <a:xfrm>
            <a:off x="550608" y="3790819"/>
            <a:ext cx="1378011" cy="1378011"/>
          </a:xfrm>
          <a:prstGeom prst="rect">
            <a:avLst/>
          </a:prstGeom>
          <a:noFill/>
          <a:ln>
            <a:noFill/>
          </a:ln>
        </p:spPr>
      </p:pic>
      <p:pic>
        <p:nvPicPr>
          <p:cNvPr id="259" name="Google Shape;259;p7"/>
          <p:cNvPicPr preferRelativeResize="0"/>
          <p:nvPr/>
        </p:nvPicPr>
        <p:blipFill rotWithShape="1">
          <a:blip r:embed="rId8">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8"/>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Comunicación personalizada.</a:t>
            </a:r>
            <a:endParaRPr/>
          </a:p>
        </p:txBody>
      </p:sp>
      <p:sp>
        <p:nvSpPr>
          <p:cNvPr id="266" name="Google Shape;266;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267" name="Google Shape;267;p8"/>
          <p:cNvSpPr/>
          <p:nvPr/>
        </p:nvSpPr>
        <p:spPr>
          <a:xfrm>
            <a:off x="8253350" y="4947138"/>
            <a:ext cx="3948174" cy="191086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ilustracion-vector-concepto-abstracto-habilidades-interaccion-social-habilidades-comunicacion-construccion-redes-sociales-discapacidad-interaccion-diagnostico-autismo-actividades-adultos-metafora-abstracta_11664348.htm#page=1&amp;query=comunicaci%C3%B3n&amp;position=9</a:t>
            </a:r>
            <a:endParaRPr b="0" i="0" sz="1800" u="none" cap="none" strike="noStrike">
              <a:solidFill>
                <a:schemeClr val="dk1"/>
              </a:solidFill>
              <a:latin typeface="Arial"/>
              <a:ea typeface="Arial"/>
              <a:cs typeface="Arial"/>
              <a:sym typeface="Arial"/>
            </a:endParaRPr>
          </a:p>
        </p:txBody>
      </p:sp>
      <p:sp>
        <p:nvSpPr>
          <p:cNvPr id="268" name="Google Shape;268;p8"/>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p8"/>
          <p:cNvSpPr/>
          <p:nvPr/>
        </p:nvSpPr>
        <p:spPr>
          <a:xfrm>
            <a:off x="4232672" y="342900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8"/>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8"/>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2" name="Google Shape;272;p8"/>
          <p:cNvSpPr/>
          <p:nvPr/>
        </p:nvSpPr>
        <p:spPr>
          <a:xfrm>
            <a:off x="2286473" y="3429000"/>
            <a:ext cx="3809527"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3" name="Google Shape;273;p8"/>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4" name="Google Shape;274;p8"/>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5" name="Google Shape;275;p8"/>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6" name="Google Shape;276;p8"/>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277" name="Google Shape;277;p8"/>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278" name="Google Shape;278;p8"/>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279" name="Google Shape;279;p8"/>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280" name="Google Shape;280;p8"/>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281" name="Google Shape;281;p8"/>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282" name="Google Shape;282;p8"/>
          <p:cNvSpPr/>
          <p:nvPr/>
        </p:nvSpPr>
        <p:spPr>
          <a:xfrm>
            <a:off x="6335594" y="3496329"/>
            <a:ext cx="1555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Club de clientes</a:t>
            </a:r>
            <a:endParaRPr b="1" i="0" sz="1400" u="none" cap="none" strike="noStrike">
              <a:solidFill>
                <a:srgbClr val="000000"/>
              </a:solidFill>
              <a:latin typeface="Arial"/>
              <a:ea typeface="Arial"/>
              <a:cs typeface="Arial"/>
              <a:sym typeface="Arial"/>
            </a:endParaRPr>
          </a:p>
        </p:txBody>
      </p:sp>
      <p:sp>
        <p:nvSpPr>
          <p:cNvPr id="283" name="Google Shape;283;p8"/>
          <p:cNvSpPr/>
          <p:nvPr/>
        </p:nvSpPr>
        <p:spPr>
          <a:xfrm>
            <a:off x="4307330" y="4473734"/>
            <a:ext cx="163829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Envío directo al cliente de ofertas con descuento exclusivo y personalizado.</a:t>
            </a:r>
            <a:endParaRPr/>
          </a:p>
        </p:txBody>
      </p:sp>
      <p:sp>
        <p:nvSpPr>
          <p:cNvPr id="284" name="Google Shape;284;p8"/>
          <p:cNvSpPr/>
          <p:nvPr/>
        </p:nvSpPr>
        <p:spPr>
          <a:xfrm>
            <a:off x="5462156" y="3601765"/>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pic>
        <p:nvPicPr>
          <p:cNvPr id="285" name="Google Shape;285;p8"/>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286" name="Google Shape;286;p8"/>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287" name="Google Shape;287;p8"/>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288" name="Google Shape;288;p8"/>
          <p:cNvPicPr preferRelativeResize="0"/>
          <p:nvPr/>
        </p:nvPicPr>
        <p:blipFill rotWithShape="1">
          <a:blip r:embed="rId6">
            <a:alphaModFix/>
          </a:blip>
          <a:srcRect b="0" l="0" r="0" t="0"/>
          <a:stretch/>
        </p:blipFill>
        <p:spPr>
          <a:xfrm>
            <a:off x="6369955" y="1475611"/>
            <a:ext cx="1389016" cy="1389016"/>
          </a:xfrm>
          <a:prstGeom prst="rect">
            <a:avLst/>
          </a:prstGeom>
          <a:noFill/>
          <a:ln>
            <a:noFill/>
          </a:ln>
        </p:spPr>
      </p:pic>
      <p:pic>
        <p:nvPicPr>
          <p:cNvPr id="289" name="Google Shape;289;p8"/>
          <p:cNvPicPr preferRelativeResize="0"/>
          <p:nvPr/>
        </p:nvPicPr>
        <p:blipFill rotWithShape="1">
          <a:blip r:embed="rId7">
            <a:alphaModFix/>
          </a:blip>
          <a:srcRect b="0" l="0" r="0" t="0"/>
          <a:stretch/>
        </p:blipFill>
        <p:spPr>
          <a:xfrm>
            <a:off x="550608" y="3790819"/>
            <a:ext cx="1378011" cy="1378011"/>
          </a:xfrm>
          <a:prstGeom prst="rect">
            <a:avLst/>
          </a:prstGeom>
          <a:noFill/>
          <a:ln>
            <a:noFill/>
          </a:ln>
        </p:spPr>
      </p:pic>
      <p:pic>
        <p:nvPicPr>
          <p:cNvPr id="290" name="Google Shape;290;p8"/>
          <p:cNvPicPr preferRelativeResize="0"/>
          <p:nvPr/>
        </p:nvPicPr>
        <p:blipFill rotWithShape="1">
          <a:blip r:embed="rId8">
            <a:alphaModFix/>
          </a:blip>
          <a:srcRect b="0" l="0" r="0" t="0"/>
          <a:stretch/>
        </p:blipFill>
        <p:spPr>
          <a:xfrm>
            <a:off x="2429368" y="4372665"/>
            <a:ext cx="1474180" cy="1474180"/>
          </a:xfrm>
          <a:prstGeom prst="rect">
            <a:avLst/>
          </a:prstGeom>
          <a:noFill/>
          <a:ln>
            <a:noFill/>
          </a:ln>
        </p:spPr>
      </p:pic>
      <p:pic>
        <p:nvPicPr>
          <p:cNvPr id="291" name="Google Shape;291;p8"/>
          <p:cNvPicPr preferRelativeResize="0"/>
          <p:nvPr/>
        </p:nvPicPr>
        <p:blipFill rotWithShape="1">
          <a:blip r:embed="rId9">
            <a:alphaModFix/>
          </a:blip>
          <a:srcRect b="12576" l="14273" r="51979" t="11489"/>
          <a:stretch/>
        </p:blipFill>
        <p:spPr>
          <a:xfrm>
            <a:off x="6711708" y="3984598"/>
            <a:ext cx="827645" cy="1862247"/>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9"/>
          <p:cNvSpPr/>
          <p:nvPr/>
        </p:nvSpPr>
        <p:spPr>
          <a:xfrm>
            <a:off x="6178870" y="342900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7" name="Google Shape;297;p9"/>
          <p:cNvSpPr/>
          <p:nvPr/>
        </p:nvSpPr>
        <p:spPr>
          <a:xfrm>
            <a:off x="4232672" y="3429001"/>
            <a:ext cx="3715740"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p9"/>
          <p:cNvSpPr/>
          <p:nvPr/>
        </p:nvSpPr>
        <p:spPr>
          <a:xfrm>
            <a:off x="4824151" y="5666594"/>
            <a:ext cx="7425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C.R.M.</a:t>
            </a:r>
            <a:endParaRPr b="1" i="0" sz="1400" u="none" cap="none" strike="noStrike">
              <a:solidFill>
                <a:srgbClr val="000000"/>
              </a:solidFill>
              <a:latin typeface="Arial"/>
              <a:ea typeface="Arial"/>
              <a:cs typeface="Arial"/>
              <a:sym typeface="Arial"/>
            </a:endParaRPr>
          </a:p>
        </p:txBody>
      </p:sp>
      <p:sp>
        <p:nvSpPr>
          <p:cNvPr id="299" name="Google Shape;299;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contenido corresponde al botón: CRM</a:t>
            </a:r>
            <a:endParaRPr/>
          </a:p>
        </p:txBody>
      </p:sp>
      <p:sp>
        <p:nvSpPr>
          <p:cNvPr id="301" name="Google Shape;301;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302" name="Google Shape;302;p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https://www.freepik.es/vector-gratis/revision-cliente-crm-elementos-clasificacion-lealtad-color-purpura-letras-tipograficas-isometricas_6867633.htm?query=CRM</a:t>
            </a:r>
            <a:endParaRPr b="0" i="0" sz="1800" u="none" cap="none" strike="noStrike">
              <a:solidFill>
                <a:schemeClr val="dk1"/>
              </a:solidFill>
              <a:latin typeface="Arial"/>
              <a:ea typeface="Arial"/>
              <a:cs typeface="Arial"/>
              <a:sym typeface="Arial"/>
            </a:endParaRPr>
          </a:p>
        </p:txBody>
      </p:sp>
      <p:sp>
        <p:nvSpPr>
          <p:cNvPr id="303" name="Google Shape;303;p9"/>
          <p:cNvSpPr/>
          <p:nvPr/>
        </p:nvSpPr>
        <p:spPr>
          <a:xfrm>
            <a:off x="328887" y="568571"/>
            <a:ext cx="1769543" cy="2637691"/>
          </a:xfrm>
          <a:prstGeom prst="rect">
            <a:avLst/>
          </a:prstGeom>
          <a:solidFill>
            <a:srgbClr val="FF89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9"/>
          <p:cNvSpPr/>
          <p:nvPr/>
        </p:nvSpPr>
        <p:spPr>
          <a:xfrm>
            <a:off x="4226978" y="568570"/>
            <a:ext cx="1769543" cy="2637691"/>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9"/>
          <p:cNvSpPr/>
          <p:nvPr/>
        </p:nvSpPr>
        <p:spPr>
          <a:xfrm>
            <a:off x="2286473" y="3429000"/>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9"/>
          <p:cNvSpPr/>
          <p:nvPr/>
        </p:nvSpPr>
        <p:spPr>
          <a:xfrm>
            <a:off x="6178869" y="545127"/>
            <a:ext cx="1769543" cy="2637691"/>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p9"/>
          <p:cNvSpPr/>
          <p:nvPr/>
        </p:nvSpPr>
        <p:spPr>
          <a:xfrm>
            <a:off x="2304542" y="568570"/>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8" name="Google Shape;308;p9"/>
          <p:cNvSpPr/>
          <p:nvPr/>
        </p:nvSpPr>
        <p:spPr>
          <a:xfrm>
            <a:off x="328886" y="3383574"/>
            <a:ext cx="1769543" cy="2637691"/>
          </a:xfrm>
          <a:prstGeom prst="rect">
            <a:avLst/>
          </a:prstGeom>
          <a:solidFill>
            <a:srgbClr val="96E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p9"/>
          <p:cNvSpPr/>
          <p:nvPr/>
        </p:nvSpPr>
        <p:spPr>
          <a:xfrm>
            <a:off x="547456" y="2510088"/>
            <a:ext cx="133240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Tarjetas de fidelización</a:t>
            </a:r>
            <a:endParaRPr b="1" i="0" sz="1400" u="none" cap="none" strike="noStrike">
              <a:solidFill>
                <a:srgbClr val="000000"/>
              </a:solidFill>
              <a:latin typeface="Arial"/>
              <a:ea typeface="Arial"/>
              <a:cs typeface="Arial"/>
              <a:sym typeface="Arial"/>
            </a:endParaRPr>
          </a:p>
        </p:txBody>
      </p:sp>
      <p:sp>
        <p:nvSpPr>
          <p:cNvPr id="310" name="Google Shape;310;p9"/>
          <p:cNvSpPr/>
          <p:nvPr/>
        </p:nvSpPr>
        <p:spPr>
          <a:xfrm>
            <a:off x="2573292" y="708857"/>
            <a:ext cx="123204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Cupones descuento</a:t>
            </a:r>
            <a:endParaRPr b="1" i="0" sz="1400" u="none" cap="none" strike="noStrike">
              <a:solidFill>
                <a:srgbClr val="000000"/>
              </a:solidFill>
              <a:latin typeface="Arial"/>
              <a:ea typeface="Arial"/>
              <a:cs typeface="Arial"/>
              <a:sym typeface="Arial"/>
            </a:endParaRPr>
          </a:p>
        </p:txBody>
      </p:sp>
      <p:sp>
        <p:nvSpPr>
          <p:cNvPr id="311" name="Google Shape;311;p9"/>
          <p:cNvSpPr/>
          <p:nvPr/>
        </p:nvSpPr>
        <p:spPr>
          <a:xfrm>
            <a:off x="4686293" y="2756187"/>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Regalos</a:t>
            </a:r>
            <a:endParaRPr b="1" i="0" sz="1400" u="none" cap="none" strike="noStrike">
              <a:solidFill>
                <a:srgbClr val="000000"/>
              </a:solidFill>
              <a:latin typeface="Arial"/>
              <a:ea typeface="Arial"/>
              <a:cs typeface="Arial"/>
              <a:sym typeface="Arial"/>
            </a:endParaRPr>
          </a:p>
        </p:txBody>
      </p:sp>
      <p:sp>
        <p:nvSpPr>
          <p:cNvPr id="312" name="Google Shape;312;p9"/>
          <p:cNvSpPr/>
          <p:nvPr/>
        </p:nvSpPr>
        <p:spPr>
          <a:xfrm>
            <a:off x="6369955" y="634200"/>
            <a:ext cx="1387369"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Puntos por compra</a:t>
            </a:r>
            <a:endParaRPr b="1" i="0" sz="1400" u="none" cap="none" strike="noStrike">
              <a:solidFill>
                <a:srgbClr val="000000"/>
              </a:solidFill>
              <a:latin typeface="Arial"/>
              <a:ea typeface="Arial"/>
              <a:cs typeface="Arial"/>
              <a:sym typeface="Arial"/>
            </a:endParaRPr>
          </a:p>
        </p:txBody>
      </p:sp>
      <p:sp>
        <p:nvSpPr>
          <p:cNvPr id="313" name="Google Shape;313;p9"/>
          <p:cNvSpPr/>
          <p:nvPr/>
        </p:nvSpPr>
        <p:spPr>
          <a:xfrm>
            <a:off x="328884" y="5323625"/>
            <a:ext cx="176954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Gestionar clientes a través de Apps</a:t>
            </a:r>
            <a:endParaRPr b="1" i="0" sz="1400" u="none" cap="none" strike="noStrike">
              <a:solidFill>
                <a:srgbClr val="000000"/>
              </a:solidFill>
              <a:latin typeface="Arial"/>
              <a:ea typeface="Arial"/>
              <a:cs typeface="Arial"/>
              <a:sym typeface="Arial"/>
            </a:endParaRPr>
          </a:p>
        </p:txBody>
      </p:sp>
      <p:sp>
        <p:nvSpPr>
          <p:cNvPr id="314" name="Google Shape;314;p9"/>
          <p:cNvSpPr/>
          <p:nvPr/>
        </p:nvSpPr>
        <p:spPr>
          <a:xfrm>
            <a:off x="2524656" y="3557885"/>
            <a:ext cx="134168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ES" sz="1300" u="none" cap="none" strike="noStrike">
                <a:solidFill>
                  <a:srgbClr val="000000"/>
                </a:solidFill>
                <a:latin typeface="Arial"/>
                <a:ea typeface="Arial"/>
                <a:cs typeface="Arial"/>
                <a:sym typeface="Arial"/>
              </a:rPr>
              <a:t>Comunicación personalizada</a:t>
            </a:r>
            <a:endParaRPr b="1" i="0" sz="1300" u="none" cap="none" strike="noStrike">
              <a:solidFill>
                <a:srgbClr val="000000"/>
              </a:solidFill>
              <a:latin typeface="Arial"/>
              <a:ea typeface="Arial"/>
              <a:cs typeface="Arial"/>
              <a:sym typeface="Arial"/>
            </a:endParaRPr>
          </a:p>
        </p:txBody>
      </p:sp>
      <p:sp>
        <p:nvSpPr>
          <p:cNvPr id="315" name="Google Shape;315;p9"/>
          <p:cNvSpPr/>
          <p:nvPr/>
        </p:nvSpPr>
        <p:spPr>
          <a:xfrm>
            <a:off x="7276678" y="3579824"/>
            <a:ext cx="480646" cy="448563"/>
          </a:xfrm>
          <a:prstGeom prst="ellipse">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X</a:t>
            </a:r>
            <a:endParaRPr/>
          </a:p>
        </p:txBody>
      </p:sp>
      <p:sp>
        <p:nvSpPr>
          <p:cNvPr id="316" name="Google Shape;316;p9"/>
          <p:cNvSpPr/>
          <p:nvPr/>
        </p:nvSpPr>
        <p:spPr>
          <a:xfrm>
            <a:off x="5994875" y="4382589"/>
            <a:ext cx="195353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s-ES" sz="1400" u="none" cap="none" strike="noStrike">
                <a:solidFill>
                  <a:schemeClr val="lt1"/>
                </a:solidFill>
                <a:latin typeface="Arial"/>
                <a:ea typeface="Arial"/>
                <a:cs typeface="Arial"/>
                <a:sym typeface="Arial"/>
              </a:rPr>
              <a:t>Montado para tener comunicaciones más fluidas y directas con los clientes.</a:t>
            </a:r>
            <a:endParaRPr/>
          </a:p>
        </p:txBody>
      </p:sp>
      <p:pic>
        <p:nvPicPr>
          <p:cNvPr id="317" name="Google Shape;317;p9"/>
          <p:cNvPicPr preferRelativeResize="0"/>
          <p:nvPr/>
        </p:nvPicPr>
        <p:blipFill rotWithShape="1">
          <a:blip r:embed="rId3">
            <a:alphaModFix/>
          </a:blip>
          <a:srcRect b="7949" l="18543" r="18681" t="7948"/>
          <a:stretch/>
        </p:blipFill>
        <p:spPr>
          <a:xfrm>
            <a:off x="640038" y="787917"/>
            <a:ext cx="1147233" cy="1536976"/>
          </a:xfrm>
          <a:prstGeom prst="rect">
            <a:avLst/>
          </a:prstGeom>
          <a:noFill/>
          <a:ln>
            <a:noFill/>
          </a:ln>
        </p:spPr>
      </p:pic>
      <p:pic>
        <p:nvPicPr>
          <p:cNvPr id="318" name="Google Shape;318;p9"/>
          <p:cNvPicPr preferRelativeResize="0"/>
          <p:nvPr/>
        </p:nvPicPr>
        <p:blipFill rotWithShape="1">
          <a:blip r:embed="rId4">
            <a:alphaModFix/>
          </a:blip>
          <a:srcRect b="9246" l="7606" r="7265" t="10336"/>
          <a:stretch/>
        </p:blipFill>
        <p:spPr>
          <a:xfrm>
            <a:off x="2524656" y="1641232"/>
            <a:ext cx="1378892" cy="1302568"/>
          </a:xfrm>
          <a:prstGeom prst="rect">
            <a:avLst/>
          </a:prstGeom>
          <a:noFill/>
          <a:ln>
            <a:noFill/>
          </a:ln>
        </p:spPr>
      </p:pic>
      <p:pic>
        <p:nvPicPr>
          <p:cNvPr id="319" name="Google Shape;319;p9"/>
          <p:cNvPicPr preferRelativeResize="0"/>
          <p:nvPr/>
        </p:nvPicPr>
        <p:blipFill rotWithShape="1">
          <a:blip r:embed="rId5">
            <a:alphaModFix/>
          </a:blip>
          <a:srcRect b="7949" l="67948" r="6248" t="59060"/>
          <a:stretch/>
        </p:blipFill>
        <p:spPr>
          <a:xfrm>
            <a:off x="4476110" y="862508"/>
            <a:ext cx="1251163" cy="1599741"/>
          </a:xfrm>
          <a:prstGeom prst="rect">
            <a:avLst/>
          </a:prstGeom>
          <a:noFill/>
          <a:ln>
            <a:noFill/>
          </a:ln>
        </p:spPr>
      </p:pic>
      <p:pic>
        <p:nvPicPr>
          <p:cNvPr id="320" name="Google Shape;320;p9"/>
          <p:cNvPicPr preferRelativeResize="0"/>
          <p:nvPr/>
        </p:nvPicPr>
        <p:blipFill rotWithShape="1">
          <a:blip r:embed="rId6">
            <a:alphaModFix/>
          </a:blip>
          <a:srcRect b="0" l="0" r="0" t="0"/>
          <a:stretch/>
        </p:blipFill>
        <p:spPr>
          <a:xfrm>
            <a:off x="6369955" y="1475611"/>
            <a:ext cx="1389016" cy="1389016"/>
          </a:xfrm>
          <a:prstGeom prst="rect">
            <a:avLst/>
          </a:prstGeom>
          <a:noFill/>
          <a:ln>
            <a:noFill/>
          </a:ln>
        </p:spPr>
      </p:pic>
      <p:pic>
        <p:nvPicPr>
          <p:cNvPr id="321" name="Google Shape;321;p9"/>
          <p:cNvPicPr preferRelativeResize="0"/>
          <p:nvPr/>
        </p:nvPicPr>
        <p:blipFill rotWithShape="1">
          <a:blip r:embed="rId7">
            <a:alphaModFix/>
          </a:blip>
          <a:srcRect b="0" l="0" r="0" t="0"/>
          <a:stretch/>
        </p:blipFill>
        <p:spPr>
          <a:xfrm>
            <a:off x="550608" y="3790819"/>
            <a:ext cx="1378011" cy="1378011"/>
          </a:xfrm>
          <a:prstGeom prst="rect">
            <a:avLst/>
          </a:prstGeom>
          <a:noFill/>
          <a:ln>
            <a:noFill/>
          </a:ln>
        </p:spPr>
      </p:pic>
      <p:pic>
        <p:nvPicPr>
          <p:cNvPr id="322" name="Google Shape;322;p9"/>
          <p:cNvPicPr preferRelativeResize="0"/>
          <p:nvPr/>
        </p:nvPicPr>
        <p:blipFill rotWithShape="1">
          <a:blip r:embed="rId8">
            <a:alphaModFix/>
          </a:blip>
          <a:srcRect b="0" l="0" r="0" t="0"/>
          <a:stretch/>
        </p:blipFill>
        <p:spPr>
          <a:xfrm>
            <a:off x="2429368" y="4372665"/>
            <a:ext cx="1474180" cy="1474180"/>
          </a:xfrm>
          <a:prstGeom prst="rect">
            <a:avLst/>
          </a:prstGeom>
          <a:noFill/>
          <a:ln>
            <a:noFill/>
          </a:ln>
        </p:spPr>
      </p:pic>
      <p:pic>
        <p:nvPicPr>
          <p:cNvPr id="323" name="Google Shape;323;p9"/>
          <p:cNvPicPr preferRelativeResize="0"/>
          <p:nvPr/>
        </p:nvPicPr>
        <p:blipFill rotWithShape="1">
          <a:blip r:embed="rId9">
            <a:alphaModFix/>
          </a:blip>
          <a:srcRect b="14744" l="4530" r="6239" t="0"/>
          <a:stretch/>
        </p:blipFill>
        <p:spPr>
          <a:xfrm>
            <a:off x="4455035" y="4196858"/>
            <a:ext cx="1387371" cy="132556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