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2" roundtripDataSignature="AMtx7miJ+hef/zc4eBpU0oTU/jBaLQIb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customschemas.google.com/relationships/presentationmetadata" Target="meta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76" name="Google Shape;7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81" name="Google Shape;8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90" name="Google Shape;9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02" name="Google Shape;10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14" name="Google Shape;11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26" name="Google Shape;12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38" name="Google Shape;13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a:lvl2pPr>
            <a:lvl3pPr lvl="2" marR="0" algn="l">
              <a:spcBef>
                <a:spcPts val="0"/>
              </a:spcBef>
              <a:spcAft>
                <a:spcPts val="0"/>
              </a:spcAft>
              <a:buSzPts val="1400"/>
              <a:buNone/>
              <a:defRPr/>
            </a:lvl3pPr>
            <a:lvl4pPr lvl="3" marR="0" algn="l">
              <a:spcBef>
                <a:spcPts val="0"/>
              </a:spcBef>
              <a:spcAft>
                <a:spcPts val="0"/>
              </a:spcAft>
              <a:buSzPts val="1400"/>
              <a:buNone/>
              <a:defRPr/>
            </a:lvl4pPr>
            <a:lvl5pPr lvl="4" marR="0" algn="l">
              <a:spcBef>
                <a:spcPts val="0"/>
              </a:spcBef>
              <a:spcAft>
                <a:spcPts val="0"/>
              </a:spcAft>
              <a:buSzPts val="1400"/>
              <a:buNone/>
              <a:defRPr/>
            </a:lvl5pPr>
            <a:lvl6pPr lvl="5" marR="0" algn="l">
              <a:spcBef>
                <a:spcPts val="0"/>
              </a:spcBef>
              <a:spcAft>
                <a:spcPts val="0"/>
              </a:spcAft>
              <a:buSzPts val="1400"/>
              <a:buNone/>
              <a:defRPr/>
            </a:lvl6pPr>
            <a:lvl7pPr lvl="6" marR="0" algn="l">
              <a:spcBef>
                <a:spcPts val="0"/>
              </a:spcBef>
              <a:spcAft>
                <a:spcPts val="0"/>
              </a:spcAft>
              <a:buSzPts val="1400"/>
              <a:buNone/>
              <a:defRPr/>
            </a:lvl7pPr>
            <a:lvl8pPr lvl="7" marR="0" algn="l">
              <a:spcBef>
                <a:spcPts val="0"/>
              </a:spcBef>
              <a:spcAft>
                <a:spcPts val="0"/>
              </a:spcAft>
              <a:buSzPts val="1400"/>
              <a:buNone/>
              <a:defRPr/>
            </a:lvl8pPr>
            <a:lvl9pPr lvl="8" marR="0" algn="l">
              <a:spcBef>
                <a:spcPts val="0"/>
              </a:spcBef>
              <a:spcAft>
                <a:spcPts val="0"/>
              </a:spcAft>
              <a:buSzPts val="1400"/>
              <a:buNone/>
              <a:defRPr/>
            </a:lvl9pPr>
          </a:lstStyle>
          <a:p/>
        </p:txBody>
      </p:sp>
      <p:sp>
        <p:nvSpPr>
          <p:cNvPr id="13" name="Google Shape;13;p9"/>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8" name="Shape 68"/>
        <p:cNvGrpSpPr/>
        <p:nvPr/>
      </p:nvGrpSpPr>
      <p:grpSpPr>
        <a:xfrm>
          <a:off x="0" y="0"/>
          <a:ext cx="0" cy="0"/>
          <a:chOff x="0" y="0"/>
          <a:chExt cx="0" cy="0"/>
        </a:xfrm>
      </p:grpSpPr>
      <p:sp>
        <p:nvSpPr>
          <p:cNvPr id="69" name="Google Shape;69;p18"/>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8"/>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71" name="Google Shape;71;p1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1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1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10"/>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1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11"/>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1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1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12"/>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12"/>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12"/>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12"/>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1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1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13"/>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1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1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4" name="Shape 44"/>
        <p:cNvGrpSpPr/>
        <p:nvPr/>
      </p:nvGrpSpPr>
      <p:grpSpPr>
        <a:xfrm>
          <a:off x="0" y="0"/>
          <a:ext cx="0" cy="0"/>
          <a:chOff x="0" y="0"/>
          <a:chExt cx="0" cy="0"/>
        </a:xfrm>
      </p:grpSpPr>
      <p:sp>
        <p:nvSpPr>
          <p:cNvPr id="45" name="Google Shape;45;p1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6" name="Google Shape;46;p1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1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8" name="Shape 48"/>
        <p:cNvGrpSpPr/>
        <p:nvPr/>
      </p:nvGrpSpPr>
      <p:grpSpPr>
        <a:xfrm>
          <a:off x="0" y="0"/>
          <a:ext cx="0" cy="0"/>
          <a:chOff x="0" y="0"/>
          <a:chExt cx="0" cy="0"/>
        </a:xfrm>
      </p:grpSpPr>
      <p:sp>
        <p:nvSpPr>
          <p:cNvPr id="49" name="Google Shape;49;p15"/>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5"/>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51" name="Google Shape;51;p15"/>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2" name="Google Shape;52;p1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1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5" name="Shape 55"/>
        <p:cNvGrpSpPr/>
        <p:nvPr/>
      </p:nvGrpSpPr>
      <p:grpSpPr>
        <a:xfrm>
          <a:off x="0" y="0"/>
          <a:ext cx="0" cy="0"/>
          <a:chOff x="0" y="0"/>
          <a:chExt cx="0" cy="0"/>
        </a:xfrm>
      </p:grpSpPr>
      <p:sp>
        <p:nvSpPr>
          <p:cNvPr id="56" name="Google Shape;56;p16"/>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6"/>
          <p:cNvSpPr/>
          <p:nvPr>
            <p:ph idx="2" type="pic"/>
          </p:nvPr>
        </p:nvSpPr>
        <p:spPr>
          <a:xfrm>
            <a:off x="5183187" y="987425"/>
            <a:ext cx="6172199" cy="4873624"/>
          </a:xfrm>
          <a:prstGeom prst="rect">
            <a:avLst/>
          </a:prstGeom>
          <a:noFill/>
          <a:ln>
            <a:noFill/>
          </a:ln>
        </p:spPr>
      </p:sp>
      <p:sp>
        <p:nvSpPr>
          <p:cNvPr id="58" name="Google Shape;58;p16"/>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9" name="Google Shape;59;p1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1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1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2" name="Shape 62"/>
        <p:cNvGrpSpPr/>
        <p:nvPr/>
      </p:nvGrpSpPr>
      <p:grpSpPr>
        <a:xfrm>
          <a:off x="0" y="0"/>
          <a:ext cx="0" cy="0"/>
          <a:chOff x="0" y="0"/>
          <a:chExt cx="0" cy="0"/>
        </a:xfrm>
      </p:grpSpPr>
      <p:sp>
        <p:nvSpPr>
          <p:cNvPr id="63" name="Google Shape;63;p17"/>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7"/>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1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sz="1800"/>
            </a:lvl2pPr>
            <a:lvl3pPr lvl="2" marR="0" rtl="0" algn="l">
              <a:spcBef>
                <a:spcPts val="0"/>
              </a:spcBef>
              <a:spcAft>
                <a:spcPts val="0"/>
              </a:spcAft>
              <a:buSzPts val="1400"/>
              <a:buNone/>
              <a:defRPr sz="1800"/>
            </a:lvl3pPr>
            <a:lvl4pPr lvl="3" marR="0" rtl="0" algn="l">
              <a:spcBef>
                <a:spcPts val="0"/>
              </a:spcBef>
              <a:spcAft>
                <a:spcPts val="0"/>
              </a:spcAft>
              <a:buSzPts val="1400"/>
              <a:buNone/>
              <a:defRPr sz="1800"/>
            </a:lvl4pPr>
            <a:lvl5pPr lvl="4" marR="0" rtl="0" algn="l">
              <a:spcBef>
                <a:spcPts val="0"/>
              </a:spcBef>
              <a:spcAft>
                <a:spcPts val="0"/>
              </a:spcAft>
              <a:buSzPts val="1400"/>
              <a:buNone/>
              <a:defRPr sz="1800"/>
            </a:lvl5pPr>
            <a:lvl6pPr lvl="5" marR="0" rtl="0" algn="l">
              <a:spcBef>
                <a:spcPts val="0"/>
              </a:spcBef>
              <a:spcAft>
                <a:spcPts val="0"/>
              </a:spcAft>
              <a:buSzPts val="1400"/>
              <a:buNone/>
              <a:defRPr sz="1800"/>
            </a:lvl6pPr>
            <a:lvl7pPr lvl="6" marR="0" rtl="0" algn="l">
              <a:spcBef>
                <a:spcPts val="0"/>
              </a:spcBef>
              <a:spcAft>
                <a:spcPts val="0"/>
              </a:spcAft>
              <a:buSzPts val="1400"/>
              <a:buNone/>
              <a:defRPr sz="1800"/>
            </a:lvl7pPr>
            <a:lvl8pPr lvl="7" marR="0" rtl="0" algn="l">
              <a:spcBef>
                <a:spcPts val="0"/>
              </a:spcBef>
              <a:spcAft>
                <a:spcPts val="0"/>
              </a:spcAft>
              <a:buSzPts val="1400"/>
              <a:buNone/>
              <a:defRPr sz="1800"/>
            </a:lvl8pPr>
            <a:lvl9pPr lvl="8" marR="0" rtl="0" algn="l">
              <a:spcBef>
                <a:spcPts val="0"/>
              </a:spcBef>
              <a:spcAft>
                <a:spcPts val="0"/>
              </a:spcAft>
              <a:buSzPts val="1400"/>
              <a:buNone/>
              <a:defRPr sz="1800"/>
            </a:lvl9pPr>
          </a:lstStyle>
          <a:p/>
        </p:txBody>
      </p:sp>
      <p:sp>
        <p:nvSpPr>
          <p:cNvPr id="7" name="Google Shape;7;p8"/>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
          <p:cNvSpPr/>
          <p:nvPr/>
        </p:nvSpPr>
        <p:spPr>
          <a:xfrm>
            <a:off x="2301833" y="2562431"/>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n-US" sz="1800" u="none" cap="none" strike="noStrike">
                <a:solidFill>
                  <a:schemeClr val="lt1"/>
                </a:solidFill>
                <a:latin typeface="Arial"/>
                <a:ea typeface="Arial"/>
                <a:cs typeface="Arial"/>
                <a:sym typeface="Arial"/>
              </a:rPr>
              <a:t>CF02_4_infografía interactiva_ciclo</a:t>
            </a:r>
            <a:endParaRPr b="0" i="0" sz="1800" u="none" cap="none" strike="noStrike">
              <a:solidFill>
                <a:schemeClr val="lt1"/>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4" name="Google Shape;84;p2"/>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n-US" sz="1400" u="none" cap="none" strike="noStrike">
                <a:solidFill>
                  <a:schemeClr val="dk1"/>
                </a:solidFill>
                <a:latin typeface="Arial"/>
                <a:ea typeface="Arial"/>
                <a:cs typeface="Arial"/>
                <a:sym typeface="Arial"/>
              </a:rPr>
              <a:t>Favor realizar gráfico interactivo, tal como aparece en la referencia visual. En total son cinco botones. Al hacer clic sobre cada uno, aparecerá una ventana emergente.</a:t>
            </a:r>
            <a:endParaRPr b="0" i="0" sz="1400" u="none" cap="none" strike="noStrike">
              <a:solidFill>
                <a:schemeClr val="dk1"/>
              </a:solidFill>
              <a:latin typeface="Arial"/>
              <a:ea typeface="Arial"/>
              <a:cs typeface="Arial"/>
              <a:sym typeface="Arial"/>
            </a:endParaRPr>
          </a:p>
        </p:txBody>
      </p:sp>
      <p:sp>
        <p:nvSpPr>
          <p:cNvPr id="85" name="Google Shape;85;p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n-US" sz="1800" u="none" cap="none" strike="noStrike">
                <a:solidFill>
                  <a:schemeClr val="lt1"/>
                </a:solidFill>
                <a:latin typeface="Arial"/>
                <a:ea typeface="Arial"/>
                <a:cs typeface="Arial"/>
                <a:sym typeface="Arial"/>
              </a:rPr>
              <a:t>Indicaciones para la producción</a:t>
            </a:r>
            <a:endParaRPr/>
          </a:p>
        </p:txBody>
      </p:sp>
      <p:sp>
        <p:nvSpPr>
          <p:cNvPr id="86" name="Google Shape;86;p2"/>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n-US" sz="1200" u="none" cap="none" strike="noStrike">
                <a:solidFill>
                  <a:schemeClr val="dk1"/>
                </a:solidFill>
                <a:latin typeface="Arial"/>
                <a:ea typeface="Arial"/>
                <a:cs typeface="Arial"/>
                <a:sym typeface="Arial"/>
              </a:rPr>
              <a:t>:</a:t>
            </a:r>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Diagrama&#10;&#10;Descripción generada automáticamente" id="87" name="Google Shape;87;p2"/>
          <p:cNvPicPr preferRelativeResize="0"/>
          <p:nvPr/>
        </p:nvPicPr>
        <p:blipFill rotWithShape="1">
          <a:blip r:embed="rId3">
            <a:alphaModFix/>
          </a:blip>
          <a:srcRect b="0" l="0" r="0" t="0"/>
          <a:stretch/>
        </p:blipFill>
        <p:spPr>
          <a:xfrm>
            <a:off x="1339614" y="742949"/>
            <a:ext cx="5606354" cy="4967177"/>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Diagrama&#10;&#10;Descripción generada automáticamente" id="92" name="Google Shape;92;p3"/>
          <p:cNvPicPr preferRelativeResize="0"/>
          <p:nvPr/>
        </p:nvPicPr>
        <p:blipFill rotWithShape="1">
          <a:blip r:embed="rId3">
            <a:alphaModFix/>
          </a:blip>
          <a:srcRect b="0" l="0" r="0" t="0"/>
          <a:stretch/>
        </p:blipFill>
        <p:spPr>
          <a:xfrm>
            <a:off x="1339614" y="742949"/>
            <a:ext cx="5606354" cy="4967177"/>
          </a:xfrm>
          <a:prstGeom prst="rect">
            <a:avLst/>
          </a:prstGeom>
          <a:noFill/>
          <a:ln>
            <a:noFill/>
          </a:ln>
        </p:spPr>
      </p:pic>
      <p:sp>
        <p:nvSpPr>
          <p:cNvPr id="93" name="Google Shape;93;p3"/>
          <p:cNvSpPr/>
          <p:nvPr/>
        </p:nvSpPr>
        <p:spPr>
          <a:xfrm>
            <a:off x="1894114" y="2024743"/>
            <a:ext cx="4397829" cy="3287486"/>
          </a:xfrm>
          <a:prstGeom prst="wedgeRoundRectCallout">
            <a:avLst>
              <a:gd fmla="val -11015" name="adj1"/>
              <a:gd fmla="val -62063" name="adj2"/>
              <a:gd fmla="val 16667" name="adj3"/>
            </a:avLst>
          </a:prstGeom>
          <a:solidFill>
            <a:schemeClr val="lt1"/>
          </a:solidFill>
          <a:ln cap="flat" cmpd="sng" w="38100">
            <a:solidFill>
              <a:srgbClr val="2E75B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4" name="Google Shape;94;p3"/>
          <p:cNvSpPr/>
          <p:nvPr/>
        </p:nvSpPr>
        <p:spPr>
          <a:xfrm>
            <a:off x="2317989" y="2375824"/>
            <a:ext cx="3766290" cy="25853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Prospecto</a:t>
            </a:r>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Investigación de las particularidades de cada cliente en perspectiva. Se busca información más específica del cliente.</a:t>
            </a:r>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285750" lvl="1" marL="285750" marR="0" rtl="0" algn="l">
              <a:lnSpc>
                <a:spcPct val="100000"/>
              </a:lnSpc>
              <a:spcBef>
                <a:spcPts val="0"/>
              </a:spcBef>
              <a:spcAft>
                <a:spcPts val="0"/>
              </a:spcAft>
              <a:buClr>
                <a:srgbClr val="000000"/>
              </a:buClr>
              <a:buSzPts val="1300"/>
              <a:buFont typeface="Arial"/>
              <a:buChar char="•"/>
            </a:pPr>
            <a:r>
              <a:rPr b="0" i="0" lang="en-US" sz="1300" u="none" cap="none" strike="noStrike">
                <a:solidFill>
                  <a:srgbClr val="000000"/>
                </a:solidFill>
                <a:latin typeface="Arial"/>
                <a:ea typeface="Arial"/>
                <a:cs typeface="Arial"/>
                <a:sym typeface="Arial"/>
              </a:rPr>
              <a:t>Nombres completos</a:t>
            </a:r>
            <a:endParaRPr/>
          </a:p>
          <a:p>
            <a:pPr indent="-285750" lvl="1" marL="285750" marR="0" rtl="0" algn="l">
              <a:lnSpc>
                <a:spcPct val="100000"/>
              </a:lnSpc>
              <a:spcBef>
                <a:spcPts val="0"/>
              </a:spcBef>
              <a:spcAft>
                <a:spcPts val="0"/>
              </a:spcAft>
              <a:buClr>
                <a:srgbClr val="000000"/>
              </a:buClr>
              <a:buSzPts val="1300"/>
              <a:buFont typeface="Arial"/>
              <a:buChar char="•"/>
            </a:pPr>
            <a:r>
              <a:rPr b="0" i="0" lang="en-US" sz="1300" u="none" cap="none" strike="noStrike">
                <a:solidFill>
                  <a:srgbClr val="000000"/>
                </a:solidFill>
                <a:latin typeface="Arial"/>
                <a:ea typeface="Arial"/>
                <a:cs typeface="Arial"/>
                <a:sym typeface="Arial"/>
              </a:rPr>
              <a:t>Rango de edad  </a:t>
            </a:r>
            <a:endParaRPr/>
          </a:p>
          <a:p>
            <a:pPr indent="-285750" lvl="1" marL="285750" marR="0" rtl="0" algn="l">
              <a:lnSpc>
                <a:spcPct val="100000"/>
              </a:lnSpc>
              <a:spcBef>
                <a:spcPts val="0"/>
              </a:spcBef>
              <a:spcAft>
                <a:spcPts val="0"/>
              </a:spcAft>
              <a:buClr>
                <a:srgbClr val="000000"/>
              </a:buClr>
              <a:buSzPts val="1300"/>
              <a:buFont typeface="Arial"/>
              <a:buChar char="•"/>
            </a:pPr>
            <a:r>
              <a:rPr b="0" i="0" lang="en-US" sz="1300" u="none" cap="none" strike="noStrike">
                <a:solidFill>
                  <a:srgbClr val="000000"/>
                </a:solidFill>
                <a:latin typeface="Arial"/>
                <a:ea typeface="Arial"/>
                <a:cs typeface="Arial"/>
                <a:sym typeface="Arial"/>
              </a:rPr>
              <a:t>Género</a:t>
            </a:r>
            <a:endParaRPr/>
          </a:p>
          <a:p>
            <a:pPr indent="-285750" lvl="1" marL="285750" marR="0" rtl="0" algn="l">
              <a:lnSpc>
                <a:spcPct val="100000"/>
              </a:lnSpc>
              <a:spcBef>
                <a:spcPts val="0"/>
              </a:spcBef>
              <a:spcAft>
                <a:spcPts val="0"/>
              </a:spcAft>
              <a:buClr>
                <a:srgbClr val="000000"/>
              </a:buClr>
              <a:buSzPts val="1300"/>
              <a:buFont typeface="Arial"/>
              <a:buChar char="•"/>
            </a:pPr>
            <a:r>
              <a:rPr b="0" i="0" lang="en-US" sz="1300" u="none" cap="none" strike="noStrike">
                <a:solidFill>
                  <a:srgbClr val="000000"/>
                </a:solidFill>
                <a:latin typeface="Arial"/>
                <a:ea typeface="Arial"/>
                <a:cs typeface="Arial"/>
                <a:sym typeface="Arial"/>
              </a:rPr>
              <a:t>Hábitos</a:t>
            </a:r>
            <a:endParaRPr/>
          </a:p>
          <a:p>
            <a:pPr indent="-285750" lvl="1" marL="285750" marR="0" rtl="0" algn="l">
              <a:lnSpc>
                <a:spcPct val="100000"/>
              </a:lnSpc>
              <a:spcBef>
                <a:spcPts val="0"/>
              </a:spcBef>
              <a:spcAft>
                <a:spcPts val="0"/>
              </a:spcAft>
              <a:buClr>
                <a:srgbClr val="000000"/>
              </a:buClr>
              <a:buSzPts val="1300"/>
              <a:buFont typeface="Arial"/>
              <a:buChar char="•"/>
            </a:pPr>
            <a:r>
              <a:rPr b="0" i="0" lang="en-US" sz="1300" u="none" cap="none" strike="noStrike">
                <a:solidFill>
                  <a:srgbClr val="000000"/>
                </a:solidFill>
                <a:latin typeface="Arial"/>
                <a:ea typeface="Arial"/>
                <a:cs typeface="Arial"/>
                <a:sym typeface="Arial"/>
              </a:rPr>
              <a:t>Estado civil</a:t>
            </a:r>
            <a:endParaRPr/>
          </a:p>
          <a:p>
            <a:pPr indent="-285750" lvl="1" marL="285750" marR="0" rtl="0" algn="l">
              <a:lnSpc>
                <a:spcPct val="100000"/>
              </a:lnSpc>
              <a:spcBef>
                <a:spcPts val="0"/>
              </a:spcBef>
              <a:spcAft>
                <a:spcPts val="0"/>
              </a:spcAft>
              <a:buClr>
                <a:srgbClr val="000000"/>
              </a:buClr>
              <a:buSzPts val="1300"/>
              <a:buFont typeface="Arial"/>
              <a:buChar char="•"/>
            </a:pPr>
            <a:r>
              <a:rPr b="0" i="0" lang="en-US" sz="1300" u="none" cap="none" strike="noStrike">
                <a:solidFill>
                  <a:srgbClr val="000000"/>
                </a:solidFill>
                <a:latin typeface="Arial"/>
                <a:ea typeface="Arial"/>
                <a:cs typeface="Arial"/>
                <a:sym typeface="Arial"/>
              </a:rPr>
              <a:t>Nivel de educación</a:t>
            </a:r>
            <a:endParaRPr/>
          </a:p>
        </p:txBody>
      </p:sp>
      <p:sp>
        <p:nvSpPr>
          <p:cNvPr id="95" name="Google Shape;95;p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6" name="Google Shape;96;p3"/>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n-US" sz="1400" u="none" cap="none" strike="noStrike">
                <a:solidFill>
                  <a:schemeClr val="dk1"/>
                </a:solidFill>
                <a:latin typeface="Arial"/>
                <a:ea typeface="Arial"/>
                <a:cs typeface="Arial"/>
                <a:sym typeface="Arial"/>
              </a:rPr>
              <a:t>Pop up del botón: Prospecto.</a:t>
            </a:r>
            <a:endParaRPr b="0" i="0" sz="1400" u="none" cap="none" strike="noStrike">
              <a:solidFill>
                <a:schemeClr val="dk1"/>
              </a:solidFill>
              <a:latin typeface="Arial"/>
              <a:ea typeface="Arial"/>
              <a:cs typeface="Arial"/>
              <a:sym typeface="Arial"/>
            </a:endParaRPr>
          </a:p>
        </p:txBody>
      </p:sp>
      <p:sp>
        <p:nvSpPr>
          <p:cNvPr id="97" name="Google Shape;97;p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n-US" sz="1800" u="none" cap="none" strike="noStrike">
                <a:solidFill>
                  <a:schemeClr val="lt1"/>
                </a:solidFill>
                <a:latin typeface="Arial"/>
                <a:ea typeface="Arial"/>
                <a:cs typeface="Arial"/>
                <a:sym typeface="Arial"/>
              </a:rPr>
              <a:t>Indicaciones para la producción</a:t>
            </a:r>
            <a:endParaRPr/>
          </a:p>
        </p:txBody>
      </p:sp>
      <p:sp>
        <p:nvSpPr>
          <p:cNvPr id="98" name="Google Shape;98;p3"/>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 name="Google Shape;99;p3"/>
          <p:cNvSpPr/>
          <p:nvPr/>
        </p:nvSpPr>
        <p:spPr>
          <a:xfrm>
            <a:off x="5529108" y="2189220"/>
            <a:ext cx="555171" cy="544285"/>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X</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Diagrama&#10;&#10;Descripción generada automáticamente" id="104" name="Google Shape;104;p4"/>
          <p:cNvPicPr preferRelativeResize="0"/>
          <p:nvPr/>
        </p:nvPicPr>
        <p:blipFill rotWithShape="1">
          <a:blip r:embed="rId3">
            <a:alphaModFix/>
          </a:blip>
          <a:srcRect b="0" l="0" r="0" t="0"/>
          <a:stretch/>
        </p:blipFill>
        <p:spPr>
          <a:xfrm>
            <a:off x="1339614" y="742949"/>
            <a:ext cx="5606354" cy="4967177"/>
          </a:xfrm>
          <a:prstGeom prst="rect">
            <a:avLst/>
          </a:prstGeom>
          <a:noFill/>
          <a:ln>
            <a:noFill/>
          </a:ln>
        </p:spPr>
      </p:pic>
      <p:sp>
        <p:nvSpPr>
          <p:cNvPr id="105" name="Google Shape;105;p4"/>
          <p:cNvSpPr/>
          <p:nvPr/>
        </p:nvSpPr>
        <p:spPr>
          <a:xfrm>
            <a:off x="751114" y="3539259"/>
            <a:ext cx="6204304" cy="3035712"/>
          </a:xfrm>
          <a:prstGeom prst="wedgeRoundRectCallout">
            <a:avLst>
              <a:gd fmla="val 28292" name="adj1"/>
              <a:gd fmla="val -68071" name="adj2"/>
              <a:gd fmla="val 16667" name="adj3"/>
            </a:avLst>
          </a:prstGeom>
          <a:solidFill>
            <a:schemeClr val="lt1"/>
          </a:solidFill>
          <a:ln cap="flat" cmpd="sng" w="38100">
            <a:solidFill>
              <a:srgbClr val="80DAD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6" name="Google Shape;106;p4"/>
          <p:cNvSpPr/>
          <p:nvPr/>
        </p:nvSpPr>
        <p:spPr>
          <a:xfrm>
            <a:off x="1195027" y="3764453"/>
            <a:ext cx="5534192" cy="25853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Contacto antes de la cita</a:t>
            </a:r>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Con la información del cliente en las manos, se prepara una presentación de ventas adaptada a las necesidades o deseos de cada uno en perspectiva. </a:t>
            </a:r>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Se deben conocer todas las características, beneficios del producto y las ventajas que tiene para el cliente. También, es necesario planificar una entrada que atraiga la atención del cliente, las preguntas que mantendrán su interés, los aspectos que despertarán su deseo, las respuestas a posibles preguntas u objeciones y la forma en la que se puede efectuar el cierre, induciendo a la acción de comprar. </a:t>
            </a:r>
            <a:endParaRPr/>
          </a:p>
        </p:txBody>
      </p:sp>
      <p:sp>
        <p:nvSpPr>
          <p:cNvPr id="107" name="Google Shape;107;p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8" name="Google Shape;108;p4"/>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n-US" sz="1400" u="none" cap="none" strike="noStrike">
                <a:solidFill>
                  <a:schemeClr val="dk1"/>
                </a:solidFill>
                <a:latin typeface="Arial"/>
                <a:ea typeface="Arial"/>
                <a:cs typeface="Arial"/>
                <a:sym typeface="Arial"/>
              </a:rPr>
              <a:t>Pop up del botón: Contacto antes de la cita.</a:t>
            </a:r>
            <a:endParaRPr/>
          </a:p>
        </p:txBody>
      </p:sp>
      <p:sp>
        <p:nvSpPr>
          <p:cNvPr id="109" name="Google Shape;109;p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n-US" sz="1800" u="none" cap="none" strike="noStrike">
                <a:solidFill>
                  <a:schemeClr val="lt1"/>
                </a:solidFill>
                <a:latin typeface="Arial"/>
                <a:ea typeface="Arial"/>
                <a:cs typeface="Arial"/>
                <a:sym typeface="Arial"/>
              </a:rPr>
              <a:t>Indicaciones para la producción</a:t>
            </a:r>
            <a:endParaRPr/>
          </a:p>
        </p:txBody>
      </p:sp>
      <p:sp>
        <p:nvSpPr>
          <p:cNvPr id="110" name="Google Shape;110;p4"/>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 name="Google Shape;111;p4"/>
          <p:cNvSpPr/>
          <p:nvPr/>
        </p:nvSpPr>
        <p:spPr>
          <a:xfrm>
            <a:off x="6150712" y="3685671"/>
            <a:ext cx="555171" cy="544285"/>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X</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descr="Diagrama&#10;&#10;Descripción generada automáticamente" id="116" name="Google Shape;116;p5"/>
          <p:cNvPicPr preferRelativeResize="0"/>
          <p:nvPr/>
        </p:nvPicPr>
        <p:blipFill rotWithShape="1">
          <a:blip r:embed="rId3">
            <a:alphaModFix/>
          </a:blip>
          <a:srcRect b="0" l="0" r="0" t="0"/>
          <a:stretch/>
        </p:blipFill>
        <p:spPr>
          <a:xfrm>
            <a:off x="1339614" y="742949"/>
            <a:ext cx="5606354" cy="4967177"/>
          </a:xfrm>
          <a:prstGeom prst="rect">
            <a:avLst/>
          </a:prstGeom>
          <a:noFill/>
          <a:ln>
            <a:noFill/>
          </a:ln>
        </p:spPr>
      </p:pic>
      <p:sp>
        <p:nvSpPr>
          <p:cNvPr id="117" name="Google Shape;117;p5"/>
          <p:cNvSpPr/>
          <p:nvPr/>
        </p:nvSpPr>
        <p:spPr>
          <a:xfrm>
            <a:off x="1339614" y="2024743"/>
            <a:ext cx="5606354" cy="2166257"/>
          </a:xfrm>
          <a:prstGeom prst="wedgeRoundRectCallout">
            <a:avLst>
              <a:gd fmla="val 14894" name="adj1"/>
              <a:gd fmla="val 71545" name="adj2"/>
              <a:gd fmla="val 16667" name="adj3"/>
            </a:avLst>
          </a:prstGeom>
          <a:solidFill>
            <a:schemeClr val="lt1"/>
          </a:solidFill>
          <a:ln cap="flat" cmpd="sng" w="38100">
            <a:solidFill>
              <a:srgbClr val="4DC58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8" name="Google Shape;118;p5"/>
          <p:cNvSpPr/>
          <p:nvPr/>
        </p:nvSpPr>
        <p:spPr>
          <a:xfrm>
            <a:off x="1737048" y="2276874"/>
            <a:ext cx="4637313" cy="166199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Cita o planificación de la visita en </a:t>
            </a:r>
            <a:r>
              <a:rPr b="1" lang="en-US" sz="1600"/>
              <a:t>frío</a:t>
            </a:r>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Inmediatamente se busca el momento del encuentro con el posible cliente procurando ajustarse a sus condiciones de fecha, horario, entre otras. También se puede hacer visitas en </a:t>
            </a:r>
            <a:r>
              <a:rPr lang="en-US"/>
              <a:t>frío</a:t>
            </a:r>
            <a:r>
              <a:rPr b="0" i="0" lang="en-US" sz="1400" u="none" cap="none" strike="noStrike">
                <a:solidFill>
                  <a:srgbClr val="000000"/>
                </a:solidFill>
                <a:latin typeface="Arial"/>
                <a:ea typeface="Arial"/>
                <a:cs typeface="Arial"/>
                <a:sym typeface="Arial"/>
              </a:rPr>
              <a:t>, pero esta se puede decir no es una visita planeada. </a:t>
            </a:r>
            <a:endParaRPr/>
          </a:p>
        </p:txBody>
      </p:sp>
      <p:sp>
        <p:nvSpPr>
          <p:cNvPr id="119" name="Google Shape;119;p5"/>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0" name="Google Shape;120;p5"/>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n-US" sz="1400" u="none" cap="none" strike="noStrike">
                <a:solidFill>
                  <a:schemeClr val="dk1"/>
                </a:solidFill>
                <a:latin typeface="Arial"/>
                <a:ea typeface="Arial"/>
                <a:cs typeface="Arial"/>
                <a:sym typeface="Arial"/>
              </a:rPr>
              <a:t>Pop up del botón: Cita.</a:t>
            </a:r>
            <a:endParaRPr/>
          </a:p>
        </p:txBody>
      </p:sp>
      <p:sp>
        <p:nvSpPr>
          <p:cNvPr id="121" name="Google Shape;121;p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n-US" sz="1800" u="none" cap="none" strike="noStrike">
                <a:solidFill>
                  <a:schemeClr val="lt1"/>
                </a:solidFill>
                <a:latin typeface="Arial"/>
                <a:ea typeface="Arial"/>
                <a:cs typeface="Arial"/>
                <a:sym typeface="Arial"/>
              </a:rPr>
              <a:t>Indicaciones para la producción</a:t>
            </a:r>
            <a:endParaRPr/>
          </a:p>
        </p:txBody>
      </p:sp>
      <p:sp>
        <p:nvSpPr>
          <p:cNvPr id="122" name="Google Shape;122;p5"/>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 name="Google Shape;123;p5"/>
          <p:cNvSpPr/>
          <p:nvPr/>
        </p:nvSpPr>
        <p:spPr>
          <a:xfrm>
            <a:off x="6195295" y="2221114"/>
            <a:ext cx="555171" cy="544285"/>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X</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descr="Diagrama&#10;&#10;Descripción generada automáticamente" id="128" name="Google Shape;128;p6"/>
          <p:cNvPicPr preferRelativeResize="0"/>
          <p:nvPr/>
        </p:nvPicPr>
        <p:blipFill rotWithShape="1">
          <a:blip r:embed="rId3">
            <a:alphaModFix/>
          </a:blip>
          <a:srcRect b="0" l="0" r="0" t="0"/>
          <a:stretch/>
        </p:blipFill>
        <p:spPr>
          <a:xfrm>
            <a:off x="1339614" y="742949"/>
            <a:ext cx="5606354" cy="4967177"/>
          </a:xfrm>
          <a:prstGeom prst="rect">
            <a:avLst/>
          </a:prstGeom>
          <a:noFill/>
          <a:ln>
            <a:noFill/>
          </a:ln>
        </p:spPr>
      </p:pic>
      <p:sp>
        <p:nvSpPr>
          <p:cNvPr id="129" name="Google Shape;129;p6"/>
          <p:cNvSpPr/>
          <p:nvPr/>
        </p:nvSpPr>
        <p:spPr>
          <a:xfrm>
            <a:off x="1339614" y="2024743"/>
            <a:ext cx="5606354" cy="2166257"/>
          </a:xfrm>
          <a:prstGeom prst="wedgeRoundRectCallout">
            <a:avLst>
              <a:gd fmla="val -20056" name="adj1"/>
              <a:gd fmla="val 70540" name="adj2"/>
              <a:gd fmla="val 16667" name="adj3"/>
            </a:avLst>
          </a:prstGeom>
          <a:solidFill>
            <a:schemeClr val="lt1"/>
          </a:solid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0" name="Google Shape;130;p6"/>
          <p:cNvSpPr/>
          <p:nvPr/>
        </p:nvSpPr>
        <p:spPr>
          <a:xfrm>
            <a:off x="1824134" y="2492318"/>
            <a:ext cx="4637313" cy="123110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Entrega el producto o demostración</a:t>
            </a:r>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Luego de concretar la cita con el cliente, se puede entregar o dejar muestras o folletos para la preparación del siguiente paso de la venta.</a:t>
            </a:r>
            <a:endParaRPr/>
          </a:p>
        </p:txBody>
      </p:sp>
      <p:sp>
        <p:nvSpPr>
          <p:cNvPr id="131" name="Google Shape;131;p6"/>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2" name="Google Shape;132;p6"/>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n-US" sz="1400" u="none" cap="none" strike="noStrike">
                <a:solidFill>
                  <a:schemeClr val="dk1"/>
                </a:solidFill>
                <a:latin typeface="Arial"/>
                <a:ea typeface="Arial"/>
                <a:cs typeface="Arial"/>
                <a:sym typeface="Arial"/>
              </a:rPr>
              <a:t>Pop up del botón: Entrega producto.</a:t>
            </a:r>
            <a:endParaRPr/>
          </a:p>
        </p:txBody>
      </p:sp>
      <p:sp>
        <p:nvSpPr>
          <p:cNvPr id="133" name="Google Shape;133;p6"/>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n-US" sz="1800" u="none" cap="none" strike="noStrike">
                <a:solidFill>
                  <a:schemeClr val="lt1"/>
                </a:solidFill>
                <a:latin typeface="Arial"/>
                <a:ea typeface="Arial"/>
                <a:cs typeface="Arial"/>
                <a:sym typeface="Arial"/>
              </a:rPr>
              <a:t>Indicaciones para la producción</a:t>
            </a:r>
            <a:endParaRPr/>
          </a:p>
        </p:txBody>
      </p:sp>
      <p:sp>
        <p:nvSpPr>
          <p:cNvPr id="134" name="Google Shape;134;p6"/>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 name="Google Shape;135;p6"/>
          <p:cNvSpPr/>
          <p:nvPr/>
        </p:nvSpPr>
        <p:spPr>
          <a:xfrm>
            <a:off x="6195295" y="2221114"/>
            <a:ext cx="555171" cy="544285"/>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X</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descr="Diagrama&#10;&#10;Descripción generada automáticamente" id="140" name="Google Shape;140;p7"/>
          <p:cNvPicPr preferRelativeResize="0"/>
          <p:nvPr/>
        </p:nvPicPr>
        <p:blipFill rotWithShape="1">
          <a:blip r:embed="rId3">
            <a:alphaModFix/>
          </a:blip>
          <a:srcRect b="0" l="0" r="0" t="0"/>
          <a:stretch/>
        </p:blipFill>
        <p:spPr>
          <a:xfrm>
            <a:off x="1339614" y="742949"/>
            <a:ext cx="5606354" cy="4967177"/>
          </a:xfrm>
          <a:prstGeom prst="rect">
            <a:avLst/>
          </a:prstGeom>
          <a:noFill/>
          <a:ln>
            <a:noFill/>
          </a:ln>
        </p:spPr>
      </p:pic>
      <p:sp>
        <p:nvSpPr>
          <p:cNvPr id="141" name="Google Shape;141;p7"/>
          <p:cNvSpPr/>
          <p:nvPr/>
        </p:nvSpPr>
        <p:spPr>
          <a:xfrm>
            <a:off x="3037114" y="2024743"/>
            <a:ext cx="3713352" cy="3483428"/>
          </a:xfrm>
          <a:prstGeom prst="wedgeRoundRectCallout">
            <a:avLst>
              <a:gd fmla="val -57887" name="adj1"/>
              <a:gd fmla="val -27319" name="adj2"/>
              <a:gd fmla="val 16667" name="adj3"/>
            </a:avLst>
          </a:prstGeom>
          <a:solidFill>
            <a:schemeClr val="lt1"/>
          </a:solidFill>
          <a:ln cap="flat" cmpd="sng" w="38100">
            <a:solidFill>
              <a:srgbClr val="5481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2" name="Google Shape;142;p7"/>
          <p:cNvSpPr/>
          <p:nvPr/>
        </p:nvSpPr>
        <p:spPr>
          <a:xfrm>
            <a:off x="3355795" y="2935460"/>
            <a:ext cx="3075990" cy="166199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Servicio</a:t>
            </a:r>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En caso de ser un servicio lo que se presta, se debe dejar claro el tipo de servicio que es, para que se haga más entendible el siguiente paso del proceso de la venta: la entrevista. </a:t>
            </a:r>
            <a:endParaRPr/>
          </a:p>
        </p:txBody>
      </p:sp>
      <p:sp>
        <p:nvSpPr>
          <p:cNvPr id="143" name="Google Shape;143;p7"/>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4" name="Google Shape;144;p7"/>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n-US" sz="1400" u="none" cap="none" strike="noStrike">
                <a:solidFill>
                  <a:schemeClr val="dk1"/>
                </a:solidFill>
                <a:latin typeface="Arial"/>
                <a:ea typeface="Arial"/>
                <a:cs typeface="Arial"/>
                <a:sym typeface="Arial"/>
              </a:rPr>
              <a:t>Pop up del botón: Servicio.</a:t>
            </a:r>
            <a:endParaRPr/>
          </a:p>
        </p:txBody>
      </p:sp>
      <p:sp>
        <p:nvSpPr>
          <p:cNvPr id="145" name="Google Shape;145;p7"/>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n-US" sz="1800" u="none" cap="none" strike="noStrike">
                <a:solidFill>
                  <a:schemeClr val="lt1"/>
                </a:solidFill>
                <a:latin typeface="Arial"/>
                <a:ea typeface="Arial"/>
                <a:cs typeface="Arial"/>
                <a:sym typeface="Arial"/>
              </a:rPr>
              <a:t>Indicaciones para la producción</a:t>
            </a:r>
            <a:endParaRPr/>
          </a:p>
        </p:txBody>
      </p:sp>
      <p:sp>
        <p:nvSpPr>
          <p:cNvPr id="146" name="Google Shape;146;p7"/>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7" name="Google Shape;147;p7"/>
          <p:cNvSpPr/>
          <p:nvPr/>
        </p:nvSpPr>
        <p:spPr>
          <a:xfrm>
            <a:off x="6015461" y="2134028"/>
            <a:ext cx="555171" cy="544285"/>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X</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CLAUDIA VASQUEZ</dc:creator>
</cp:coreProperties>
</file>