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gbHtg/Zfo8bXe8vun2FSubTBH3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452111" y="2217717"/>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Acordion A tipo A</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CF4-6_Propuesta comercial</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2"/>
          <p:cNvGrpSpPr/>
          <p:nvPr/>
        </p:nvGrpSpPr>
        <p:grpSpPr>
          <a:xfrm>
            <a:off x="460955" y="284040"/>
            <a:ext cx="8242907" cy="6327914"/>
            <a:chOff x="344354" y="742949"/>
            <a:chExt cx="7845395" cy="5679425"/>
          </a:xfrm>
        </p:grpSpPr>
        <p:sp>
          <p:nvSpPr>
            <p:cNvPr id="90" name="Google Shape;90;p2"/>
            <p:cNvSpPr/>
            <p:nvPr/>
          </p:nvSpPr>
          <p:spPr>
            <a:xfrm>
              <a:off x="344354" y="742949"/>
              <a:ext cx="7845395" cy="5679425"/>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91" name="Google Shape;91;p2"/>
            <p:cNvGrpSpPr/>
            <p:nvPr/>
          </p:nvGrpSpPr>
          <p:grpSpPr>
            <a:xfrm>
              <a:off x="659034" y="1042093"/>
              <a:ext cx="466382" cy="449082"/>
              <a:chOff x="659034" y="1042093"/>
              <a:chExt cx="466382" cy="449082"/>
            </a:xfrm>
          </p:grpSpPr>
          <p:sp>
            <p:nvSpPr>
              <p:cNvPr id="92" name="Google Shape;92;p2"/>
              <p:cNvSpPr/>
              <p:nvPr/>
            </p:nvSpPr>
            <p:spPr>
              <a:xfrm>
                <a:off x="659034" y="1042093"/>
                <a:ext cx="466382" cy="449082"/>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93" name="Google Shape;93;p2"/>
              <p:cNvSpPr/>
              <p:nvPr/>
            </p:nvSpPr>
            <p:spPr>
              <a:xfrm>
                <a:off x="696794" y="1154363"/>
                <a:ext cx="367908" cy="224541"/>
              </a:xfrm>
              <a:prstGeom prst="mathMinus">
                <a:avLst>
                  <a:gd fmla="val 23520" name="adj1"/>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sp>
        <p:nvSpPr>
          <p:cNvPr id="94" name="Google Shape;94;p2"/>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2"/>
          <p:cNvSpPr txBox="1"/>
          <p:nvPr/>
        </p:nvSpPr>
        <p:spPr>
          <a:xfrm>
            <a:off x="9203163" y="994522"/>
            <a:ext cx="2860094" cy="48689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Realizar un </a:t>
            </a:r>
            <a:r>
              <a:rPr lang="en-US">
                <a:solidFill>
                  <a:schemeClr val="dk1"/>
                </a:solidFill>
              </a:rPr>
              <a:t>a</a:t>
            </a:r>
            <a:r>
              <a:rPr b="0" i="0" lang="en-US" sz="1400" u="none" cap="none" strike="noStrike">
                <a:solidFill>
                  <a:schemeClr val="dk1"/>
                </a:solidFill>
                <a:latin typeface="Arial"/>
                <a:ea typeface="Arial"/>
                <a:cs typeface="Arial"/>
                <a:sym typeface="Arial"/>
              </a:rPr>
              <a:t>cordeón para que el estudiante le de curiosidad de conocer la información propuesta.</a:t>
            </a:r>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Textos de la imagen:</a:t>
            </a:r>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Pre-propuesta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Son todas aquellas actividades que permiten evidenciar si la propuesta comercial es viable y puede llegar a buen cierre.</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Desarrollo</a:t>
            </a:r>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Es el proceso propiamente dicho de construcción de la propuesta teniendo en cuenta la información obtenida en la pre-propuesta.</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Seguimiento y cierre:</a:t>
            </a:r>
            <a:endParaRPr/>
          </a:p>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Incluye las actividades posteriores a la entrega de la propuesta, incluye la comunicación con el cliente, llamadas o reuniones posteriores.</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6" name="Google Shape;96;p2"/>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9074420" y="5863477"/>
            <a:ext cx="3117580" cy="994522"/>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2"/>
          <p:cNvSpPr txBox="1"/>
          <p:nvPr/>
        </p:nvSpPr>
        <p:spPr>
          <a:xfrm>
            <a:off x="1401861" y="697512"/>
            <a:ext cx="4243565" cy="31899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400" u="none" cap="none" strike="noStrike">
                <a:solidFill>
                  <a:srgbClr val="000000"/>
                </a:solidFill>
                <a:latin typeface="Arial"/>
                <a:ea typeface="Arial"/>
                <a:cs typeface="Arial"/>
                <a:sym typeface="Arial"/>
              </a:rPr>
              <a:t>Elementos de una propuesta comercial</a:t>
            </a:r>
            <a:endParaRPr b="0" i="0" sz="1400" u="none" cap="none" strike="noStrike">
              <a:solidFill>
                <a:srgbClr val="000000"/>
              </a:solidFill>
              <a:latin typeface="Cambria"/>
              <a:ea typeface="Cambria"/>
              <a:cs typeface="Cambria"/>
              <a:sym typeface="Cambria"/>
            </a:endParaRPr>
          </a:p>
        </p:txBody>
      </p:sp>
      <p:sp>
        <p:nvSpPr>
          <p:cNvPr id="99" name="Google Shape;99;p2"/>
          <p:cNvSpPr txBox="1"/>
          <p:nvPr/>
        </p:nvSpPr>
        <p:spPr>
          <a:xfrm>
            <a:off x="791579" y="1517483"/>
            <a:ext cx="7357339" cy="4778680"/>
          </a:xfrm>
          <a:prstGeom prst="rect">
            <a:avLst/>
          </a:prstGeom>
          <a:noFill/>
          <a:ln>
            <a:noFill/>
          </a:ln>
        </p:spPr>
        <p:txBody>
          <a:bodyPr anchorCtr="0" anchor="t" bIns="45700" lIns="91425" spcFirstLastPara="1" rIns="91425" wrap="square" tIns="45700">
            <a:spAutoFit/>
          </a:bodyPr>
          <a:lstStyle/>
          <a:p>
            <a:pPr indent="0" lvl="0" marL="180340" marR="0" rtl="0" algn="l">
              <a:lnSpc>
                <a:spcPct val="115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Cambria"/>
                <a:ea typeface="Cambria"/>
                <a:cs typeface="Cambria"/>
                <a:sym typeface="Cambria"/>
              </a:rPr>
              <a:t>Aunque existen varias posturas y corrientes que proponen elementos diversos para una propuesta comercial, es común identificar 3 grandes elementos que la componen:</a:t>
            </a:r>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a:p>
            <a:pPr indent="0" lvl="0" marL="180340" marR="0" rtl="0" algn="l">
              <a:lnSpc>
                <a:spcPct val="115000"/>
              </a:lnSpc>
              <a:spcBef>
                <a:spcPts val="0"/>
              </a:spcBef>
              <a:spcAft>
                <a:spcPts val="0"/>
              </a:spcAft>
              <a:buNone/>
            </a:pPr>
            <a:r>
              <a:t/>
            </a:r>
            <a:endParaRPr b="0" i="0" sz="1400" u="none" cap="none" strike="noStrike">
              <a:solidFill>
                <a:srgbClr val="000000"/>
              </a:solidFill>
              <a:latin typeface="Cambria"/>
              <a:ea typeface="Cambria"/>
              <a:cs typeface="Cambria"/>
              <a:sym typeface="Cambria"/>
            </a:endParaRPr>
          </a:p>
        </p:txBody>
      </p:sp>
      <p:sp>
        <p:nvSpPr>
          <p:cNvPr id="100" name="Google Shape;100;p2"/>
          <p:cNvSpPr txBox="1"/>
          <p:nvPr/>
        </p:nvSpPr>
        <p:spPr>
          <a:xfrm>
            <a:off x="9203163" y="6088414"/>
            <a:ext cx="2633672"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n-U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Calibri"/>
              <a:ea typeface="Calibri"/>
              <a:cs typeface="Calibri"/>
              <a:sym typeface="Calibri"/>
            </a:endParaRPr>
          </a:p>
        </p:txBody>
      </p:sp>
      <p:pic>
        <p:nvPicPr>
          <p:cNvPr id="101" name="Google Shape;101;p2"/>
          <p:cNvPicPr preferRelativeResize="0"/>
          <p:nvPr/>
        </p:nvPicPr>
        <p:blipFill rotWithShape="1">
          <a:blip r:embed="rId3">
            <a:alphaModFix/>
          </a:blip>
          <a:srcRect b="38695" l="0" r="0" t="0"/>
          <a:stretch/>
        </p:blipFill>
        <p:spPr>
          <a:xfrm>
            <a:off x="831252" y="2534490"/>
            <a:ext cx="7317666" cy="18089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3"/>
          <p:cNvGrpSpPr/>
          <p:nvPr/>
        </p:nvGrpSpPr>
        <p:grpSpPr>
          <a:xfrm>
            <a:off x="460955" y="284040"/>
            <a:ext cx="8242907" cy="6327914"/>
            <a:chOff x="344354" y="742949"/>
            <a:chExt cx="7845395" cy="5679425"/>
          </a:xfrm>
        </p:grpSpPr>
        <p:sp>
          <p:nvSpPr>
            <p:cNvPr id="107" name="Google Shape;107;p3"/>
            <p:cNvSpPr/>
            <p:nvPr/>
          </p:nvSpPr>
          <p:spPr>
            <a:xfrm>
              <a:off x="344354" y="742949"/>
              <a:ext cx="7845395" cy="5679425"/>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08" name="Google Shape;108;p3"/>
            <p:cNvGrpSpPr/>
            <p:nvPr/>
          </p:nvGrpSpPr>
          <p:grpSpPr>
            <a:xfrm>
              <a:off x="659034" y="1042093"/>
              <a:ext cx="466382" cy="449082"/>
              <a:chOff x="659034" y="1042093"/>
              <a:chExt cx="466382" cy="449082"/>
            </a:xfrm>
          </p:grpSpPr>
          <p:sp>
            <p:nvSpPr>
              <p:cNvPr id="109" name="Google Shape;109;p3"/>
              <p:cNvSpPr/>
              <p:nvPr/>
            </p:nvSpPr>
            <p:spPr>
              <a:xfrm>
                <a:off x="659034" y="1042093"/>
                <a:ext cx="466382" cy="449082"/>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0" name="Google Shape;110;p3"/>
              <p:cNvSpPr/>
              <p:nvPr/>
            </p:nvSpPr>
            <p:spPr>
              <a:xfrm>
                <a:off x="696794" y="1154363"/>
                <a:ext cx="367908" cy="224541"/>
              </a:xfrm>
              <a:prstGeom prst="mathMinus">
                <a:avLst>
                  <a:gd fmla="val 23520" name="adj1"/>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sp>
        <p:nvSpPr>
          <p:cNvPr id="111" name="Google Shape;111;p3"/>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3"/>
          <p:cNvSpPr txBox="1"/>
          <p:nvPr/>
        </p:nvSpPr>
        <p:spPr>
          <a:xfrm>
            <a:off x="9203163" y="994523"/>
            <a:ext cx="2860094" cy="2263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Realizar un </a:t>
            </a:r>
            <a:r>
              <a:rPr lang="en-US">
                <a:solidFill>
                  <a:schemeClr val="dk1"/>
                </a:solidFill>
              </a:rPr>
              <a:t>a</a:t>
            </a:r>
            <a:r>
              <a:rPr b="0" i="0" lang="en-US" sz="1400" u="none" cap="none" strike="noStrike">
                <a:solidFill>
                  <a:schemeClr val="dk1"/>
                </a:solidFill>
                <a:latin typeface="Arial"/>
                <a:ea typeface="Arial"/>
                <a:cs typeface="Arial"/>
                <a:sym typeface="Arial"/>
              </a:rPr>
              <a:t>cordeón para que el estudiante le de curiosidad de conocer la información propuesta.</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n-US" sz="1800" u="none" cap="none" strike="noStrike">
                <a:solidFill>
                  <a:srgbClr val="0070C0"/>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3" name="Google Shape;113;p3"/>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3"/>
          <p:cNvSpPr txBox="1"/>
          <p:nvPr/>
        </p:nvSpPr>
        <p:spPr>
          <a:xfrm>
            <a:off x="1401861" y="697512"/>
            <a:ext cx="3990410"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US" sz="1800" u="none" cap="none" strike="noStrike">
                <a:solidFill>
                  <a:srgbClr val="000000"/>
                </a:solidFill>
                <a:latin typeface="Arial"/>
                <a:ea typeface="Arial"/>
                <a:cs typeface="Arial"/>
                <a:sym typeface="Arial"/>
              </a:rPr>
              <a:t>Elaboración de una propuesta</a:t>
            </a:r>
            <a:endParaRPr b="0" i="0" sz="1800" u="none" cap="none" strike="noStrike">
              <a:solidFill>
                <a:srgbClr val="000000"/>
              </a:solidFill>
              <a:latin typeface="Cambria"/>
              <a:ea typeface="Cambria"/>
              <a:cs typeface="Cambria"/>
              <a:sym typeface="Cambria"/>
            </a:endParaRPr>
          </a:p>
        </p:txBody>
      </p:sp>
      <p:sp>
        <p:nvSpPr>
          <p:cNvPr id="116" name="Google Shape;116;p3"/>
          <p:cNvSpPr txBox="1"/>
          <p:nvPr/>
        </p:nvSpPr>
        <p:spPr>
          <a:xfrm>
            <a:off x="791578" y="1357257"/>
            <a:ext cx="7491809" cy="4501553"/>
          </a:xfrm>
          <a:prstGeom prst="rect">
            <a:avLst/>
          </a:prstGeom>
          <a:noFill/>
          <a:ln>
            <a:noFill/>
          </a:ln>
        </p:spPr>
        <p:txBody>
          <a:bodyPr anchorCtr="0" anchor="t" bIns="45700" lIns="91425" spcFirstLastPara="1" rIns="91425" wrap="square" tIns="45700">
            <a:spAutoFit/>
          </a:bodyPr>
          <a:lstStyle/>
          <a:p>
            <a:pPr indent="0" lvl="0" marL="83820" marR="0" rtl="0" algn="l">
              <a:lnSpc>
                <a:spcPct val="115000"/>
              </a:lnSpc>
              <a:spcBef>
                <a:spcPts val="0"/>
              </a:spcBef>
              <a:spcAft>
                <a:spcPts val="0"/>
              </a:spcAft>
              <a:buNone/>
            </a:pPr>
            <a:r>
              <a:rPr b="0" i="0" lang="en-US" sz="1200" u="none" cap="none" strike="noStrike">
                <a:solidFill>
                  <a:srgbClr val="000000"/>
                </a:solidFill>
                <a:latin typeface="Arial"/>
                <a:ea typeface="Arial"/>
                <a:cs typeface="Arial"/>
                <a:sym typeface="Arial"/>
              </a:rPr>
              <a:t>Crear la propuesta comercial puede representar un reto para algunos, porque no solo representa redactar bien los términos, sino también el diseño, la estructura, la extensión, entre otros elementos. Algunos de los elementos para tener en cuenta al momento de redactar una propuesta son:</a:t>
            </a:r>
            <a:endParaRPr b="0" i="0" sz="1200" u="none" cap="none" strike="noStrike">
              <a:solidFill>
                <a:srgbClr val="000000"/>
              </a:solidFill>
              <a:latin typeface="Arial"/>
              <a:ea typeface="Arial"/>
              <a:cs typeface="Arial"/>
              <a:sym typeface="Arial"/>
            </a:endParaRPr>
          </a:p>
          <a:p>
            <a:pPr indent="0" lvl="0" marL="83820" marR="0" rtl="0" algn="l">
              <a:lnSpc>
                <a:spcPct val="115000"/>
              </a:lnSpc>
              <a:spcBef>
                <a:spcPts val="0"/>
              </a:spcBef>
              <a:spcAft>
                <a:spcPts val="0"/>
              </a:spcAft>
              <a:buNone/>
            </a:pP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200"/>
              <a:buFont typeface="Arial"/>
              <a:buChar char="●"/>
            </a:pPr>
            <a:r>
              <a:rPr b="1" i="0" lang="en-US" sz="1200" u="none" cap="none" strike="noStrike">
                <a:solidFill>
                  <a:srgbClr val="000000"/>
                </a:solidFill>
                <a:latin typeface="Arial"/>
                <a:ea typeface="Arial"/>
                <a:cs typeface="Arial"/>
                <a:sym typeface="Arial"/>
              </a:rPr>
              <a:t>El diseño y la presentación:</a:t>
            </a:r>
            <a:r>
              <a:rPr b="0" i="0" lang="en-US" sz="1200" u="none" cap="none" strike="noStrike">
                <a:solidFill>
                  <a:srgbClr val="000000"/>
                </a:solidFill>
                <a:latin typeface="Arial"/>
                <a:ea typeface="Arial"/>
                <a:cs typeface="Arial"/>
                <a:sym typeface="Arial"/>
              </a:rPr>
              <a:t> presentar la propuesta comercial en una carpeta con identificación visual de la empresa, colores, material, papel membretado, entre otros aspectos. Son factores que llaman la atención como primera impresión de la propuesta.</a:t>
            </a:r>
            <a:endParaRPr b="0" i="0" sz="12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200"/>
              <a:buFont typeface="Arial"/>
              <a:buChar char="●"/>
            </a:pPr>
            <a:r>
              <a:rPr b="1" i="0" lang="en-US" sz="1200" u="none" cap="none" strike="noStrike">
                <a:solidFill>
                  <a:srgbClr val="000000"/>
                </a:solidFill>
                <a:latin typeface="Arial"/>
                <a:ea typeface="Arial"/>
                <a:cs typeface="Arial"/>
                <a:sym typeface="Arial"/>
              </a:rPr>
              <a:t>Incluir un índice:</a:t>
            </a:r>
            <a:r>
              <a:rPr b="0" i="0" lang="en-US" sz="1200" u="none" cap="none" strike="noStrike">
                <a:solidFill>
                  <a:srgbClr val="000000"/>
                </a:solidFill>
                <a:latin typeface="Arial"/>
                <a:ea typeface="Arial"/>
                <a:cs typeface="Arial"/>
                <a:sym typeface="Arial"/>
              </a:rPr>
              <a:t> los índices ayudan a estructurar la información y le permitirá al cliente localizar fácilmente la información dentro de la propuesta.</a:t>
            </a:r>
            <a:endParaRPr b="0" i="0" sz="12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200"/>
              <a:buFont typeface="Arial"/>
              <a:buChar char="●"/>
            </a:pPr>
            <a:r>
              <a:rPr b="1" i="0" lang="en-US" sz="1200" u="none" cap="none" strike="noStrike">
                <a:solidFill>
                  <a:srgbClr val="000000"/>
                </a:solidFill>
                <a:latin typeface="Arial"/>
                <a:ea typeface="Arial"/>
                <a:cs typeface="Arial"/>
                <a:sym typeface="Arial"/>
              </a:rPr>
              <a:t>Excelente redacción:</a:t>
            </a:r>
            <a:r>
              <a:rPr b="0" i="0" lang="en-US" sz="1200" u="none" cap="none" strike="noStrike">
                <a:solidFill>
                  <a:srgbClr val="000000"/>
                </a:solidFill>
                <a:latin typeface="Arial"/>
                <a:ea typeface="Arial"/>
                <a:cs typeface="Arial"/>
                <a:sym typeface="Arial"/>
              </a:rPr>
              <a:t> la propuesta debe redactarse de forma clara y concisa para que no genere inquietudes o vacíos en la información.</a:t>
            </a:r>
            <a:endParaRPr b="0" i="0" sz="12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200"/>
              <a:buFont typeface="Arial"/>
              <a:buChar char="●"/>
            </a:pPr>
            <a:r>
              <a:rPr b="1" i="0" lang="en-US" sz="1200" u="none" cap="none" strike="noStrike">
                <a:solidFill>
                  <a:srgbClr val="000000"/>
                </a:solidFill>
                <a:latin typeface="Arial"/>
                <a:ea typeface="Arial"/>
                <a:cs typeface="Arial"/>
                <a:sym typeface="Arial"/>
              </a:rPr>
              <a:t>Importancia del precio y la forma de pago:</a:t>
            </a:r>
            <a:r>
              <a:rPr b="0" i="0" lang="en-US" sz="1200" u="none" cap="none" strike="noStrike">
                <a:solidFill>
                  <a:srgbClr val="000000"/>
                </a:solidFill>
                <a:latin typeface="Arial"/>
                <a:ea typeface="Arial"/>
                <a:cs typeface="Arial"/>
                <a:sym typeface="Arial"/>
              </a:rPr>
              <a:t> para nadie es un secreto que el precio es un factor importante para la toma de decisiones; por consiguiente, la propuesta comercial debe presentar unos precios competitivos y una forma de pago que ayude al cierre de la venta.</a:t>
            </a:r>
            <a:endParaRPr b="0" i="0" sz="12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200"/>
              <a:buFont typeface="Arial"/>
              <a:buChar char="●"/>
            </a:pPr>
            <a:r>
              <a:rPr b="1" i="0" lang="en-US" sz="1200" u="none" cap="none" strike="noStrike">
                <a:solidFill>
                  <a:srgbClr val="000000"/>
                </a:solidFill>
                <a:latin typeface="Arial"/>
                <a:ea typeface="Arial"/>
                <a:cs typeface="Arial"/>
                <a:sym typeface="Arial"/>
              </a:rPr>
              <a:t>Cronograma:</a:t>
            </a:r>
            <a:r>
              <a:rPr b="0" i="0" lang="en-US" sz="1200" u="none" cap="none" strike="noStrike">
                <a:solidFill>
                  <a:srgbClr val="000000"/>
                </a:solidFill>
                <a:latin typeface="Arial"/>
                <a:ea typeface="Arial"/>
                <a:cs typeface="Arial"/>
                <a:sym typeface="Arial"/>
              </a:rPr>
              <a:t> consecuente con el precio, se presenta el cronograma de actividades o de acciones, esto permite comparar qué tan competitiva es la propuesta, relacionando precio con el tiempo de desarrollo. Presentar fechas claras, genera confianza en la empresa que presenta la propuesta.</a:t>
            </a:r>
            <a:endParaRPr b="0" i="0" sz="12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200"/>
              <a:buFont typeface="Arial"/>
              <a:buChar char="●"/>
            </a:pPr>
            <a:r>
              <a:rPr b="1" i="0" lang="en-US" sz="1200" u="none" cap="none" strike="noStrike">
                <a:solidFill>
                  <a:srgbClr val="000000"/>
                </a:solidFill>
                <a:latin typeface="Arial"/>
                <a:ea typeface="Arial"/>
                <a:cs typeface="Arial"/>
                <a:sym typeface="Arial"/>
              </a:rPr>
              <a:t>Opciones:</a:t>
            </a:r>
            <a:r>
              <a:rPr b="0" i="0" lang="en-US" sz="1200" u="none" cap="none" strike="noStrike">
                <a:solidFill>
                  <a:srgbClr val="000000"/>
                </a:solidFill>
                <a:latin typeface="Arial"/>
                <a:ea typeface="Arial"/>
                <a:cs typeface="Arial"/>
                <a:sym typeface="Arial"/>
              </a:rPr>
              <a:t> presentar al cliente más de una opción para el desarrollo de la propuesta le dará criterios al cliente para comparar y tomar una mejor decisión.</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1" i="0" sz="1000" u="none" cap="none" strike="noStrike">
              <a:solidFill>
                <a:schemeClr val="dk1"/>
              </a:solidFill>
              <a:latin typeface="Arial"/>
              <a:ea typeface="Arial"/>
              <a:cs typeface="Arial"/>
              <a:sym typeface="Arial"/>
            </a:endParaRPr>
          </a:p>
        </p:txBody>
      </p:sp>
      <p:sp>
        <p:nvSpPr>
          <p:cNvPr id="117" name="Google Shape;117;p3"/>
          <p:cNvSpPr txBox="1"/>
          <p:nvPr/>
        </p:nvSpPr>
        <p:spPr>
          <a:xfrm>
            <a:off x="9316374" y="3756314"/>
            <a:ext cx="2633672"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n-U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460955" y="284040"/>
            <a:ext cx="8242907" cy="6327914"/>
            <a:chOff x="344354" y="742949"/>
            <a:chExt cx="7845395" cy="5679425"/>
          </a:xfrm>
        </p:grpSpPr>
        <p:sp>
          <p:nvSpPr>
            <p:cNvPr id="123" name="Google Shape;123;p4"/>
            <p:cNvSpPr/>
            <p:nvPr/>
          </p:nvSpPr>
          <p:spPr>
            <a:xfrm>
              <a:off x="344354" y="742949"/>
              <a:ext cx="7845395" cy="5679425"/>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24" name="Google Shape;124;p4"/>
            <p:cNvGrpSpPr/>
            <p:nvPr/>
          </p:nvGrpSpPr>
          <p:grpSpPr>
            <a:xfrm>
              <a:off x="659034" y="1042093"/>
              <a:ext cx="466382" cy="449082"/>
              <a:chOff x="659034" y="1042093"/>
              <a:chExt cx="466382" cy="449082"/>
            </a:xfrm>
          </p:grpSpPr>
          <p:sp>
            <p:nvSpPr>
              <p:cNvPr id="125" name="Google Shape;125;p4"/>
              <p:cNvSpPr/>
              <p:nvPr/>
            </p:nvSpPr>
            <p:spPr>
              <a:xfrm>
                <a:off x="659034" y="1042093"/>
                <a:ext cx="466382" cy="449082"/>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6" name="Google Shape;126;p4"/>
              <p:cNvSpPr/>
              <p:nvPr/>
            </p:nvSpPr>
            <p:spPr>
              <a:xfrm>
                <a:off x="696794" y="1154363"/>
                <a:ext cx="367908" cy="224541"/>
              </a:xfrm>
              <a:prstGeom prst="mathMinus">
                <a:avLst>
                  <a:gd fmla="val 23520" name="adj1"/>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sp>
        <p:nvSpPr>
          <p:cNvPr id="127" name="Google Shape;127;p4"/>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4"/>
          <p:cNvSpPr txBox="1"/>
          <p:nvPr/>
        </p:nvSpPr>
        <p:spPr>
          <a:xfrm>
            <a:off x="9203163" y="994523"/>
            <a:ext cx="2860094" cy="2263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Realizar un </a:t>
            </a:r>
            <a:r>
              <a:rPr lang="en-US">
                <a:solidFill>
                  <a:schemeClr val="dk1"/>
                </a:solidFill>
              </a:rPr>
              <a:t>a</a:t>
            </a:r>
            <a:r>
              <a:rPr b="0" i="0" lang="en-US" sz="1400" u="none" cap="none" strike="noStrike">
                <a:solidFill>
                  <a:schemeClr val="dk1"/>
                </a:solidFill>
                <a:latin typeface="Arial"/>
                <a:ea typeface="Arial"/>
                <a:cs typeface="Arial"/>
                <a:sym typeface="Arial"/>
              </a:rPr>
              <a:t>cordeón para que el estudiante le de curiosidad de conocer la información propuesta.</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n-US" sz="1800" u="none" cap="none" strike="noStrike">
                <a:solidFill>
                  <a:srgbClr val="0070C0"/>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9" name="Google Shape;129;p4"/>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4"/>
          <p:cNvSpPr txBox="1"/>
          <p:nvPr/>
        </p:nvSpPr>
        <p:spPr>
          <a:xfrm>
            <a:off x="1401861" y="697512"/>
            <a:ext cx="3990410"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US" sz="1800" u="none" cap="none" strike="noStrike">
                <a:solidFill>
                  <a:srgbClr val="000000"/>
                </a:solidFill>
                <a:latin typeface="Arial"/>
                <a:ea typeface="Arial"/>
                <a:cs typeface="Arial"/>
                <a:sym typeface="Arial"/>
              </a:rPr>
              <a:t>Estructura de una propuesta</a:t>
            </a:r>
            <a:endParaRPr b="0" i="0" sz="1800" u="none" cap="none" strike="noStrike">
              <a:solidFill>
                <a:srgbClr val="000000"/>
              </a:solidFill>
              <a:latin typeface="Cambria"/>
              <a:ea typeface="Cambria"/>
              <a:cs typeface="Cambria"/>
              <a:sym typeface="Cambria"/>
            </a:endParaRPr>
          </a:p>
        </p:txBody>
      </p:sp>
      <p:sp>
        <p:nvSpPr>
          <p:cNvPr id="132" name="Google Shape;132;p4"/>
          <p:cNvSpPr txBox="1"/>
          <p:nvPr/>
        </p:nvSpPr>
        <p:spPr>
          <a:xfrm>
            <a:off x="791578" y="1357257"/>
            <a:ext cx="7491809" cy="4731616"/>
          </a:xfrm>
          <a:prstGeom prst="rect">
            <a:avLst/>
          </a:prstGeom>
          <a:noFill/>
          <a:ln>
            <a:noFill/>
          </a:ln>
        </p:spPr>
        <p:txBody>
          <a:bodyPr anchorCtr="0" anchor="t" bIns="45700" lIns="91425" spcFirstLastPara="1" rIns="91425" wrap="square" tIns="45700">
            <a:spAutoFit/>
          </a:bodyPr>
          <a:lstStyle/>
          <a:p>
            <a:pPr indent="0" lvl="0" marL="83820" marR="0" rtl="0" algn="l">
              <a:lnSpc>
                <a:spcPct val="115000"/>
              </a:lnSpc>
              <a:spcBef>
                <a:spcPts val="0"/>
              </a:spcBef>
              <a:spcAft>
                <a:spcPts val="0"/>
              </a:spcAft>
              <a:buNone/>
            </a:pPr>
            <a:r>
              <a:rPr b="0" i="0" lang="en-US" sz="1100" u="none" cap="none" strike="noStrike">
                <a:solidFill>
                  <a:srgbClr val="000000"/>
                </a:solidFill>
                <a:latin typeface="Arial"/>
                <a:ea typeface="Arial"/>
                <a:cs typeface="Arial"/>
                <a:sym typeface="Arial"/>
              </a:rPr>
              <a:t>Una estructura común para las propuestas comerciales, presenta una serie de parámetros e información que le permite organizar las diferentes opciones que le presentará al cliente, encontrando:</a:t>
            </a:r>
            <a:endParaRPr b="0" i="0" sz="1100" u="none" cap="none" strike="noStrike">
              <a:solidFill>
                <a:srgbClr val="000000"/>
              </a:solidFill>
              <a:latin typeface="Arial"/>
              <a:ea typeface="Arial"/>
              <a:cs typeface="Arial"/>
              <a:sym typeface="Arial"/>
            </a:endParaRPr>
          </a:p>
          <a:p>
            <a:pPr indent="0" lvl="0" marL="83820" marR="0" rtl="0" algn="l">
              <a:lnSpc>
                <a:spcPct val="115000"/>
              </a:lnSpc>
              <a:spcBef>
                <a:spcPts val="0"/>
              </a:spcBef>
              <a:spcAft>
                <a:spcPts val="0"/>
              </a:spcAft>
              <a:buNone/>
            </a:pPr>
            <a:r>
              <a:rPr b="0" i="0" lang="en-US"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Índice o tabla de contenido.</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Resumen</a:t>
            </a:r>
            <a:r>
              <a:rPr b="0" i="1" lang="en-US" sz="1100" u="none" cap="none" strike="noStrike">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de la propuesta.</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Introducción o breve descripción de la propuesta.</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Información sobre la empresa que recibirá la propuesta: aquí usted puede escribir una corta descripción de la empresa a la cual se le enviará la propuesta. No es necesario toda la historia, pero por lo menos una indicación de los aspectos más importantes.</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Argumento o descripción del problema.</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Objetivos y alcances del proyecto.</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Plan de acción o actividades que se desarrollarán.</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Cronograma general para el desarrollo de la propuesta.</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Costos de la propuesta</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Formas de pago propuestas o como base de la negociación.</a:t>
            </a:r>
            <a:endParaRPr b="0" i="0" sz="1100" u="none" cap="none" strike="noStrike">
              <a:solidFill>
                <a:srgbClr val="000000"/>
              </a:solidFill>
              <a:latin typeface="Arial"/>
              <a:ea typeface="Arial"/>
              <a:cs typeface="Arial"/>
              <a:sym typeface="Arial"/>
            </a:endParaRPr>
          </a:p>
          <a:p>
            <a:pPr indent="-342900" lvl="1" marL="800100" marR="0" rtl="0" algn="just">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Términos de confidencialidad (si los hay).</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89535" marR="0" rtl="0" algn="l">
              <a:lnSpc>
                <a:spcPct val="115000"/>
              </a:lnSpc>
              <a:spcBef>
                <a:spcPts val="0"/>
              </a:spcBef>
              <a:spcAft>
                <a:spcPts val="0"/>
              </a:spcAft>
              <a:buNone/>
            </a:pPr>
            <a:r>
              <a:rPr b="0" i="0" lang="en-US" sz="1100" u="none" cap="none" strike="noStrike">
                <a:solidFill>
                  <a:srgbClr val="000000"/>
                </a:solidFill>
                <a:latin typeface="Arial"/>
                <a:ea typeface="Arial"/>
                <a:cs typeface="Arial"/>
                <a:sym typeface="Arial"/>
              </a:rPr>
              <a:t>Finalmente, la propuesta debe cerrarse con información de la empresa que la presenta, esto con el fin de generar confianza con los términos que se expresan en el documento:</a:t>
            </a:r>
            <a:br>
              <a:rPr b="0" i="0" lang="en-US" sz="1100" u="none" cap="none" strike="noStrike">
                <a:solidFill>
                  <a:srgbClr val="000000"/>
                </a:solidFill>
                <a:latin typeface="Arial"/>
                <a:ea typeface="Arial"/>
                <a:cs typeface="Arial"/>
                <a:sym typeface="Arial"/>
              </a:rPr>
            </a:br>
            <a:endParaRPr b="0" i="0" sz="11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100"/>
              <a:buFont typeface="Noto Sans Symbols"/>
              <a:buChar char="⮚"/>
            </a:pPr>
            <a:r>
              <a:rPr b="0" i="0" lang="en-US" sz="1100" u="none" cap="none" strike="noStrike">
                <a:solidFill>
                  <a:srgbClr val="000000"/>
                </a:solidFill>
                <a:latin typeface="Arial"/>
                <a:ea typeface="Arial"/>
                <a:cs typeface="Arial"/>
                <a:sym typeface="Arial"/>
              </a:rPr>
              <a:t>Acerca de nosotros (descripción de la empresa, misión y visión).</a:t>
            </a:r>
            <a:endParaRPr b="0" i="0" sz="11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100"/>
              <a:buFont typeface="Noto Sans Symbols"/>
              <a:buChar char="⮚"/>
            </a:pPr>
            <a:r>
              <a:rPr b="0" i="0" lang="en-US" sz="1100" u="none" cap="none" strike="noStrike">
                <a:solidFill>
                  <a:srgbClr val="000000"/>
                </a:solidFill>
                <a:latin typeface="Arial"/>
                <a:ea typeface="Arial"/>
                <a:cs typeface="Arial"/>
                <a:sym typeface="Arial"/>
              </a:rPr>
              <a:t>Nuestros clientes.</a:t>
            </a:r>
            <a:endParaRPr b="0" i="0" sz="11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100"/>
              <a:buFont typeface="Noto Sans Symbols"/>
              <a:buChar char="⮚"/>
            </a:pPr>
            <a:r>
              <a:rPr b="0" i="0" lang="en-US" sz="1100" u="none" cap="none" strike="noStrike">
                <a:solidFill>
                  <a:srgbClr val="000000"/>
                </a:solidFill>
                <a:latin typeface="Arial"/>
                <a:ea typeface="Arial"/>
                <a:cs typeface="Arial"/>
                <a:sym typeface="Arial"/>
              </a:rPr>
              <a:t>Equipo de especialistas o equipo de trabajo que conforma la empresa.</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1" i="0" sz="900" u="none" cap="none" strike="noStrike">
              <a:solidFill>
                <a:schemeClr val="dk1"/>
              </a:solidFill>
              <a:latin typeface="Arial"/>
              <a:ea typeface="Arial"/>
              <a:cs typeface="Arial"/>
              <a:sym typeface="Arial"/>
            </a:endParaRPr>
          </a:p>
        </p:txBody>
      </p:sp>
      <p:sp>
        <p:nvSpPr>
          <p:cNvPr id="133" name="Google Shape;133;p4"/>
          <p:cNvSpPr txBox="1"/>
          <p:nvPr/>
        </p:nvSpPr>
        <p:spPr>
          <a:xfrm>
            <a:off x="9316374" y="3756314"/>
            <a:ext cx="2633672"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n-U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2021-07-15T21:45:28Z</dcterms:created>
  <dc:creator>María E Ceballos</dc:creator>
</cp:coreProperties>
</file>