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esoJf16zh2R6N+7Q0IfzWekis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1718244" y="1418896"/>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Presentación interactiva</a:t>
            </a:r>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CF4_2-11_Ciclo de vida</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sugiere la realización de una presentación interactiva para mostrar la información sobre Ciclo de vida del producto.</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 </a:t>
            </a:r>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86" name="Google Shape;86;p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2"/>
          <p:cNvSpPr txBox="1"/>
          <p:nvPr/>
        </p:nvSpPr>
        <p:spPr>
          <a:xfrm>
            <a:off x="1294298" y="742949"/>
            <a:ext cx="4801702" cy="383823"/>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1800"/>
              <a:buFont typeface="Arial"/>
              <a:buNone/>
            </a:pPr>
            <a:r>
              <a:rPr b="1" i="0" lang="es-CO" sz="1800" u="none" cap="none" strike="noStrike">
                <a:solidFill>
                  <a:srgbClr val="000000"/>
                </a:solidFill>
                <a:latin typeface="Arial"/>
                <a:ea typeface="Arial"/>
                <a:cs typeface="Arial"/>
                <a:sym typeface="Arial"/>
              </a:rPr>
              <a:t>Ciclo de vida del producto.</a:t>
            </a:r>
            <a:endParaRPr b="1" i="0" sz="1800" u="none" cap="none" strike="noStrike">
              <a:solidFill>
                <a:srgbClr val="000000"/>
              </a:solidFill>
              <a:latin typeface="Arial"/>
              <a:ea typeface="Arial"/>
              <a:cs typeface="Arial"/>
              <a:sym typeface="Arial"/>
            </a:endParaRPr>
          </a:p>
        </p:txBody>
      </p:sp>
      <p:sp>
        <p:nvSpPr>
          <p:cNvPr id="88" name="Google Shape;88;p2"/>
          <p:cNvSpPr txBox="1"/>
          <p:nvPr/>
        </p:nvSpPr>
        <p:spPr>
          <a:xfrm>
            <a:off x="1064302" y="1905931"/>
            <a:ext cx="6602477" cy="2295115"/>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highlight>
                  <a:srgbClr val="FFFFFF"/>
                </a:highlight>
                <a:latin typeface="Arial"/>
                <a:ea typeface="Arial"/>
                <a:cs typeface="Arial"/>
                <a:sym typeface="Arial"/>
              </a:rPr>
              <a:t>La propuesta de ciclo de vida del producto, se le atribuye a Theodore Levitt, publicado en la </a:t>
            </a:r>
            <a:r>
              <a:rPr b="0" i="1" lang="es-CO" sz="1800" u="none" cap="none" strike="noStrike">
                <a:solidFill>
                  <a:srgbClr val="000000"/>
                </a:solidFill>
                <a:highlight>
                  <a:srgbClr val="FFFFFF"/>
                </a:highlight>
                <a:latin typeface="Arial"/>
                <a:ea typeface="Arial"/>
                <a:cs typeface="Arial"/>
                <a:sym typeface="Arial"/>
              </a:rPr>
              <a:t>Harvard Bussines Review</a:t>
            </a:r>
            <a:r>
              <a:rPr b="0" i="0" lang="es-CO" sz="1800" u="none" cap="none" strike="noStrike">
                <a:solidFill>
                  <a:srgbClr val="000000"/>
                </a:solidFill>
                <a:highlight>
                  <a:srgbClr val="FFFFFF"/>
                </a:highlight>
                <a:latin typeface="Arial"/>
                <a:ea typeface="Arial"/>
                <a:cs typeface="Arial"/>
                <a:sym typeface="Arial"/>
              </a:rPr>
              <a:t>. De acuerdo con la teoría de Levitt los productos tienen un ciclo de vida en relación con su permanencia en el mercado, por tanto, podemos hablar de cinco etapas como: desarrollo de producto, introducción, Crecimiento, Madurez y Declive o decadencia. </a:t>
            </a:r>
            <a:endParaRPr b="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Se sugiere continuar con las orientaciones entregadas en la diapositiva 2. </a:t>
            </a:r>
            <a:endParaRPr/>
          </a:p>
          <a:p>
            <a:pPr indent="0" lvl="0" marL="0" marR="0" rtl="0" algn="l">
              <a:lnSpc>
                <a:spcPct val="100000"/>
              </a:lnSpc>
              <a:spcBef>
                <a:spcPts val="0"/>
              </a:spcBef>
              <a:spcAft>
                <a:spcPts val="0"/>
              </a:spcAft>
              <a:buClr>
                <a:srgbClr val="000000"/>
              </a:buClr>
              <a:buSzPts val="35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50"/>
              <a:buFont typeface="Arial"/>
              <a:buNone/>
            </a:pPr>
            <a:r>
              <a:rPr b="1" i="0" lang="es-CO" sz="1400" u="none" cap="none" strike="noStrike">
                <a:solidFill>
                  <a:schemeClr val="dk1"/>
                </a:solidFill>
                <a:latin typeface="Arial"/>
                <a:ea typeface="Arial"/>
                <a:cs typeface="Arial"/>
                <a:sym typeface="Arial"/>
              </a:rPr>
              <a:t>Textos de la imagen:</a:t>
            </a:r>
            <a:endParaRPr/>
          </a:p>
          <a:p>
            <a:pPr indent="0" lvl="0" marL="0" marR="0" rtl="0" algn="l">
              <a:lnSpc>
                <a:spcPct val="100000"/>
              </a:lnSpc>
              <a:spcBef>
                <a:spcPts val="0"/>
              </a:spcBef>
              <a:spcAft>
                <a:spcPts val="0"/>
              </a:spcAft>
              <a:buClr>
                <a:schemeClr val="dk1"/>
              </a:buClr>
              <a:buSzPts val="350"/>
              <a:buFont typeface="Arial"/>
              <a:buNone/>
            </a:pPr>
            <a:r>
              <a:rPr lang="es-CO">
                <a:solidFill>
                  <a:schemeClr val="dk1"/>
                </a:solidFill>
              </a:rPr>
              <a:t>Ventas</a:t>
            </a:r>
            <a:r>
              <a:rPr b="0" i="0" lang="es-CO" sz="1400" u="none" cap="none" strike="noStrike">
                <a:solidFill>
                  <a:schemeClr val="dk1"/>
                </a:solidFill>
                <a:latin typeface="Arial"/>
                <a:ea typeface="Arial"/>
                <a:cs typeface="Arial"/>
                <a:sym typeface="Arial"/>
              </a:rPr>
              <a:t> y utilidades ($)</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Ventas</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Utilidades</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Desarrollo del productor</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Introducción </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Crecimiento</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Madurez</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Decadencia</a:t>
            </a:r>
            <a:endParaRPr/>
          </a:p>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Pérdidas/Inversión ($)</a:t>
            </a:r>
            <a:endParaRPr b="0" i="0" sz="1400" u="none" cap="none" strike="noStrike">
              <a:solidFill>
                <a:schemeClr val="dk1"/>
              </a:solidFill>
              <a:latin typeface="Arial"/>
              <a:ea typeface="Arial"/>
              <a:cs typeface="Arial"/>
              <a:sym typeface="Arial"/>
            </a:endParaRPr>
          </a:p>
        </p:txBody>
      </p:sp>
      <p:sp>
        <p:nvSpPr>
          <p:cNvPr id="95" name="Google Shape;95;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96" name="Google Shape;96;p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 elaboración propia.</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 name="Google Shape;97;p3"/>
          <p:cNvSpPr txBox="1"/>
          <p:nvPr/>
        </p:nvSpPr>
        <p:spPr>
          <a:xfrm>
            <a:off x="678937" y="656653"/>
            <a:ext cx="7225259" cy="1658018"/>
          </a:xfrm>
          <a:prstGeom prst="rect">
            <a:avLst/>
          </a:prstGeom>
          <a:noFill/>
          <a:ln>
            <a:noFill/>
          </a:ln>
        </p:spPr>
        <p:txBody>
          <a:bodyPr anchorCtr="0" anchor="t" bIns="45700" lIns="91425" spcFirstLastPara="1" rIns="91425" wrap="square" tIns="45700">
            <a:spAutoFit/>
          </a:bodyPr>
          <a:lstStyle/>
          <a:p>
            <a:pPr indent="0" lvl="0" marL="8382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highlight>
                  <a:srgbClr val="FFFFFF"/>
                </a:highlight>
                <a:latin typeface="Arial"/>
                <a:ea typeface="Arial"/>
                <a:cs typeface="Arial"/>
                <a:sym typeface="Arial"/>
              </a:rPr>
              <a:t>La etapa de desarrollo del producto, es una etapa previa a la introducción, incluye las fases como la investigación de mercados, el diseño de producto, prototipado, test de usuario, entre otras actividades que identifican la viabilidad del producto. En esta etapa no se generan ingresos o utilidades.</a:t>
            </a:r>
            <a:endParaRPr b="0" i="0" sz="1800" u="none" cap="none" strike="noStrike">
              <a:solidFill>
                <a:srgbClr val="000000"/>
              </a:solidFill>
              <a:latin typeface="Arial"/>
              <a:ea typeface="Arial"/>
              <a:cs typeface="Arial"/>
              <a:sym typeface="Arial"/>
            </a:endParaRPr>
          </a:p>
        </p:txBody>
      </p:sp>
      <p:pic>
        <p:nvPicPr>
          <p:cNvPr id="98" name="Google Shape;98;p3"/>
          <p:cNvPicPr preferRelativeResize="0"/>
          <p:nvPr/>
        </p:nvPicPr>
        <p:blipFill rotWithShape="1">
          <a:blip r:embed="rId3">
            <a:alphaModFix/>
          </a:blip>
          <a:srcRect b="0" l="580" r="-580" t="0"/>
          <a:stretch/>
        </p:blipFill>
        <p:spPr>
          <a:xfrm>
            <a:off x="1223475" y="2405913"/>
            <a:ext cx="6406518" cy="3795433"/>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Textos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Ventas y utilidades($)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Introducción</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Lento crecimiento de ventas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Las utilidades son negativas o mínimas </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Altos gastos de distribución y promoción.</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Ventas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Tiempo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Desarrollo del producto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Pérdidas/inversión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05" name="Google Shape;105;p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4"/>
          <p:cNvSpPr txBox="1"/>
          <p:nvPr/>
        </p:nvSpPr>
        <p:spPr>
          <a:xfrm>
            <a:off x="1154724" y="1235751"/>
            <a:ext cx="6107722" cy="988476"/>
          </a:xfrm>
          <a:prstGeom prst="rect">
            <a:avLst/>
          </a:prstGeom>
          <a:noFill/>
          <a:ln>
            <a:noFill/>
          </a:ln>
        </p:spPr>
        <p:txBody>
          <a:bodyPr anchorCtr="0" anchor="t" bIns="45700" lIns="91425" spcFirstLastPara="1" rIns="91425" wrap="square" tIns="45700">
            <a:spAutoFit/>
          </a:bodyPr>
          <a:lstStyle/>
          <a:p>
            <a:pPr indent="0" lvl="0" marL="83820" marR="0" rtl="0" algn="l">
              <a:lnSpc>
                <a:spcPct val="115000"/>
              </a:lnSpc>
              <a:spcBef>
                <a:spcPts val="0"/>
              </a:spcBef>
              <a:spcAft>
                <a:spcPts val="0"/>
              </a:spcAft>
              <a:buClr>
                <a:srgbClr val="000000"/>
              </a:buClr>
              <a:buSzPts val="1800"/>
              <a:buFont typeface="Arial"/>
              <a:buNone/>
            </a:pPr>
            <a:r>
              <a:rPr b="0" i="0" lang="es-CO" sz="1800" u="none" cap="none" strike="noStrike">
                <a:solidFill>
                  <a:srgbClr val="000000"/>
                </a:solidFill>
                <a:highlight>
                  <a:srgbClr val="FFFFFF"/>
                </a:highlight>
                <a:latin typeface="Arial"/>
                <a:ea typeface="Arial"/>
                <a:cs typeface="Arial"/>
                <a:sym typeface="Arial"/>
              </a:rPr>
              <a:t>Algunos comportamientos importantes en cada etapa subsiguiente, son:</a:t>
            </a:r>
            <a:endParaRPr b="0" i="0" sz="1800" u="none" cap="none" strike="noStrike">
              <a:solidFill>
                <a:srgbClr val="000000"/>
              </a:solidFill>
              <a:latin typeface="Arial"/>
              <a:ea typeface="Arial"/>
              <a:cs typeface="Arial"/>
              <a:sym typeface="Arial"/>
            </a:endParaRPr>
          </a:p>
          <a:p>
            <a:pPr indent="0" lvl="0" marL="457200" marR="0" rtl="0" algn="just">
              <a:lnSpc>
                <a:spcPct val="115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 </a:t>
            </a:r>
            <a:endParaRPr/>
          </a:p>
        </p:txBody>
      </p:sp>
      <p:pic>
        <p:nvPicPr>
          <p:cNvPr id="107" name="Google Shape;107;p4"/>
          <p:cNvPicPr preferRelativeResize="0"/>
          <p:nvPr/>
        </p:nvPicPr>
        <p:blipFill rotWithShape="1">
          <a:blip r:embed="rId3">
            <a:alphaModFix/>
          </a:blip>
          <a:srcRect b="0" l="0" r="0" t="0"/>
          <a:stretch/>
        </p:blipFill>
        <p:spPr>
          <a:xfrm>
            <a:off x="1154232" y="2238726"/>
            <a:ext cx="5568838" cy="3755322"/>
          </a:xfrm>
          <a:prstGeom prst="rect">
            <a:avLst/>
          </a:prstGeom>
          <a:noFill/>
          <a:ln>
            <a:noFill/>
          </a:ln>
        </p:spPr>
      </p:pic>
      <p:sp>
        <p:nvSpPr>
          <p:cNvPr id="108" name="Google Shape;108;p4"/>
          <p:cNvSpPr txBox="1"/>
          <p:nvPr/>
        </p:nvSpPr>
        <p:spPr>
          <a:xfrm>
            <a:off x="2120266" y="913475"/>
            <a:ext cx="61084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s-CO" sz="1400" u="none" cap="none" strike="noStrike">
                <a:solidFill>
                  <a:srgbClr val="000000"/>
                </a:solidFill>
                <a:latin typeface="Arial"/>
                <a:ea typeface="Arial"/>
                <a:cs typeface="Arial"/>
                <a:sym typeface="Arial"/>
              </a:rPr>
              <a:t>Aspectos clave en la etapa de introducción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p:nvPr/>
        </p:nvSpPr>
        <p:spPr>
          <a:xfrm>
            <a:off x="8253349"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Texto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Ventas y utilidades($)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Crecimiento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Ventas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Tiempo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Incremento en las ventas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Ingreso de nuevos competidores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Estabilidad o disminución de precios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Educación de los consumidores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Aumento de las utilidades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Los costos de promoción y producción alcanzan economía a escala.</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Desarrollo del producto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Pérdidas/inversión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15" name="Google Shape;115;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La imagen se toma como referencia propia desde la instalación en Java. Figura 1. y Figura 1.1.</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5"/>
          <p:cNvSpPr txBox="1"/>
          <p:nvPr/>
        </p:nvSpPr>
        <p:spPr>
          <a:xfrm>
            <a:off x="839819" y="531901"/>
            <a:ext cx="7030017" cy="383823"/>
          </a:xfrm>
          <a:prstGeom prst="rect">
            <a:avLst/>
          </a:prstGeom>
          <a:noFill/>
          <a:ln>
            <a:noFill/>
          </a:ln>
        </p:spPr>
        <p:txBody>
          <a:bodyPr anchorCtr="0" anchor="t" bIns="45700" lIns="91425" spcFirstLastPara="1" rIns="91425" wrap="square" tIns="45700">
            <a:spAutoFit/>
          </a:bodyPr>
          <a:lstStyle/>
          <a:p>
            <a:pPr indent="0" lvl="0" marL="83820" marR="0" rtl="0" algn="l">
              <a:lnSpc>
                <a:spcPct val="115000"/>
              </a:lnSpc>
              <a:spcBef>
                <a:spcPts val="0"/>
              </a:spcBef>
              <a:spcAft>
                <a:spcPts val="0"/>
              </a:spcAft>
              <a:buClr>
                <a:srgbClr val="000000"/>
              </a:buClr>
              <a:buSzPts val="1800"/>
              <a:buFont typeface="Arial"/>
              <a:buNone/>
            </a:pPr>
            <a:r>
              <a:rPr b="0" i="1" lang="es-CO" sz="1800" u="none" cap="none" strike="noStrike">
                <a:solidFill>
                  <a:srgbClr val="000000"/>
                </a:solidFill>
                <a:highlight>
                  <a:srgbClr val="FFFFFF"/>
                </a:highlight>
                <a:latin typeface="Arial"/>
                <a:ea typeface="Arial"/>
                <a:cs typeface="Arial"/>
                <a:sym typeface="Arial"/>
              </a:rPr>
              <a:t>Aspectos clave en la etapa de crecimiento. </a:t>
            </a:r>
            <a:endParaRPr b="0" i="0" sz="1800" u="none" cap="none" strike="noStrike">
              <a:solidFill>
                <a:srgbClr val="000000"/>
              </a:solidFill>
              <a:latin typeface="Arial"/>
              <a:ea typeface="Arial"/>
              <a:cs typeface="Arial"/>
              <a:sym typeface="Arial"/>
            </a:endParaRPr>
          </a:p>
        </p:txBody>
      </p:sp>
      <p:pic>
        <p:nvPicPr>
          <p:cNvPr id="117" name="Google Shape;117;p5"/>
          <p:cNvPicPr preferRelativeResize="0"/>
          <p:nvPr/>
        </p:nvPicPr>
        <p:blipFill rotWithShape="1">
          <a:blip r:embed="rId3">
            <a:alphaModFix/>
          </a:blip>
          <a:srcRect b="0" l="0" r="0" t="0"/>
          <a:stretch/>
        </p:blipFill>
        <p:spPr>
          <a:xfrm>
            <a:off x="886411" y="1528651"/>
            <a:ext cx="6368828" cy="394275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Texto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Ventas y utilidades($)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Madurez</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Disminución del crecimiento en las ventas.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Muchos proveedores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Productos sustitutos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Exceso de capacidad fomenta mayor competencia.</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Mayor promoción, investigación y desarrollo para apoyar las ventas y aumentar las utilidades.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Desarrollo del producto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Pérdidas/inversión ($)</a:t>
            </a:r>
            <a:endParaRPr b="0" i="0" sz="1800" u="none" cap="none" strike="noStrike">
              <a:solidFill>
                <a:schemeClr val="dk1"/>
              </a:solidFill>
              <a:latin typeface="Arial"/>
              <a:ea typeface="Arial"/>
              <a:cs typeface="Arial"/>
              <a:sym typeface="Arial"/>
            </a:endParaRPr>
          </a:p>
        </p:txBody>
      </p:sp>
      <p:sp>
        <p:nvSpPr>
          <p:cNvPr id="123" name="Google Shape;123;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24" name="Google Shape;124;p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6"/>
          <p:cNvSpPr txBox="1"/>
          <p:nvPr/>
        </p:nvSpPr>
        <p:spPr>
          <a:xfrm>
            <a:off x="674270" y="922336"/>
            <a:ext cx="6107722" cy="669927"/>
          </a:xfrm>
          <a:prstGeom prst="rect">
            <a:avLst/>
          </a:prstGeom>
          <a:noFill/>
          <a:ln>
            <a:noFill/>
          </a:ln>
        </p:spPr>
        <p:txBody>
          <a:bodyPr anchorCtr="0" anchor="t" bIns="45700" lIns="91425" spcFirstLastPara="1" rIns="91425" wrap="square" tIns="45700">
            <a:spAutoFit/>
          </a:bodyPr>
          <a:lstStyle/>
          <a:p>
            <a:pPr indent="0" lvl="0" marL="83820" marR="0" rtl="0" algn="l">
              <a:lnSpc>
                <a:spcPct val="115000"/>
              </a:lnSpc>
              <a:spcBef>
                <a:spcPts val="0"/>
              </a:spcBef>
              <a:spcAft>
                <a:spcPts val="0"/>
              </a:spcAft>
              <a:buClr>
                <a:srgbClr val="000000"/>
              </a:buClr>
              <a:buSzPts val="1800"/>
              <a:buFont typeface="Arial"/>
              <a:buNone/>
            </a:pPr>
            <a:r>
              <a:rPr b="0" i="1" lang="es-CO" sz="1800" u="none" cap="none" strike="noStrike">
                <a:solidFill>
                  <a:srgbClr val="000000"/>
                </a:solidFill>
                <a:latin typeface="Arial"/>
                <a:ea typeface="Arial"/>
                <a:cs typeface="Arial"/>
                <a:sym typeface="Arial"/>
              </a:rPr>
              <a:t>Aspectos clave en la etapa de madurez</a:t>
            </a:r>
            <a:r>
              <a:rPr b="0" i="1" lang="es-CO" sz="1800" u="none" cap="none" strike="noStrike">
                <a:solidFill>
                  <a:srgbClr val="000000"/>
                </a:solidFill>
                <a:highlight>
                  <a:srgbClr val="FFFFFF"/>
                </a:highlight>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id="126" name="Google Shape;126;p6"/>
          <p:cNvPicPr preferRelativeResize="0"/>
          <p:nvPr/>
        </p:nvPicPr>
        <p:blipFill rotWithShape="1">
          <a:blip r:embed="rId3">
            <a:alphaModFix/>
          </a:blip>
          <a:srcRect b="0" l="0" r="0" t="1932"/>
          <a:stretch/>
        </p:blipFill>
        <p:spPr>
          <a:xfrm>
            <a:off x="1049108" y="1592262"/>
            <a:ext cx="6520925" cy="401016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Texto de la imagen:</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Ventas y utilidades($)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DECLIVE – DECADENCIA</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Aumento de gastos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Disminución considerable de ventas, utilidades y posicionamiento.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Acciones</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Mantener el producto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Innovación / Extensión</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Descartar el producto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Desarrollo del producto</a:t>
            </a:r>
            <a:endParaRPr/>
          </a:p>
          <a:p>
            <a:pPr indent="0" lvl="0" marL="0" marR="0" rtl="0" algn="l">
              <a:lnSpc>
                <a:spcPct val="100000"/>
              </a:lnSpc>
              <a:spcBef>
                <a:spcPts val="0"/>
              </a:spcBef>
              <a:spcAft>
                <a:spcPts val="0"/>
              </a:spcAft>
              <a:buClr>
                <a:schemeClr val="dk1"/>
              </a:buClr>
              <a:buSzPts val="1800"/>
              <a:buFont typeface="Arial"/>
              <a:buNone/>
            </a:pPr>
            <a:r>
              <a:rPr b="0" i="0" lang="es-CO" sz="1800" u="none" cap="none" strike="noStrike">
                <a:solidFill>
                  <a:schemeClr val="dk1"/>
                </a:solidFill>
                <a:latin typeface="Arial"/>
                <a:ea typeface="Arial"/>
                <a:cs typeface="Arial"/>
                <a:sym typeface="Arial"/>
              </a:rPr>
              <a:t>Pérdidas/inversión ($)</a:t>
            </a:r>
            <a:endParaRPr b="0" i="0" sz="1800" u="none" cap="none" strike="noStrike">
              <a:solidFill>
                <a:schemeClr val="dk1"/>
              </a:solidFill>
              <a:latin typeface="Arial"/>
              <a:ea typeface="Arial"/>
              <a:cs typeface="Arial"/>
              <a:sym typeface="Arial"/>
            </a:endParaRPr>
          </a:p>
        </p:txBody>
      </p:sp>
      <p:sp>
        <p:nvSpPr>
          <p:cNvPr id="132" name="Google Shape;132;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sp>
        <p:nvSpPr>
          <p:cNvPr id="133" name="Google Shape;133;p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7"/>
          <p:cNvSpPr txBox="1"/>
          <p:nvPr/>
        </p:nvSpPr>
        <p:spPr>
          <a:xfrm>
            <a:off x="674270" y="922336"/>
            <a:ext cx="6107722" cy="669927"/>
          </a:xfrm>
          <a:prstGeom prst="rect">
            <a:avLst/>
          </a:prstGeom>
          <a:noFill/>
          <a:ln>
            <a:noFill/>
          </a:ln>
        </p:spPr>
        <p:txBody>
          <a:bodyPr anchorCtr="0" anchor="t" bIns="45700" lIns="91425" spcFirstLastPara="1" rIns="91425" wrap="square" tIns="45700">
            <a:spAutoFit/>
          </a:bodyPr>
          <a:lstStyle/>
          <a:p>
            <a:pPr indent="0" lvl="0" marL="83820" marR="0" rtl="0" algn="l">
              <a:lnSpc>
                <a:spcPct val="115000"/>
              </a:lnSpc>
              <a:spcBef>
                <a:spcPts val="0"/>
              </a:spcBef>
              <a:spcAft>
                <a:spcPts val="0"/>
              </a:spcAft>
              <a:buClr>
                <a:srgbClr val="000000"/>
              </a:buClr>
              <a:buSzPts val="1800"/>
              <a:buFont typeface="Arial"/>
              <a:buNone/>
            </a:pPr>
            <a:r>
              <a:rPr b="0" i="1" lang="es-CO" sz="1800" u="none" cap="none" strike="noStrike">
                <a:solidFill>
                  <a:srgbClr val="000000"/>
                </a:solidFill>
                <a:highlight>
                  <a:srgbClr val="FFFFFF"/>
                </a:highlight>
                <a:latin typeface="Arial"/>
                <a:ea typeface="Arial"/>
                <a:cs typeface="Arial"/>
                <a:sym typeface="Arial"/>
              </a:rPr>
              <a:t>Aspectos clave en la etapa de declive o decadencia..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s-CO" sz="16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674270" y="1592262"/>
            <a:ext cx="6296156" cy="401016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