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>
        <p:scale>
          <a:sx n="80" d="100"/>
          <a:sy n="80" d="100"/>
        </p:scale>
        <p:origin x="6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20C-2B3B-42A3-89E7-28CF8FED6252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756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20C-2B3B-42A3-89E7-28CF8FED6252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790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20C-2B3B-42A3-89E7-28CF8FED6252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989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20C-2B3B-42A3-89E7-28CF8FED6252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185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20C-2B3B-42A3-89E7-28CF8FED6252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901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20C-2B3B-42A3-89E7-28CF8FED6252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916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20C-2B3B-42A3-89E7-28CF8FED6252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40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20C-2B3B-42A3-89E7-28CF8FED6252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595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20C-2B3B-42A3-89E7-28CF8FED6252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251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20C-2B3B-42A3-89E7-28CF8FED6252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216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20C-2B3B-42A3-89E7-28CF8FED6252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129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5C20C-2B3B-42A3-89E7-28CF8FED6252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292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ew.genial.ly/615f91ff6e54d80d49c3e912/interactive-content-caracteristicas-del-product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2;p3">
            <a:extLst>
              <a:ext uri="{FF2B5EF4-FFF2-40B4-BE49-F238E27FC236}">
                <a16:creationId xmlns:a16="http://schemas.microsoft.com/office/drawing/2014/main" id="{2F47B5CB-C131-4514-B4B0-12045DC8859B}"/>
              </a:ext>
            </a:extLst>
          </p:cNvPr>
          <p:cNvSpPr/>
          <p:nvPr/>
        </p:nvSpPr>
        <p:spPr>
          <a:xfrm>
            <a:off x="719947" y="5283399"/>
            <a:ext cx="5418106" cy="81260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62533" tIns="81244" rIns="162533" bIns="81244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CO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Infografía Interactiva.</a:t>
            </a:r>
            <a:endParaRPr lang="es-CO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chemeClr val="lt1"/>
              </a:buClr>
              <a:buSzPts val="450"/>
            </a:pPr>
            <a:r>
              <a:rPr lang="es-CO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CF4_2-4_Características_generales_y_tecnicas</a:t>
            </a:r>
          </a:p>
        </p:txBody>
      </p:sp>
    </p:spTree>
    <p:extLst>
      <p:ext uri="{BB962C8B-B14F-4D97-AF65-F5344CB8AC3E}">
        <p14:creationId xmlns:p14="http://schemas.microsoft.com/office/powerpoint/2010/main" val="12377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98;p4">
            <a:extLst>
              <a:ext uri="{FF2B5EF4-FFF2-40B4-BE49-F238E27FC236}">
                <a16:creationId xmlns:a16="http://schemas.microsoft.com/office/drawing/2014/main" id="{B0957947-4C72-4E90-81E1-40A4B5C13EEA}"/>
              </a:ext>
            </a:extLst>
          </p:cNvPr>
          <p:cNvSpPr/>
          <p:nvPr/>
        </p:nvSpPr>
        <p:spPr>
          <a:xfrm>
            <a:off x="10811886" y="23559"/>
            <a:ext cx="3482076" cy="1216844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62533" tIns="81244" rIns="162533" bIns="8124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00;p4">
            <a:extLst>
              <a:ext uri="{FF2B5EF4-FFF2-40B4-BE49-F238E27FC236}">
                <a16:creationId xmlns:a16="http://schemas.microsoft.com/office/drawing/2014/main" id="{D71113DE-98D7-4B3E-8BCE-7088319399E8}"/>
              </a:ext>
            </a:extLst>
          </p:cNvPr>
          <p:cNvSpPr/>
          <p:nvPr/>
        </p:nvSpPr>
        <p:spPr>
          <a:xfrm>
            <a:off x="10807816" y="1"/>
            <a:ext cx="3482076" cy="144942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62533" tIns="81244" rIns="162533" bIns="81244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E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600" dirty="0"/>
          </a:p>
        </p:txBody>
      </p:sp>
      <p:sp>
        <p:nvSpPr>
          <p:cNvPr id="23" name="Google Shape;101;p4">
            <a:extLst>
              <a:ext uri="{FF2B5EF4-FFF2-40B4-BE49-F238E27FC236}">
                <a16:creationId xmlns:a16="http://schemas.microsoft.com/office/drawing/2014/main" id="{8A0CE70A-F5AD-4C3E-976D-AE871EA121E5}"/>
              </a:ext>
            </a:extLst>
          </p:cNvPr>
          <p:cNvSpPr/>
          <p:nvPr/>
        </p:nvSpPr>
        <p:spPr>
          <a:xfrm>
            <a:off x="10798481" y="5065326"/>
            <a:ext cx="3482076" cy="715023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62533" tIns="81244" rIns="162533" bIns="81244" anchor="ctr" anchorCtr="0">
            <a:noAutofit/>
          </a:bodyPr>
          <a:lstStyle/>
          <a:p>
            <a:pPr>
              <a:buClr>
                <a:schemeClr val="dk1"/>
              </a:buClr>
              <a:buSzPts val="300"/>
            </a:pPr>
            <a:endParaRPr lang="es-ES" sz="213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300"/>
            </a:pPr>
            <a:endParaRPr lang="es-ES" sz="213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300"/>
            </a:pPr>
            <a:endParaRPr lang="es-ES" sz="213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300"/>
            </a:pPr>
            <a:endParaRPr lang="es-ES" sz="213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300"/>
            </a:pPr>
            <a:endParaRPr lang="es-CO" sz="1600" dirty="0">
              <a:solidFill>
                <a:srgbClr val="0070C0"/>
              </a:solidFill>
            </a:endParaRPr>
          </a:p>
          <a:p>
            <a:pPr>
              <a:buClr>
                <a:schemeClr val="dk1"/>
              </a:buClr>
              <a:buSzPts val="300"/>
            </a:pPr>
            <a:endParaRPr lang="es-CO" sz="1600" dirty="0">
              <a:solidFill>
                <a:srgbClr val="0070C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Clr>
                <a:schemeClr val="dk1"/>
              </a:buClr>
              <a:buSzPts val="300"/>
            </a:pPr>
            <a:endParaRPr lang="es-CO" sz="1600" dirty="0">
              <a:solidFill>
                <a:srgbClr val="0070C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sz="3200" dirty="0"/>
          </a:p>
          <a:p>
            <a:pPr>
              <a:buClr>
                <a:srgbClr val="000000"/>
              </a:buClr>
              <a:buSzPts val="1800"/>
            </a:pPr>
            <a:endParaRPr lang="es-MX"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CBA6CA7-9FB6-4AA4-9835-6F770C8AAF70}"/>
              </a:ext>
            </a:extLst>
          </p:cNvPr>
          <p:cNvSpPr txBox="1"/>
          <p:nvPr/>
        </p:nvSpPr>
        <p:spPr>
          <a:xfrm>
            <a:off x="11075710" y="2178644"/>
            <a:ext cx="30011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Presentar esta información</a:t>
            </a:r>
          </a:p>
          <a:p>
            <a:r>
              <a:rPr lang="es-CO" dirty="0"/>
              <a:t>a través de una infografía interactiva, como la que se muestra a continuación:</a:t>
            </a:r>
          </a:p>
          <a:p>
            <a:endParaRPr lang="es-CO" dirty="0"/>
          </a:p>
          <a:p>
            <a:r>
              <a:rPr lang="es-CO" dirty="0">
                <a:hlinkClick r:id="rId2"/>
              </a:rPr>
              <a:t>https://view.genial.ly/615f91ff6e54d80d49c3e912/interactive-content-caracteristicas-del-producto</a:t>
            </a:r>
            <a:endParaRPr lang="es-CO" dirty="0"/>
          </a:p>
          <a:p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0E44A97-59E2-4E93-A965-B23FFE71DCEC}"/>
              </a:ext>
            </a:extLst>
          </p:cNvPr>
          <p:cNvSpPr txBox="1"/>
          <p:nvPr/>
        </p:nvSpPr>
        <p:spPr>
          <a:xfrm>
            <a:off x="10907871" y="5381290"/>
            <a:ext cx="3336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</a:p>
          <a:p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s-E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https://view.genial.ly/615f91ff6e54d80d49c3e912/interactive-content-caracteristicas-del-producto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7C39C7-7A8F-474C-9B9D-D35EF786F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4" y="118183"/>
            <a:ext cx="6031672" cy="119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6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98;p4">
            <a:extLst>
              <a:ext uri="{FF2B5EF4-FFF2-40B4-BE49-F238E27FC236}">
                <a16:creationId xmlns:a16="http://schemas.microsoft.com/office/drawing/2014/main" id="{B0957947-4C72-4E90-81E1-40A4B5C13EEA}"/>
              </a:ext>
            </a:extLst>
          </p:cNvPr>
          <p:cNvSpPr/>
          <p:nvPr/>
        </p:nvSpPr>
        <p:spPr>
          <a:xfrm>
            <a:off x="10811886" y="23559"/>
            <a:ext cx="3482076" cy="1216844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62533" tIns="81244" rIns="162533" bIns="8124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00;p4">
            <a:extLst>
              <a:ext uri="{FF2B5EF4-FFF2-40B4-BE49-F238E27FC236}">
                <a16:creationId xmlns:a16="http://schemas.microsoft.com/office/drawing/2014/main" id="{D71113DE-98D7-4B3E-8BCE-7088319399E8}"/>
              </a:ext>
            </a:extLst>
          </p:cNvPr>
          <p:cNvSpPr/>
          <p:nvPr/>
        </p:nvSpPr>
        <p:spPr>
          <a:xfrm>
            <a:off x="10807816" y="1"/>
            <a:ext cx="3482076" cy="144942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62533" tIns="81244" rIns="162533" bIns="81244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E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600" dirty="0"/>
          </a:p>
        </p:txBody>
      </p:sp>
      <p:sp>
        <p:nvSpPr>
          <p:cNvPr id="23" name="Google Shape;101;p4">
            <a:extLst>
              <a:ext uri="{FF2B5EF4-FFF2-40B4-BE49-F238E27FC236}">
                <a16:creationId xmlns:a16="http://schemas.microsoft.com/office/drawing/2014/main" id="{8A0CE70A-F5AD-4C3E-976D-AE871EA121E5}"/>
              </a:ext>
            </a:extLst>
          </p:cNvPr>
          <p:cNvSpPr/>
          <p:nvPr/>
        </p:nvSpPr>
        <p:spPr>
          <a:xfrm>
            <a:off x="10798481" y="5065326"/>
            <a:ext cx="3482076" cy="715023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62533" tIns="81244" rIns="162533" bIns="81244" anchor="ctr" anchorCtr="0">
            <a:noAutofit/>
          </a:bodyPr>
          <a:lstStyle/>
          <a:p>
            <a:pPr>
              <a:buClr>
                <a:schemeClr val="dk1"/>
              </a:buClr>
              <a:buSzPts val="300"/>
            </a:pPr>
            <a:endParaRPr lang="es-ES" sz="213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300"/>
            </a:pPr>
            <a:endParaRPr lang="es-ES" sz="213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300"/>
            </a:pPr>
            <a:endParaRPr lang="es-E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300"/>
            </a:pPr>
            <a:endParaRPr lang="es-E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300"/>
            </a:pPr>
            <a:endParaRPr lang="es-CO" sz="1400" b="1" dirty="0">
              <a:solidFill>
                <a:srgbClr val="0070C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Clr>
                <a:schemeClr val="dk1"/>
              </a:buClr>
              <a:buSzPts val="300"/>
            </a:pPr>
            <a:endParaRPr lang="es-CO" sz="1400" b="1" dirty="0">
              <a:solidFill>
                <a:srgbClr val="0070C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Clr>
                <a:schemeClr val="dk1"/>
              </a:buClr>
              <a:buSzPts val="300"/>
            </a:pPr>
            <a:endParaRPr lang="es-E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sz="3200" dirty="0"/>
          </a:p>
          <a:p>
            <a:pPr>
              <a:buClr>
                <a:srgbClr val="000000"/>
              </a:buClr>
              <a:buSzPts val="1800"/>
            </a:pPr>
            <a:endParaRPr lang="es-MX"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FC65A41-DFC7-4DCC-93BC-EFF9EE23E505}"/>
              </a:ext>
            </a:extLst>
          </p:cNvPr>
          <p:cNvSpPr txBox="1"/>
          <p:nvPr/>
        </p:nvSpPr>
        <p:spPr>
          <a:xfrm>
            <a:off x="10871126" y="5418967"/>
            <a:ext cx="3336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B3656A-E0A5-4263-80B3-4BA7034EA231}"/>
              </a:ext>
            </a:extLst>
          </p:cNvPr>
          <p:cNvSpPr txBox="1"/>
          <p:nvPr/>
        </p:nvSpPr>
        <p:spPr>
          <a:xfrm>
            <a:off x="369276" y="625025"/>
            <a:ext cx="5750170" cy="5994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ES_tradnl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Generales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Entre las características generales, tenemos aquellas que son tangibles e intangibles: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Tangibles: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Precio: </a:t>
            </a:r>
            <a:r>
              <a:rPr lang="es-ES_tradnl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</a:t>
            </a: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precio es el monto o valor económico (en moneda) que se asigna a un producto con el fin que pueda ser adquirido por el cliente o consumidor.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Diseño: </a:t>
            </a:r>
            <a:r>
              <a:rPr lang="es-ES_tradnl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</a:t>
            </a: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diseño en un producto se refiere a la combinación de la tipografía, color, forma, tamaño, material, entre otros, que constituyen el aspecto visual del producto.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Envase: </a:t>
            </a:r>
            <a:r>
              <a:rPr lang="es-ES_tradnl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 </a:t>
            </a: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contenedor que mantiene o contiene el producto y lo protege de agentes externos.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Etiquetado: </a:t>
            </a:r>
            <a:r>
              <a:rPr lang="es-ES_tradnl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 </a:t>
            </a: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pieza que completa el empaque de todo tipo de producto, presenta la información de ingredientes, composición, material, instrucciones, entre otras para manipular correctamente el producto.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Intangibles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Calidad: </a:t>
            </a:r>
            <a:r>
              <a:rPr lang="es-ES_tradnl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 </a:t>
            </a: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percepción que el cliente tiene del producto en su totalidad, no solo por sus atributos tangibles, sino también por sus beneficios, valores agregados, etc.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Marcas o símbolos: </a:t>
            </a:r>
            <a:r>
              <a:rPr lang="es-ES_tradnl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 </a:t>
            </a: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imagen que permite que los consumidores identifiquen el producto.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Imagen corporativa: </a:t>
            </a:r>
            <a:r>
              <a:rPr lang="es-ES_tradnl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 </a:t>
            </a: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identidad visual de la empresa que representa al producto y lo posiciona.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Servicios: </a:t>
            </a:r>
            <a:r>
              <a:rPr lang="es-ES_tradnl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los </a:t>
            </a: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servicios asociados al producto, hacen parte del acompañamiento o garantías que la empresa pone al servicio del cliente.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ES_tradnl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Técnicas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Entre las características técnicas tenemos: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Peso: </a:t>
            </a:r>
            <a:r>
              <a:rPr lang="es-ES_tradnl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</a:t>
            </a: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refiere a las unidades como miligramos, gramo, kilogramo, </a:t>
            </a:r>
            <a:r>
              <a:rPr lang="es-ES_tradnl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etc</a:t>
            </a: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contenido en el envase. 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Densidad: </a:t>
            </a:r>
            <a:r>
              <a:rPr lang="es-ES_tradnl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</a:t>
            </a: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densidad en un producto es la relación entre el peso, las dimensiones, el tamaño y el espacio que ocupa un producto en la estantería. En ocasiones, un cliente no compra un producto, porque ocupa demasiado espacio, pese a que el producto es liviano.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Material: </a:t>
            </a:r>
            <a:r>
              <a:rPr lang="es-ES_tradnl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 </a:t>
            </a: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caso de los productos tangibles, se refiere a la composición del producto.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Volumen</a:t>
            </a:r>
            <a:r>
              <a:rPr lang="es-ES_tradnl" sz="10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s-ES_tradnl" sz="100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 </a:t>
            </a:r>
            <a:r>
              <a:rPr lang="es-ES_tradnl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caso de los líquidos, se refiere al espacio que ocupa el producto en relación con el peso.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3820">
              <a:lnSpc>
                <a:spcPct val="115000"/>
              </a:lnSpc>
            </a:pPr>
            <a:r>
              <a:rPr lang="es-ES_tradnl" sz="10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3820" algn="just">
              <a:lnSpc>
                <a:spcPct val="115000"/>
              </a:lnSpc>
            </a:pPr>
            <a:r>
              <a:rPr lang="es-ES_tradnl" sz="10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Este conjunto de características, pueden hacer parte de los juicios de valor que tienen en cuenta los consumidores para tomar una decisión de compra.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26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46</Words>
  <Application>Microsoft Office PowerPoint</Application>
  <PresentationFormat>Panorámica</PresentationFormat>
  <Paragraphs>69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Symbol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E Ceballos</dc:creator>
  <cp:lastModifiedBy>Usuario</cp:lastModifiedBy>
  <cp:revision>43</cp:revision>
  <dcterms:created xsi:type="dcterms:W3CDTF">2021-07-15T15:05:46Z</dcterms:created>
  <dcterms:modified xsi:type="dcterms:W3CDTF">2021-10-12T00:08:28Z</dcterms:modified>
</cp:coreProperties>
</file>