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Xi2zhT0jfd4MEHSwJq6k+tGrv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8" name="Google Shape;22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
        <p:nvSpPr>
          <p:cNvPr id="246" name="Google Shape;2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5" name="Google Shape;1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3" name="Google Shape;13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4" name="Google Shape;1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3" name="Google Shape;1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1" name="Google Shape;19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9" name="Google Shape;2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6"/>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9"/>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20"/>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20"/>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20"/>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20"/>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2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3"/>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4"/>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p:nvPr>
            <p:ph idx="2" type="pic"/>
          </p:nvPr>
        </p:nvSpPr>
        <p:spPr>
          <a:xfrm>
            <a:off x="5183187" y="987425"/>
            <a:ext cx="6172199" cy="4873624"/>
          </a:xfrm>
          <a:prstGeom prst="rect">
            <a:avLst/>
          </a:prstGeom>
          <a:noFill/>
          <a:ln>
            <a:noFill/>
          </a:ln>
        </p:spPr>
      </p:sp>
      <p:sp>
        <p:nvSpPr>
          <p:cNvPr id="58" name="Google Shape;58;p24"/>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pexels.com/es-es/foto/ciudad-punto-de-referencia-edificio-construccion-4468974/" TargetMode="External"/><Relationship Id="rId4" Type="http://schemas.openxmlformats.org/officeDocument/2006/relationships/image" Target="../media/image1.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upload.wikimedia.org/wikipedia/commons/thumb/8/83/Sena_Colombia_logo.svg/1045px-Sena_Colombia_logo.svg.png" TargetMode="External"/><Relationship Id="rId4" Type="http://schemas.openxmlformats.org/officeDocument/2006/relationships/image" Target="../media/image2.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animador-trabajando-movimiento-personajes-disenar-marcos-caminar_11669296.htm#page=1&amp;query=animaci%C3%B3n&amp;position=12" TargetMode="External"/><Relationship Id="rId4" Type="http://schemas.openxmlformats.org/officeDocument/2006/relationships/image" Target="../media/image1.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freepik.com/vector-gratis/impulsar-ilustracion-concepto-abstracto-ventas_335657-1833.jpg" TargetMode="External"/><Relationship Id="rId4" Type="http://schemas.openxmlformats.org/officeDocument/2006/relationships/hyperlink" Target="https://image.freepik.com/vector-gratis/analistas-demanda-dandose-mano-pantallas-portatiles-planificando-demanda-futura-planificacion-demanda-analisis-demanda-ilustracion-concepto-pronostico-ventas-digitales_335657-2098.jpg" TargetMode="External"/><Relationship Id="rId10" Type="http://schemas.openxmlformats.org/officeDocument/2006/relationships/image" Target="../media/image9.jpg"/><Relationship Id="rId9" Type="http://schemas.openxmlformats.org/officeDocument/2006/relationships/image" Target="../media/image14.jpg"/><Relationship Id="rId5" Type="http://schemas.openxmlformats.org/officeDocument/2006/relationships/hyperlink" Target="https://image.freepik.com/vector-gratis/concepto-abstracto-servicio-al-cliente-chatbot_335657-3037.jpg" TargetMode="External"/><Relationship Id="rId6" Type="http://schemas.openxmlformats.org/officeDocument/2006/relationships/hyperlink" Target="https://www.freepik.es/vector-gratis/ilustracion-concepto-abstracto-segmentacion-audiencia_11667653.htm#page=1&amp;query=clientes&amp;position=1&amp;from_view=search" TargetMode="External"/><Relationship Id="rId7" Type="http://schemas.openxmlformats.org/officeDocument/2006/relationships/image" Target="../media/image5.jpg"/><Relationship Id="rId8"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mage.freepik.com/vector-gratis/ilustracion-concepto-abstracto-pago-contacto_335657-3897.jpg" TargetMode="External"/><Relationship Id="rId4" Type="http://schemas.openxmlformats.org/officeDocument/2006/relationships/hyperlink" Target="https://image.freepik.com/vector-gratis/documento-compra-trato-cliente-comprador-contrato-compra_335657-3139.jpg" TargetMode="External"/><Relationship Id="rId5" Type="http://schemas.openxmlformats.org/officeDocument/2006/relationships/image" Target="../media/image1.png"/><Relationship Id="rId6" Type="http://schemas.openxmlformats.org/officeDocument/2006/relationships/image" Target="../media/image7.jpg"/><Relationship Id="rId7"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image.freepik.com/vector-gratis/personal-presenta-plan-videollamada_1150-43199.jpg" TargetMode="External"/><Relationship Id="rId4" Type="http://schemas.openxmlformats.org/officeDocument/2006/relationships/hyperlink" Target="https://image.freepik.com/vector-gratis/ilustracion-vector-concepto-abstracto-desarrollo-social-ninos-aprenden-competencia-habilidades-sociales-impacto-positivo-comunicacion-exitosa-exito-profesional-metafora-abstracta-educacion_335657-1426.jpg" TargetMode="External"/><Relationship Id="rId5" Type="http://schemas.openxmlformats.org/officeDocument/2006/relationships/image" Target="../media/image1.png"/><Relationship Id="rId6" Type="http://schemas.openxmlformats.org/officeDocument/2006/relationships/image" Target="../media/image10.jpg"/><Relationship Id="rId7"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freepik.es/vector-gratis/logro-objetivos-concepto-trabajo-equipo-crecimiento-profesional-cooperacion-desarrollo-proyecto_4850064.htm#page=1&amp;query=empresa&amp;position=8&amp;from_view=search" TargetMode="External"/><Relationship Id="rId4" Type="http://schemas.openxmlformats.org/officeDocument/2006/relationships/hyperlink" Target="https://www.freepik.es/vector-gratis/ilustracion-concepto-abstracto-segmentacion-audiencia_11667653.htm#page=1&amp;query=clientes&amp;position=1&amp;from_view=search" TargetMode="External"/><Relationship Id="rId5" Type="http://schemas.openxmlformats.org/officeDocument/2006/relationships/image" Target="../media/image1.png"/><Relationship Id="rId6" Type="http://schemas.openxmlformats.org/officeDocument/2006/relationships/image" Target="../media/image17.jpg"/><Relationship Id="rId7" Type="http://schemas.openxmlformats.org/officeDocument/2006/relationships/image" Target="../media/image19.jpg"/><Relationship Id="rId8"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110715" y="25204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Videos con Motion Graphics + Voz en off.</a:t>
            </a:r>
            <a:endParaRPr/>
          </a:p>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CF4_Introduccion</a:t>
            </a:r>
            <a:endParaRPr/>
          </a:p>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15"/>
          <p:cNvSpPr txBox="1"/>
          <p:nvPr/>
        </p:nvSpPr>
        <p:spPr>
          <a:xfrm>
            <a:off x="7002204" y="1090862"/>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 medida que el presentador narra el texto, mostrar las imágenes relacionada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32" name="Google Shape;232;p1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4" name="Google Shape;234;p1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15"/>
          <p:cNvSpPr/>
          <p:nvPr/>
        </p:nvSpPr>
        <p:spPr>
          <a:xfrm>
            <a:off x="6877050" y="5352779"/>
            <a:ext cx="5333999" cy="149918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 </a:t>
            </a:r>
            <a:endParaRPr/>
          </a:p>
          <a:p>
            <a:pPr indent="0" lvl="0" marL="0" marR="0" rtl="0" algn="just">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https://www.freepik.es/vector-gratis/reunion-socios-comerciales-asesor-financiero-abogado-personajes-dibujos-animados-cliente-entrevista-trabajo-negociacion-companeros-trabajo-firma-contrato-trabajo_12083055.htm#page=1&amp;query=asesor%C3%ADa%20comercial&amp;position=4&amp;from_view=search</a:t>
            </a:r>
            <a:endParaRPr/>
          </a:p>
        </p:txBody>
      </p:sp>
      <p:sp>
        <p:nvSpPr>
          <p:cNvPr id="236" name="Google Shape;236;p1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37" name="Google Shape;237;p15"/>
          <p:cNvGrpSpPr/>
          <p:nvPr/>
        </p:nvGrpSpPr>
        <p:grpSpPr>
          <a:xfrm>
            <a:off x="-42401" y="-64613"/>
            <a:ext cx="6909926" cy="3859056"/>
            <a:chOff x="-42401" y="-24097"/>
            <a:chExt cx="6909926" cy="3859056"/>
          </a:xfrm>
        </p:grpSpPr>
        <p:pic>
          <p:nvPicPr>
            <p:cNvPr id="238" name="Google Shape;238;p1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39" name="Google Shape;239;p1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40" name="Google Shape;240;p15"/>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249349" y="4457304"/>
            <a:ext cx="6326425" cy="1339469"/>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El mejoramiento de la presentación de la propuesta comercial también se lleva a cabo por una buena asesoría comercial, que ayude en la comprensión del producto.</a:t>
            </a:r>
            <a:endParaRPr b="0" i="0" sz="1800" u="none" cap="none" strike="noStrike">
              <a:solidFill>
                <a:srgbClr val="000000"/>
              </a:solidFill>
              <a:latin typeface="Arial"/>
              <a:ea typeface="Arial"/>
              <a:cs typeface="Arial"/>
              <a:sym typeface="Arial"/>
            </a:endParaRPr>
          </a:p>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242" name="Google Shape;242;p15"/>
          <p:cNvSpPr/>
          <p:nvPr/>
        </p:nvSpPr>
        <p:spPr>
          <a:xfrm>
            <a:off x="614235" y="37459"/>
            <a:ext cx="3519377"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Asesoría Comercial</a:t>
            </a:r>
            <a:endParaRPr/>
          </a:p>
        </p:txBody>
      </p:sp>
      <p:pic>
        <p:nvPicPr>
          <p:cNvPr descr="Reunión de socios comerciales. asesor financiero, abogado y personajes de dibujos animados del cliente. entrevista de trabajo, negociación con compañeros de trabajo, firma de contrato de trabajo. vector gratuito" id="243" name="Google Shape;243;p15"/>
          <p:cNvPicPr preferRelativeResize="0"/>
          <p:nvPr/>
        </p:nvPicPr>
        <p:blipFill rotWithShape="1">
          <a:blip r:embed="rId4">
            <a:alphaModFix/>
          </a:blip>
          <a:srcRect b="0" l="0" r="0" t="0"/>
          <a:stretch/>
        </p:blipFill>
        <p:spPr>
          <a:xfrm>
            <a:off x="1679770" y="585308"/>
            <a:ext cx="2793755" cy="279375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27"/>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rPr b="0" i="0" lang="es-ES" sz="1400" u="none" cap="none" strike="noStrike">
                <a:solidFill>
                  <a:schemeClr val="dk1"/>
                </a:solidFill>
                <a:latin typeface="Arial"/>
                <a:ea typeface="Arial"/>
                <a:cs typeface="Arial"/>
                <a:sym typeface="Arial"/>
              </a:rPr>
              <a:t>Aparece cortinilla de cierre SENA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50" name="Google Shape;250;p2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0" i="0" lang="es-ES" sz="1800" u="none" cap="none" strike="noStrike">
                <a:solidFill>
                  <a:schemeClr val="lt1"/>
                </a:solidFill>
                <a:latin typeface="Arial"/>
                <a:ea typeface="Arial"/>
                <a:cs typeface="Arial"/>
                <a:sym typeface="Arial"/>
              </a:rPr>
              <a:t>Indicaciones </a:t>
            </a:r>
            <a:endParaRPr/>
          </a:p>
        </p:txBody>
      </p:sp>
      <p:sp>
        <p:nvSpPr>
          <p:cNvPr id="251" name="Google Shape;251;p27"/>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27"/>
          <p:cNvSpPr txBox="1"/>
          <p:nvPr/>
        </p:nvSpPr>
        <p:spPr>
          <a:xfrm>
            <a:off x="92278" y="4397160"/>
            <a:ext cx="6457950" cy="15306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Arial"/>
              <a:buNone/>
            </a:pPr>
            <a:r>
              <a:rPr b="0" i="0" lang="es-ES" sz="1600" u="none" cap="none" strike="noStrike">
                <a:solidFill>
                  <a:schemeClr val="dk1"/>
                </a:solidFill>
                <a:latin typeface="Arial"/>
                <a:ea typeface="Arial"/>
                <a:cs typeface="Arial"/>
                <a:sym typeface="Arial"/>
              </a:rPr>
              <a:t>Cortinilla SENA </a:t>
            </a:r>
            <a:endParaRPr/>
          </a:p>
          <a:p>
            <a:pPr indent="0" lvl="0" marL="0" marR="0" rtl="0" algn="l">
              <a:lnSpc>
                <a:spcPct val="100000"/>
              </a:lnSpc>
              <a:spcBef>
                <a:spcPts val="0"/>
              </a:spcBef>
              <a:spcAft>
                <a:spcPts val="0"/>
              </a:spcAft>
              <a:buClr>
                <a:srgbClr val="000000"/>
              </a:buClr>
              <a:buSzPts val="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1600" u="none" cap="none" strike="noStrike">
              <a:solidFill>
                <a:schemeClr val="dk1"/>
              </a:solidFill>
              <a:latin typeface="Arial"/>
              <a:ea typeface="Arial"/>
              <a:cs typeface="Arial"/>
              <a:sym typeface="Arial"/>
            </a:endParaRPr>
          </a:p>
        </p:txBody>
      </p:sp>
      <p:sp>
        <p:nvSpPr>
          <p:cNvPr id="253" name="Google Shape;253;p2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27"/>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rPr b="0" i="0" lang="es-ES" sz="1200" u="none" cap="none" strike="noStrike">
                <a:solidFill>
                  <a:schemeClr val="dk1"/>
                </a:solidFill>
                <a:latin typeface="Arial"/>
                <a:ea typeface="Arial"/>
                <a:cs typeface="Arial"/>
                <a:sym typeface="Arial"/>
              </a:rPr>
              <a:t>Referencias </a:t>
            </a:r>
            <a:r>
              <a:rPr b="0" i="0" lang="es-ES" sz="1200" u="none" cap="none" strike="noStrike">
                <a:solidFill>
                  <a:schemeClr val="dk1"/>
                </a:solidFill>
                <a:latin typeface="Arial"/>
                <a:ea typeface="Arial"/>
                <a:cs typeface="Arial"/>
                <a:sym typeface="Arial"/>
              </a:rPr>
              <a:t>de las imágenes</a:t>
            </a:r>
            <a:r>
              <a:rPr b="0" i="0" lang="es-ES" sz="12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400"/>
              <a:buFont typeface="Arial"/>
              <a:buNone/>
            </a:pPr>
            <a:r>
              <a:rPr b="0" i="0" lang="es-ES" sz="1600" u="sng" cap="none" strike="noStrike">
                <a:solidFill>
                  <a:srgbClr val="000000"/>
                </a:solidFill>
                <a:latin typeface="Arial"/>
                <a:ea typeface="Arial"/>
                <a:cs typeface="Arial"/>
                <a:sym typeface="Arial"/>
                <a:hlinkClick r:id="rId3">
                  <a:extLst>
                    <a:ext uri="{A12FA001-AC4F-418D-AE19-62706E023703}">
                      <ahyp:hlinkClr val="tx"/>
                    </a:ext>
                  </a:extLst>
                </a:hlinkClick>
              </a:rPr>
              <a:t>https://www.pexels.com/es-es/foto/ciudad-punto-de-referencia-edificio-construccion-4468974/</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2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0" i="0" lang="es-ES" sz="1800" u="none" cap="none" strike="noStrike">
                <a:solidFill>
                  <a:schemeClr val="lt1"/>
                </a:solidFill>
                <a:latin typeface="Arial"/>
                <a:ea typeface="Arial"/>
                <a:cs typeface="Arial"/>
                <a:sym typeface="Arial"/>
              </a:rPr>
              <a:t>Audio/ Narración </a:t>
            </a:r>
            <a:endParaRPr/>
          </a:p>
        </p:txBody>
      </p:sp>
      <p:grpSp>
        <p:nvGrpSpPr>
          <p:cNvPr id="256" name="Google Shape;256;p27"/>
          <p:cNvGrpSpPr/>
          <p:nvPr/>
        </p:nvGrpSpPr>
        <p:grpSpPr>
          <a:xfrm>
            <a:off x="-42401" y="-66430"/>
            <a:ext cx="6909926" cy="3860873"/>
            <a:chOff x="-42401" y="-25914"/>
            <a:chExt cx="6909926" cy="3860873"/>
          </a:xfrm>
        </p:grpSpPr>
        <p:pic>
          <p:nvPicPr>
            <p:cNvPr id="257" name="Google Shape;257;p27"/>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258" name="Google Shape;258;p27"/>
            <p:cNvSpPr/>
            <p:nvPr/>
          </p:nvSpPr>
          <p:spPr>
            <a:xfrm>
              <a:off x="90182" y="-25914"/>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59" name="Google Shape;259;p27"/>
          <p:cNvPicPr preferRelativeResize="0"/>
          <p:nvPr/>
        </p:nvPicPr>
        <p:blipFill rotWithShape="1">
          <a:blip r:embed="rId5">
            <a:alphaModFix/>
          </a:blip>
          <a:srcRect b="0" l="0" r="0" t="0"/>
          <a:stretch/>
        </p:blipFill>
        <p:spPr>
          <a:xfrm>
            <a:off x="1524713" y="6586"/>
            <a:ext cx="3788266" cy="30730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Logo animado del SENA</a:t>
            </a:r>
            <a:endParaRPr b="0" i="0" sz="1400" u="none" cap="none" strike="noStrike">
              <a:solidFill>
                <a:schemeClr val="dk1"/>
              </a:solidFill>
              <a:latin typeface="Arial"/>
              <a:ea typeface="Arial"/>
              <a:cs typeface="Arial"/>
              <a:sym typeface="Arial"/>
            </a:endParaRPr>
          </a:p>
        </p:txBody>
      </p:sp>
      <p:sp>
        <p:nvSpPr>
          <p:cNvPr id="85" name="Google Shape;85;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Música</a:t>
            </a:r>
            <a:endParaRPr b="0" i="0" sz="1400" u="none" cap="none" strike="noStrike">
              <a:solidFill>
                <a:schemeClr val="dk1"/>
              </a:solidFill>
              <a:latin typeface="Arial"/>
              <a:ea typeface="Arial"/>
              <a:cs typeface="Arial"/>
              <a:sym typeface="Arial"/>
            </a:endParaRPr>
          </a:p>
        </p:txBody>
      </p:sp>
      <p:sp>
        <p:nvSpPr>
          <p:cNvPr id="88" name="Google Shape;88;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just">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Dar clic para ver la imagen:</a:t>
            </a:r>
            <a:endParaRPr/>
          </a:p>
          <a:p>
            <a:pPr indent="0" lvl="0" marL="0" marR="0" rtl="0" algn="just">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Logo Sena</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1" name="Google Shape;91;p3"/>
          <p:cNvGrpSpPr/>
          <p:nvPr/>
        </p:nvGrpSpPr>
        <p:grpSpPr>
          <a:xfrm>
            <a:off x="-42401" y="-64613"/>
            <a:ext cx="6909926" cy="3859056"/>
            <a:chOff x="-42401" y="-24097"/>
            <a:chExt cx="6909926" cy="3859056"/>
          </a:xfrm>
        </p:grpSpPr>
        <p:pic>
          <p:nvPicPr>
            <p:cNvPr id="92" name="Google Shape;92;p3"/>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93" name="Google Shape;93;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94" name="Google Shape;94;p3"/>
          <p:cNvPicPr preferRelativeResize="0"/>
          <p:nvPr/>
        </p:nvPicPr>
        <p:blipFill rotWithShape="1">
          <a:blip r:embed="rId5">
            <a:alphaModFix/>
          </a:blip>
          <a:srcRect b="5016" l="0" r="0" t="3393"/>
          <a:stretch/>
        </p:blipFill>
        <p:spPr>
          <a:xfrm>
            <a:off x="503250" y="81310"/>
            <a:ext cx="5812027" cy="311909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4"/>
          <p:cNvSpPr txBox="1"/>
          <p:nvPr/>
        </p:nvSpPr>
        <p:spPr>
          <a:xfrm>
            <a:off x="7002204" y="1090862"/>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rgbClr val="000000"/>
                </a:solidFill>
                <a:latin typeface="Arial"/>
                <a:ea typeface="Arial"/>
                <a:cs typeface="Arial"/>
                <a:sym typeface="Arial"/>
              </a:rPr>
              <a:t>Video Motion Graphics + Voz en off</a:t>
            </a:r>
            <a:r>
              <a:rPr b="0" i="0" lang="es-ES" sz="1400" u="none" cap="none" strike="noStrike">
                <a:solidFill>
                  <a:srgbClr val="000000"/>
                </a:solidFill>
                <a:latin typeface="Arial"/>
                <a:ea typeface="Arial"/>
                <a:cs typeface="Arial"/>
                <a:sym typeface="Arial"/>
              </a:rPr>
              <a:t>: a medida que el presentador narra, mostrar imagen y texto relacionados.</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lang="es-ES">
                <a:solidFill>
                  <a:schemeClr val="dk1"/>
                </a:solidFill>
              </a:rPr>
              <a:t>Título</a:t>
            </a:r>
            <a:r>
              <a:rPr b="0" i="0" lang="es-ES" sz="1400" u="none" cap="none" strike="noStrike">
                <a:solidFill>
                  <a:schemeClr val="dk1"/>
                </a:solidFill>
                <a:latin typeface="Arial"/>
                <a:ea typeface="Arial"/>
                <a:cs typeface="Arial"/>
                <a:sym typeface="Arial"/>
              </a:rPr>
              <a:t> principal: “</a:t>
            </a:r>
            <a:r>
              <a:rPr b="1" i="0" lang="es-ES" sz="1400" u="none" cap="none" strike="noStrike">
                <a:solidFill>
                  <a:schemeClr val="dk1"/>
                </a:solidFill>
                <a:latin typeface="Arial"/>
                <a:ea typeface="Arial"/>
                <a:cs typeface="Arial"/>
                <a:sym typeface="Arial"/>
              </a:rPr>
              <a:t>Introducción</a:t>
            </a:r>
            <a:r>
              <a:rPr b="0" i="0" lang="es-ES" sz="1400" u="none" cap="none" strike="noStrike">
                <a:solidFill>
                  <a:schemeClr val="dk1"/>
                </a:solidFill>
                <a:latin typeface="Arial"/>
                <a:ea typeface="Arial"/>
                <a:cs typeface="Arial"/>
                <a:sym typeface="Arial"/>
              </a:rPr>
              <a:t>” acompañado de la siguiente imagen.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1" name="Google Shape;101;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4"/>
          <p:cNvSpPr txBox="1"/>
          <p:nvPr/>
        </p:nvSpPr>
        <p:spPr>
          <a:xfrm>
            <a:off x="200025" y="4494437"/>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s-ES" sz="1800" u="none" cap="none" strike="noStrike">
                <a:solidFill>
                  <a:schemeClr val="dk1"/>
                </a:solidFill>
                <a:latin typeface="Arial"/>
                <a:ea typeface="Arial"/>
                <a:cs typeface="Arial"/>
                <a:sym typeface="Arial"/>
              </a:rPr>
              <a:t>Introducción</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4"/>
          <p:cNvSpPr/>
          <p:nvPr/>
        </p:nvSpPr>
        <p:spPr>
          <a:xfrm>
            <a:off x="6857999" y="5469204"/>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 </a:t>
            </a:r>
            <a:endParaRPr/>
          </a:p>
          <a:p>
            <a:pPr indent="0" lvl="0" marL="0" marR="0" rtl="0" algn="just">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https://www.freepik.es/vector-gratis/concepto-abstracto-servicio-al-cliente-chatbot_12084830.htm#page=1&amp;query=propuesta%20comercial&amp;position=26&amp;from_view=search</a:t>
            </a:r>
            <a:endParaRPr/>
          </a:p>
        </p:txBody>
      </p:sp>
      <p:sp>
        <p:nvSpPr>
          <p:cNvPr id="106" name="Google Shape;106;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07" name="Google Shape;107;p4"/>
          <p:cNvGrpSpPr/>
          <p:nvPr/>
        </p:nvGrpSpPr>
        <p:grpSpPr>
          <a:xfrm>
            <a:off x="-42401" y="-64613"/>
            <a:ext cx="6909926" cy="3859056"/>
            <a:chOff x="-42401" y="-24097"/>
            <a:chExt cx="6909926" cy="3859056"/>
          </a:xfrm>
        </p:grpSpPr>
        <p:pic>
          <p:nvPicPr>
            <p:cNvPr id="108" name="Google Shape;108;p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09" name="Google Shape;109;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10" name="Google Shape;110;p4"/>
          <p:cNvPicPr preferRelativeResize="0"/>
          <p:nvPr/>
        </p:nvPicPr>
        <p:blipFill rotWithShape="1">
          <a:blip r:embed="rId4">
            <a:alphaModFix/>
          </a:blip>
          <a:srcRect b="0" l="0" r="0" t="0"/>
          <a:stretch/>
        </p:blipFill>
        <p:spPr>
          <a:xfrm>
            <a:off x="731913" y="499348"/>
            <a:ext cx="925531" cy="949346"/>
          </a:xfrm>
          <a:prstGeom prst="rect">
            <a:avLst/>
          </a:prstGeom>
          <a:noFill/>
          <a:ln>
            <a:noFill/>
          </a:ln>
        </p:spPr>
      </p:pic>
      <p:sp>
        <p:nvSpPr>
          <p:cNvPr id="111" name="Google Shape;111;p4"/>
          <p:cNvSpPr/>
          <p:nvPr/>
        </p:nvSpPr>
        <p:spPr>
          <a:xfrm>
            <a:off x="99850" y="1864915"/>
            <a:ext cx="2073844"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Introducción</a:t>
            </a:r>
            <a:endParaRPr b="0" i="0" sz="2000" u="none" cap="none" strike="noStrike">
              <a:solidFill>
                <a:srgbClr val="000000"/>
              </a:solidFill>
              <a:latin typeface="Arial"/>
              <a:ea typeface="Arial"/>
              <a:cs typeface="Arial"/>
              <a:sym typeface="Arial"/>
            </a:endParaRPr>
          </a:p>
        </p:txBody>
      </p:sp>
      <p:pic>
        <p:nvPicPr>
          <p:cNvPr descr="Concepto abstracto de servicio al cliente chatbot vector gratuito" id="112" name="Google Shape;112;p4"/>
          <p:cNvPicPr preferRelativeResize="0"/>
          <p:nvPr/>
        </p:nvPicPr>
        <p:blipFill rotWithShape="1">
          <a:blip r:embed="rId5">
            <a:alphaModFix/>
          </a:blip>
          <a:srcRect b="0" l="0" r="0" t="0"/>
          <a:stretch/>
        </p:blipFill>
        <p:spPr>
          <a:xfrm>
            <a:off x="2813329" y="-3293"/>
            <a:ext cx="3270503" cy="327050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6"/>
          <p:cNvSpPr txBox="1"/>
          <p:nvPr/>
        </p:nvSpPr>
        <p:spPr>
          <a:xfrm>
            <a:off x="6946086" y="994759"/>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Una vez haya desaparecido el anterior slide, aparece la imagen relacionada</a:t>
            </a:r>
            <a:r>
              <a:rPr b="1" i="0" lang="es-ES" sz="1400" u="none" cap="none" strike="noStrike">
                <a:solidFill>
                  <a:srgbClr val="000000"/>
                </a:solidFill>
                <a:latin typeface="Arial"/>
                <a:ea typeface="Arial"/>
                <a:cs typeface="Arial"/>
                <a:sym typeface="Arial"/>
              </a:rPr>
              <a:t>, </a:t>
            </a:r>
            <a:r>
              <a:rPr b="0" i="0" lang="es-ES" sz="1400" u="none" cap="none" strike="noStrike">
                <a:solidFill>
                  <a:srgbClr val="000000"/>
                </a:solidFill>
                <a:latin typeface="Arial"/>
                <a:ea typeface="Arial"/>
                <a:cs typeface="Arial"/>
                <a:sym typeface="Arial"/>
              </a:rPr>
              <a:t>mientras se integra el audio de la narración. S</a:t>
            </a:r>
            <a:r>
              <a:rPr b="0" i="0" lang="es-ES" sz="1400" u="none" cap="none" strike="noStrike">
                <a:solidFill>
                  <a:schemeClr val="dk1"/>
                </a:solidFill>
                <a:latin typeface="Arial"/>
                <a:ea typeface="Arial"/>
                <a:cs typeface="Arial"/>
                <a:sym typeface="Arial"/>
              </a:rPr>
              <a:t>e realza los textos </a:t>
            </a:r>
            <a:r>
              <a:rPr b="1" i="0" lang="es-ES" sz="1400" u="none" cap="none" strike="noStrike">
                <a:solidFill>
                  <a:srgbClr val="000000"/>
                </a:solidFill>
                <a:latin typeface="Arial"/>
                <a:ea typeface="Arial"/>
                <a:cs typeface="Arial"/>
                <a:sym typeface="Arial"/>
              </a:rPr>
              <a:t>“Ventas y Comunicación”, </a:t>
            </a:r>
            <a:r>
              <a:rPr b="0" i="0" lang="es-ES" sz="1400" u="none" cap="none" strike="noStrike">
                <a:solidFill>
                  <a:srgbClr val="000000"/>
                </a:solidFill>
                <a:latin typeface="Arial"/>
                <a:ea typeface="Arial"/>
                <a:cs typeface="Arial"/>
                <a:sym typeface="Arial"/>
              </a:rPr>
              <a:t>haciendo zoom, en el momento de la narración.</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 name="Google Shape;121;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6"/>
          <p:cNvSpPr/>
          <p:nvPr/>
        </p:nvSpPr>
        <p:spPr>
          <a:xfrm>
            <a:off x="6867525" y="5358809"/>
            <a:ext cx="5333999" cy="149918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 </a:t>
            </a:r>
            <a:endParaRPr/>
          </a:p>
          <a:p>
            <a:pPr indent="0" lvl="0" marL="0" marR="0" rtl="0" algn="just">
              <a:lnSpc>
                <a:spcPct val="100000"/>
              </a:lnSpc>
              <a:spcBef>
                <a:spcPts val="0"/>
              </a:spcBef>
              <a:spcAft>
                <a:spcPts val="0"/>
              </a:spcAft>
              <a:buClr>
                <a:schemeClr val="dk1"/>
              </a:buClr>
              <a:buSzPts val="300"/>
              <a:buFont typeface="Arial"/>
              <a:buNone/>
            </a:pPr>
            <a:r>
              <a:rPr b="0" i="0" lang="es-ES" sz="1600" u="sng" cap="none" strike="noStrike">
                <a:solidFill>
                  <a:srgbClr val="000000"/>
                </a:solidFill>
                <a:latin typeface="Arial"/>
                <a:ea typeface="Arial"/>
                <a:cs typeface="Arial"/>
                <a:sym typeface="Arial"/>
                <a:hlinkClick r:id="rId3">
                  <a:extLst>
                    <a:ext uri="{A12FA001-AC4F-418D-AE19-62706E023703}">
                      <ahyp:hlinkClr val="tx"/>
                    </a:ext>
                  </a:extLst>
                </a:hlinkClick>
              </a:rPr>
              <a:t>https://www.freepik.es/vector-gratis/animador-trabajando-movimiento-personajes-disenar-marcos-caminar_11669296.htm#page=1&amp;query=animaci%C3%B3n&amp;position=12</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3" name="Google Shape;123;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4" name="Google Shape;124;p6"/>
          <p:cNvGrpSpPr/>
          <p:nvPr/>
        </p:nvGrpSpPr>
        <p:grpSpPr>
          <a:xfrm>
            <a:off x="-42401" y="-64613"/>
            <a:ext cx="6909926" cy="3859056"/>
            <a:chOff x="-42401" y="-24097"/>
            <a:chExt cx="6909926" cy="3859056"/>
          </a:xfrm>
        </p:grpSpPr>
        <p:pic>
          <p:nvPicPr>
            <p:cNvPr id="125" name="Google Shape;125;p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26" name="Google Shape;126;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7" name="Google Shape;127;p6"/>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magen que contiene Interfaz de usuario gráfica&#10;&#10;Descripción generada automáticamente" id="128" name="Google Shape;128;p6"/>
          <p:cNvPicPr preferRelativeResize="0"/>
          <p:nvPr/>
        </p:nvPicPr>
        <p:blipFill rotWithShape="1">
          <a:blip r:embed="rId5">
            <a:alphaModFix/>
          </a:blip>
          <a:srcRect b="0" l="0" r="4420" t="0"/>
          <a:stretch/>
        </p:blipFill>
        <p:spPr>
          <a:xfrm>
            <a:off x="675278" y="43983"/>
            <a:ext cx="4749874" cy="3268255"/>
          </a:xfrm>
          <a:prstGeom prst="rect">
            <a:avLst/>
          </a:prstGeom>
          <a:noFill/>
          <a:ln>
            <a:noFill/>
          </a:ln>
        </p:spPr>
      </p:pic>
      <p:sp>
        <p:nvSpPr>
          <p:cNvPr id="129" name="Google Shape;129;p6"/>
          <p:cNvSpPr/>
          <p:nvPr/>
        </p:nvSpPr>
        <p:spPr>
          <a:xfrm>
            <a:off x="3194419" y="137835"/>
            <a:ext cx="3519377"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Portafolio de productos</a:t>
            </a:r>
            <a:endParaRPr b="0" i="0" sz="2000" u="none" cap="none" strike="noStrike">
              <a:solidFill>
                <a:srgbClr val="000000"/>
              </a:solidFill>
              <a:latin typeface="Arial"/>
              <a:ea typeface="Arial"/>
              <a:cs typeface="Arial"/>
              <a:sym typeface="Arial"/>
            </a:endParaRPr>
          </a:p>
        </p:txBody>
      </p:sp>
      <p:sp>
        <p:nvSpPr>
          <p:cNvPr id="130" name="Google Shape;130;p6"/>
          <p:cNvSpPr/>
          <p:nvPr/>
        </p:nvSpPr>
        <p:spPr>
          <a:xfrm>
            <a:off x="249349" y="4457304"/>
            <a:ext cx="6326425"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En todo proceso organizacional, se requiere incrementar las </a:t>
            </a:r>
            <a:r>
              <a:rPr i="0" lang="es-ES" sz="1800" u="none" cap="none" strike="noStrike">
                <a:solidFill>
                  <a:srgbClr val="000000"/>
                </a:solidFill>
                <a:highlight>
                  <a:srgbClr val="FFFFFF"/>
                </a:highlight>
              </a:rPr>
              <a:t>ventas de su portafolio de productos de forma planificada y estratégica, satisfaciendo las necesidades de sus clientes de una forma asertiva. </a:t>
            </a:r>
            <a:r>
              <a:rPr i="0" lang="es-ES" sz="1400" u="none" cap="none" strike="noStrike">
                <a:solidFill>
                  <a:srgbClr val="000000"/>
                </a:solidFill>
              </a:rPr>
              <a:t>.</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0"/>
          <p:cNvSpPr txBox="1"/>
          <p:nvPr/>
        </p:nvSpPr>
        <p:spPr>
          <a:xfrm>
            <a:off x="6946086" y="994759"/>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 medida que el presentador narra el texto, mostrar las imágenes relacionada, al mismo tiempo se realza el texto </a:t>
            </a:r>
            <a:r>
              <a:rPr i="0" lang="es-ES" sz="1400" u="none" cap="none" strike="noStrike">
                <a:solidFill>
                  <a:srgbClr val="000000"/>
                </a:solidFill>
              </a:rPr>
              <a:t>“Beneficios”, “Plazos de entrega”, “Alcance del trabajo”y “forma de pago”, haciendo énfasis, en el momento de la narración.</a:t>
            </a:r>
            <a:endParaRPr i="0" sz="1400" u="none" cap="none" strike="noStrike">
              <a:solidFill>
                <a:schemeClr val="dk1"/>
              </a:solidFil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7" name="Google Shape;137;p10"/>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9" name="Google Shape;139;p10"/>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10"/>
          <p:cNvSpPr/>
          <p:nvPr/>
        </p:nvSpPr>
        <p:spPr>
          <a:xfrm>
            <a:off x="6857999" y="3039606"/>
            <a:ext cx="5333999" cy="381236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just">
              <a:lnSpc>
                <a:spcPct val="100000"/>
              </a:lnSpc>
              <a:spcBef>
                <a:spcPts val="0"/>
              </a:spcBef>
              <a:spcAft>
                <a:spcPts val="0"/>
              </a:spcAft>
              <a:buClr>
                <a:schemeClr val="dk1"/>
              </a:buClr>
              <a:buSzPts val="300"/>
              <a:buFont typeface="Arial"/>
              <a:buNone/>
            </a:pPr>
            <a:r>
              <a:rPr b="1"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https://image.freepik.com/vector-gratis/impulsar-ilustracion-concepto-abstracto-ventas_335657-1833.jpg</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1"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https://image.freepik.com/vector-gratis/analistas-demanda-dandose-mano-pantallas-portatiles-planificando-demanda-futura-planificacion-demanda-analisis-demanda-ilustracion-concepto-pronostico-ventas-digitales_335657-2098.jpg</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1"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https://image.freepik.com/vector-gratis/concepto-abstracto-servicio-al-cliente-chatbot_335657-3037.jpg</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b="1" i="0" lang="es-ES" sz="1200" u="sng" cap="none" strike="noStrike">
                <a:solidFill>
                  <a:schemeClr val="dk1"/>
                </a:solidFill>
                <a:latin typeface="Arial"/>
                <a:ea typeface="Arial"/>
                <a:cs typeface="Arial"/>
                <a:sym typeface="Arial"/>
                <a:hlinkClick r:id="rId6">
                  <a:extLst>
                    <a:ext uri="{A12FA001-AC4F-418D-AE19-62706E023703}">
                      <ahyp:hlinkClr val="tx"/>
                    </a:ext>
                  </a:extLst>
                </a:hlinkClick>
              </a:rPr>
              <a:t>https://www.freepik.es/vector-gratis/ilustracion-concepto-abstracto-segmentacion-audiencia_11667653.htm#page=1&amp;query=clientes&amp;position=1&amp;from_view=search</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141" name="Google Shape;141;p10"/>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42" name="Google Shape;142;p10"/>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10"/>
          <p:cNvSpPr/>
          <p:nvPr/>
        </p:nvSpPr>
        <p:spPr>
          <a:xfrm>
            <a:off x="249349" y="4457304"/>
            <a:ext cx="6326425" cy="1658018"/>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En este sentido, es importante que la empresa elabore una propuesta comercial que reúna la información necesaria del producto o servicio que recibirá el cliente, que se describan los beneficios, plazos de entrega, alcance del trabajo, formas de pago, entre otras disposiciones.</a:t>
            </a:r>
            <a:endParaRPr b="0" i="0" sz="1800" u="none" cap="none" strike="noStrike">
              <a:solidFill>
                <a:srgbClr val="000000"/>
              </a:solidFill>
              <a:latin typeface="Arial"/>
              <a:ea typeface="Arial"/>
              <a:cs typeface="Arial"/>
              <a:sym typeface="Arial"/>
            </a:endParaRPr>
          </a:p>
        </p:txBody>
      </p:sp>
      <p:pic>
        <p:nvPicPr>
          <p:cNvPr descr="Analistas de demanda dándose la mano desde las pantallas de los portátiles y planificando la demanda futura. planificación de la demanda, análisis de la demanda, ilustración del concepto de pronóstico de ventas digitales vector gratuito" id="144" name="Google Shape;144;p10"/>
          <p:cNvPicPr preferRelativeResize="0"/>
          <p:nvPr/>
        </p:nvPicPr>
        <p:blipFill rotWithShape="1">
          <a:blip r:embed="rId7">
            <a:alphaModFix/>
          </a:blip>
          <a:srcRect b="0" l="0" r="0" t="0"/>
          <a:stretch/>
        </p:blipFill>
        <p:spPr>
          <a:xfrm>
            <a:off x="4677092" y="713155"/>
            <a:ext cx="1945981" cy="1296285"/>
          </a:xfrm>
          <a:prstGeom prst="rect">
            <a:avLst/>
          </a:prstGeom>
          <a:noFill/>
          <a:ln>
            <a:noFill/>
          </a:ln>
        </p:spPr>
      </p:pic>
      <p:pic>
        <p:nvPicPr>
          <p:cNvPr descr="Concepto abstracto de servicio al cliente chatbot vector gratuito" id="145" name="Google Shape;145;p10"/>
          <p:cNvPicPr preferRelativeResize="0"/>
          <p:nvPr/>
        </p:nvPicPr>
        <p:blipFill rotWithShape="1">
          <a:blip r:embed="rId8">
            <a:alphaModFix/>
          </a:blip>
          <a:srcRect b="0" l="0" r="0" t="0"/>
          <a:stretch/>
        </p:blipFill>
        <p:spPr>
          <a:xfrm>
            <a:off x="127223" y="1430607"/>
            <a:ext cx="1927922" cy="1927922"/>
          </a:xfrm>
          <a:prstGeom prst="rect">
            <a:avLst/>
          </a:prstGeom>
          <a:noFill/>
          <a:ln>
            <a:noFill/>
          </a:ln>
        </p:spPr>
      </p:pic>
      <p:sp>
        <p:nvSpPr>
          <p:cNvPr id="146" name="Google Shape;146;p10"/>
          <p:cNvSpPr/>
          <p:nvPr/>
        </p:nvSpPr>
        <p:spPr>
          <a:xfrm>
            <a:off x="2595280" y="1208023"/>
            <a:ext cx="2440325"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Plazos de entrega</a:t>
            </a:r>
            <a:endParaRPr/>
          </a:p>
        </p:txBody>
      </p:sp>
      <p:pic>
        <p:nvPicPr>
          <p:cNvPr descr="Impulsar la ilustración del concepto abstracto de ventas vector gratuito" id="147" name="Google Shape;147;p10"/>
          <p:cNvPicPr preferRelativeResize="0"/>
          <p:nvPr/>
        </p:nvPicPr>
        <p:blipFill rotWithShape="1">
          <a:blip r:embed="rId9">
            <a:alphaModFix/>
          </a:blip>
          <a:srcRect b="0" l="0" r="0" t="0"/>
          <a:stretch/>
        </p:blipFill>
        <p:spPr>
          <a:xfrm>
            <a:off x="299825" y="81310"/>
            <a:ext cx="1560873" cy="1560873"/>
          </a:xfrm>
          <a:prstGeom prst="rect">
            <a:avLst/>
          </a:prstGeom>
          <a:noFill/>
          <a:ln>
            <a:noFill/>
          </a:ln>
        </p:spPr>
      </p:pic>
      <p:sp>
        <p:nvSpPr>
          <p:cNvPr id="148" name="Google Shape;148;p10"/>
          <p:cNvSpPr/>
          <p:nvPr/>
        </p:nvSpPr>
        <p:spPr>
          <a:xfrm>
            <a:off x="1420724" y="262283"/>
            <a:ext cx="2440326"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Beneficios </a:t>
            </a:r>
            <a:endParaRPr b="0" i="0" sz="2000" u="none" cap="none" strike="noStrike">
              <a:solidFill>
                <a:srgbClr val="000000"/>
              </a:solidFill>
              <a:latin typeface="Arial"/>
              <a:ea typeface="Arial"/>
              <a:cs typeface="Arial"/>
              <a:sym typeface="Arial"/>
            </a:endParaRPr>
          </a:p>
        </p:txBody>
      </p:sp>
      <p:sp>
        <p:nvSpPr>
          <p:cNvPr id="149" name="Google Shape;149;p10"/>
          <p:cNvSpPr/>
          <p:nvPr/>
        </p:nvSpPr>
        <p:spPr>
          <a:xfrm>
            <a:off x="1738286" y="2325019"/>
            <a:ext cx="2938806"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Alcance del trabajo</a:t>
            </a:r>
            <a:endParaRPr b="0" i="0" sz="2000" u="none" cap="none" strike="noStrike">
              <a:solidFill>
                <a:srgbClr val="000000"/>
              </a:solidFill>
              <a:latin typeface="Arial"/>
              <a:ea typeface="Arial"/>
              <a:cs typeface="Arial"/>
              <a:sym typeface="Arial"/>
            </a:endParaRPr>
          </a:p>
        </p:txBody>
      </p:sp>
      <p:sp>
        <p:nvSpPr>
          <p:cNvPr id="150" name="Google Shape;150;p10"/>
          <p:cNvSpPr/>
          <p:nvPr/>
        </p:nvSpPr>
        <p:spPr>
          <a:xfrm>
            <a:off x="2143231" y="3152998"/>
            <a:ext cx="2938806"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Forma de pago</a:t>
            </a:r>
            <a:endParaRPr b="0" i="0" sz="2000" u="none" cap="none" strike="noStrike">
              <a:solidFill>
                <a:srgbClr val="000000"/>
              </a:solidFill>
              <a:latin typeface="Arial"/>
              <a:ea typeface="Arial"/>
              <a:cs typeface="Arial"/>
              <a:sym typeface="Arial"/>
            </a:endParaRPr>
          </a:p>
        </p:txBody>
      </p:sp>
      <p:pic>
        <p:nvPicPr>
          <p:cNvPr descr="Ilustración de concepto abstracto de segmentación de audiencia vector gratuito" id="151" name="Google Shape;151;p10"/>
          <p:cNvPicPr preferRelativeResize="0"/>
          <p:nvPr/>
        </p:nvPicPr>
        <p:blipFill rotWithShape="1">
          <a:blip r:embed="rId10">
            <a:alphaModFix/>
          </a:blip>
          <a:srcRect b="0" l="0" r="0" t="0"/>
          <a:stretch/>
        </p:blipFill>
        <p:spPr>
          <a:xfrm>
            <a:off x="4950865" y="2056059"/>
            <a:ext cx="1742973" cy="1742973"/>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11"/>
          <p:cNvSpPr txBox="1"/>
          <p:nvPr/>
        </p:nvSpPr>
        <p:spPr>
          <a:xfrm>
            <a:off x="7002204" y="1090862"/>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 medida que el presentador narra el texto, mostrar las imágenes relacionada, al mismo tiempo se realza el texto </a:t>
            </a:r>
            <a:r>
              <a:rPr i="0" lang="es-ES" sz="1400" u="none" cap="none" strike="noStrike">
                <a:solidFill>
                  <a:srgbClr val="000000"/>
                </a:solidFill>
              </a:rPr>
              <a:t>“Planeación Estratégica” haciendo énfasis, en el momento de la narración.</a:t>
            </a:r>
            <a:endParaRPr i="0" sz="1400" u="none" cap="none" strike="noStrike">
              <a:solidFill>
                <a:schemeClr val="dk1"/>
              </a:solidFil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8" name="Google Shape;158;p1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59" name="Google Shape;159;p11"/>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0" name="Google Shape;160;p1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11"/>
          <p:cNvSpPr/>
          <p:nvPr/>
        </p:nvSpPr>
        <p:spPr>
          <a:xfrm>
            <a:off x="6867525" y="5358809"/>
            <a:ext cx="5333999" cy="149918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 </a:t>
            </a:r>
            <a:endParaRPr/>
          </a:p>
          <a:p>
            <a:pPr indent="0" lvl="0" marL="0" marR="0" rtl="0" algn="just">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Dar clic para ver la imagen:</a:t>
            </a:r>
            <a:endParaRPr/>
          </a:p>
          <a:p>
            <a:pPr indent="0" lvl="0" marL="0" marR="0" rtl="0" algn="just">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1.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Imagen Transacciones comerciales</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2.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Imagen documentos de soporte legal</a:t>
            </a:r>
            <a:endParaRPr b="0" i="0" sz="1200" u="none" cap="none" strike="noStrike">
              <a:solidFill>
                <a:schemeClr val="dk1"/>
              </a:solidFill>
              <a:latin typeface="Arial"/>
              <a:ea typeface="Arial"/>
              <a:cs typeface="Arial"/>
              <a:sym typeface="Arial"/>
            </a:endParaRPr>
          </a:p>
        </p:txBody>
      </p:sp>
      <p:sp>
        <p:nvSpPr>
          <p:cNvPr id="162" name="Google Shape;162;p1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3" name="Google Shape;163;p11"/>
          <p:cNvGrpSpPr/>
          <p:nvPr/>
        </p:nvGrpSpPr>
        <p:grpSpPr>
          <a:xfrm>
            <a:off x="-48835" y="-27626"/>
            <a:ext cx="6909926" cy="3859056"/>
            <a:chOff x="-42401" y="-24097"/>
            <a:chExt cx="6909926" cy="3859056"/>
          </a:xfrm>
        </p:grpSpPr>
        <p:pic>
          <p:nvPicPr>
            <p:cNvPr id="164" name="Google Shape;164;p11"/>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65" name="Google Shape;165;p1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6" name="Google Shape;166;p11"/>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a:off x="249349" y="4457304"/>
            <a:ext cx="6326425" cy="1658018"/>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La propuesta comercial, también entrega de manera formal la información de la empresa, como la misión, visión, experiencia, equipo de trabajo, entre otros aspectos que le dan validez y solidez a la oferta del producto que se quiere vender.</a:t>
            </a:r>
            <a:endParaRPr b="0" i="0" sz="1800" u="none" cap="none" strike="noStrike">
              <a:solidFill>
                <a:srgbClr val="000000"/>
              </a:solidFill>
              <a:latin typeface="Arial"/>
              <a:ea typeface="Arial"/>
              <a:cs typeface="Arial"/>
              <a:sym typeface="Arial"/>
            </a:endParaRPr>
          </a:p>
        </p:txBody>
      </p:sp>
      <p:pic>
        <p:nvPicPr>
          <p:cNvPr descr="Ilustración de concepto abstracto de pago sin contacto vector gratuito" id="168" name="Google Shape;168;p11"/>
          <p:cNvPicPr preferRelativeResize="0"/>
          <p:nvPr/>
        </p:nvPicPr>
        <p:blipFill rotWithShape="1">
          <a:blip r:embed="rId6">
            <a:alphaModFix/>
          </a:blip>
          <a:srcRect b="5369" l="0" r="0" t="5790"/>
          <a:stretch/>
        </p:blipFill>
        <p:spPr>
          <a:xfrm>
            <a:off x="470712" y="703463"/>
            <a:ext cx="2531280" cy="2248779"/>
          </a:xfrm>
          <a:prstGeom prst="rect">
            <a:avLst/>
          </a:prstGeom>
          <a:noFill/>
          <a:ln>
            <a:noFill/>
          </a:ln>
        </p:spPr>
      </p:pic>
      <p:pic>
        <p:nvPicPr>
          <p:cNvPr descr="Documento para compra. trato de cliente y comprador. contrato de compra vector gratuito" id="169" name="Google Shape;169;p11"/>
          <p:cNvPicPr preferRelativeResize="0"/>
          <p:nvPr/>
        </p:nvPicPr>
        <p:blipFill rotWithShape="1">
          <a:blip r:embed="rId7">
            <a:alphaModFix/>
          </a:blip>
          <a:srcRect b="0" l="0" r="0" t="0"/>
          <a:stretch/>
        </p:blipFill>
        <p:spPr>
          <a:xfrm>
            <a:off x="3322158" y="620532"/>
            <a:ext cx="3121155" cy="2079108"/>
          </a:xfrm>
          <a:prstGeom prst="rect">
            <a:avLst/>
          </a:prstGeom>
          <a:noFill/>
          <a:ln>
            <a:noFill/>
          </a:ln>
        </p:spPr>
      </p:pic>
      <p:sp>
        <p:nvSpPr>
          <p:cNvPr id="170" name="Google Shape;170;p11"/>
          <p:cNvSpPr/>
          <p:nvPr/>
        </p:nvSpPr>
        <p:spPr>
          <a:xfrm>
            <a:off x="1543537" y="2723377"/>
            <a:ext cx="3798003"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Planeación Estratégica</a:t>
            </a:r>
            <a:endParaRPr b="0" i="0" sz="20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12"/>
          <p:cNvSpPr txBox="1"/>
          <p:nvPr/>
        </p:nvSpPr>
        <p:spPr>
          <a:xfrm>
            <a:off x="7002204" y="1090862"/>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Una vez haya desaparecido el anterior slide, aparece la imagen relacionada</a:t>
            </a:r>
            <a:r>
              <a:rPr b="1" i="0" lang="es-ES" sz="1400" u="none" cap="none" strike="noStrike">
                <a:solidFill>
                  <a:srgbClr val="000000"/>
                </a:solidFill>
                <a:latin typeface="Arial"/>
                <a:ea typeface="Arial"/>
                <a:cs typeface="Arial"/>
                <a:sym typeface="Arial"/>
              </a:rPr>
              <a:t>, </a:t>
            </a:r>
            <a:r>
              <a:rPr b="0" i="0" lang="es-ES" sz="1400" u="none" cap="none" strike="noStrike">
                <a:solidFill>
                  <a:srgbClr val="000000"/>
                </a:solidFill>
                <a:latin typeface="Arial"/>
                <a:ea typeface="Arial"/>
                <a:cs typeface="Arial"/>
                <a:sym typeface="Arial"/>
              </a:rPr>
              <a:t>mientras se integra el audio de la narración. S</a:t>
            </a:r>
            <a:r>
              <a:rPr b="0" i="0" lang="es-ES" sz="1400" u="none" cap="none" strike="noStrike">
                <a:solidFill>
                  <a:schemeClr val="dk1"/>
                </a:solidFill>
                <a:latin typeface="Arial"/>
                <a:ea typeface="Arial"/>
                <a:cs typeface="Arial"/>
                <a:sym typeface="Arial"/>
              </a:rPr>
              <a:t>e realza los textos </a:t>
            </a:r>
            <a:r>
              <a:rPr b="1" i="0" lang="es-ES" sz="1400" u="none" cap="none" strike="noStrike">
                <a:solidFill>
                  <a:srgbClr val="000000"/>
                </a:solidFill>
                <a:latin typeface="Arial"/>
                <a:ea typeface="Arial"/>
                <a:cs typeface="Arial"/>
                <a:sym typeface="Arial"/>
              </a:rPr>
              <a:t>“expectativas del cliente”, </a:t>
            </a:r>
            <a:r>
              <a:rPr b="0" i="0" lang="es-ES" sz="1400" u="none" cap="none" strike="noStrike">
                <a:solidFill>
                  <a:srgbClr val="000000"/>
                </a:solidFill>
                <a:latin typeface="Arial"/>
                <a:ea typeface="Arial"/>
                <a:cs typeface="Arial"/>
                <a:sym typeface="Arial"/>
              </a:rPr>
              <a:t>haciendo zoom, en el momento de la narración.</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77" name="Google Shape;177;p12"/>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9" name="Google Shape;179;p12"/>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12"/>
          <p:cNvSpPr/>
          <p:nvPr/>
        </p:nvSpPr>
        <p:spPr>
          <a:xfrm>
            <a:off x="6867525" y="5358809"/>
            <a:ext cx="5333999" cy="149918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 </a:t>
            </a:r>
            <a:endParaRPr/>
          </a:p>
          <a:p>
            <a:pPr indent="0" lvl="0" marL="0" marR="0" rtl="0" algn="just">
              <a:lnSpc>
                <a:spcPct val="100000"/>
              </a:lnSpc>
              <a:spcBef>
                <a:spcPts val="0"/>
              </a:spcBef>
              <a:spcAft>
                <a:spcPts val="0"/>
              </a:spcAft>
              <a:buClr>
                <a:schemeClr val="dk1"/>
              </a:buClr>
              <a:buSzPts val="300"/>
              <a:buFont typeface="Arial"/>
              <a:buNone/>
            </a:pPr>
            <a:r>
              <a:rPr b="1"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https://image.freepik.com/vector-gratis/personal-presenta-plan-videollamada_1150-43199.jpg</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1"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https://image.freepik.com/vector-gratis/ilustracion-vector-concepto-abstracto-desarrollo-social-ninos-aprenden-competencia-habilidades-sociales-impacto-positivo-comunicacion-exitosa-exito-profesional-metafora-abstracta-educacion_335657-1426.jpg</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p:txBody>
      </p:sp>
      <p:sp>
        <p:nvSpPr>
          <p:cNvPr id="181" name="Google Shape;181;p12"/>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82" name="Google Shape;182;p12"/>
          <p:cNvGrpSpPr/>
          <p:nvPr/>
        </p:nvGrpSpPr>
        <p:grpSpPr>
          <a:xfrm>
            <a:off x="-42401" y="-64613"/>
            <a:ext cx="6909926" cy="3859056"/>
            <a:chOff x="-42401" y="-24097"/>
            <a:chExt cx="6909926" cy="3859056"/>
          </a:xfrm>
        </p:grpSpPr>
        <p:pic>
          <p:nvPicPr>
            <p:cNvPr id="183" name="Google Shape;183;p12"/>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84" name="Google Shape;184;p1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5" name="Google Shape;185;p12"/>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249349" y="4457304"/>
            <a:ext cx="6326425" cy="1658018"/>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Entregar una propuesta atractiva, eficiente y que responda a las </a:t>
            </a:r>
            <a:r>
              <a:rPr b="1" i="0" lang="es-ES" sz="1800" u="none" cap="none" strike="noStrike">
                <a:solidFill>
                  <a:srgbClr val="000000"/>
                </a:solidFill>
                <a:highlight>
                  <a:srgbClr val="FFFFFF"/>
                </a:highlight>
                <a:latin typeface="Arial"/>
                <a:ea typeface="Arial"/>
                <a:cs typeface="Arial"/>
                <a:sym typeface="Arial"/>
              </a:rPr>
              <a:t>expectativas del cliente</a:t>
            </a:r>
            <a:r>
              <a:rPr b="0" i="0" lang="es-ES" sz="1800" u="none" cap="none" strike="noStrike">
                <a:solidFill>
                  <a:srgbClr val="000000"/>
                </a:solidFill>
                <a:highlight>
                  <a:srgbClr val="FFFFFF"/>
                </a:highlight>
                <a:latin typeface="Arial"/>
                <a:ea typeface="Arial"/>
                <a:cs typeface="Arial"/>
                <a:sym typeface="Arial"/>
              </a:rPr>
              <a:t>, es una de las principales competencias en el proceso de ventas, por tanto, elaborarla de acuerdo con sus necesidades, permitirá que una decisión de compra con mayor seguridad.</a:t>
            </a:r>
            <a:endParaRPr b="0" i="0" sz="1800" u="none" cap="none" strike="noStrike">
              <a:solidFill>
                <a:srgbClr val="000000"/>
              </a:solidFill>
              <a:latin typeface="Arial"/>
              <a:ea typeface="Arial"/>
              <a:cs typeface="Arial"/>
              <a:sym typeface="Arial"/>
            </a:endParaRPr>
          </a:p>
        </p:txBody>
      </p:sp>
      <p:pic>
        <p:nvPicPr>
          <p:cNvPr descr="Ilustración de vector de concepto abstracto de desarrollo social. los niños aprenden, competencia en habilidades sociales, impacto positivo, comunicación exitosa, éxito profesional, metáfora abstracta de educación. vector gratuito" id="187" name="Google Shape;187;p12"/>
          <p:cNvPicPr preferRelativeResize="0"/>
          <p:nvPr/>
        </p:nvPicPr>
        <p:blipFill rotWithShape="1">
          <a:blip r:embed="rId6">
            <a:alphaModFix/>
          </a:blip>
          <a:srcRect b="9773" l="0" r="0" t="5776"/>
          <a:stretch/>
        </p:blipFill>
        <p:spPr>
          <a:xfrm>
            <a:off x="3147036" y="81310"/>
            <a:ext cx="3566760" cy="3012145"/>
          </a:xfrm>
          <a:prstGeom prst="rect">
            <a:avLst/>
          </a:prstGeom>
          <a:noFill/>
          <a:ln>
            <a:noFill/>
          </a:ln>
        </p:spPr>
      </p:pic>
      <p:pic>
        <p:nvPicPr>
          <p:cNvPr descr="El personal presenta el plan mediante videollamada. vector gratuito" id="188" name="Google Shape;188;p12"/>
          <p:cNvPicPr preferRelativeResize="0"/>
          <p:nvPr/>
        </p:nvPicPr>
        <p:blipFill rotWithShape="1">
          <a:blip r:embed="rId7">
            <a:alphaModFix/>
          </a:blip>
          <a:srcRect b="0" l="0" r="0" t="0"/>
          <a:stretch/>
        </p:blipFill>
        <p:spPr>
          <a:xfrm>
            <a:off x="118240" y="5523"/>
            <a:ext cx="3294321" cy="329432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13"/>
          <p:cNvSpPr txBox="1"/>
          <p:nvPr/>
        </p:nvSpPr>
        <p:spPr>
          <a:xfrm>
            <a:off x="7002204" y="1090862"/>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Una vez haya desaparecido el anterior slide, aparece la imagen relacionada</a:t>
            </a:r>
            <a:r>
              <a:rPr b="1" i="0" lang="es-ES" sz="1400" u="none" cap="none" strike="noStrike">
                <a:solidFill>
                  <a:srgbClr val="000000"/>
                </a:solidFill>
                <a:latin typeface="Arial"/>
                <a:ea typeface="Arial"/>
                <a:cs typeface="Arial"/>
                <a:sym typeface="Arial"/>
              </a:rPr>
              <a:t>, </a:t>
            </a:r>
            <a:r>
              <a:rPr b="0" i="0" lang="es-ES" sz="1400" u="none" cap="none" strike="noStrike">
                <a:solidFill>
                  <a:srgbClr val="000000"/>
                </a:solidFill>
                <a:latin typeface="Arial"/>
                <a:ea typeface="Arial"/>
                <a:cs typeface="Arial"/>
                <a:sym typeface="Arial"/>
              </a:rPr>
              <a:t>mientras se integra el audio de la narración. S</a:t>
            </a:r>
            <a:r>
              <a:rPr b="0" i="0" lang="es-ES" sz="1400" u="none" cap="none" strike="noStrike">
                <a:solidFill>
                  <a:schemeClr val="dk1"/>
                </a:solidFill>
                <a:latin typeface="Arial"/>
                <a:ea typeface="Arial"/>
                <a:cs typeface="Arial"/>
                <a:sym typeface="Arial"/>
              </a:rPr>
              <a:t>e realza los textos </a:t>
            </a:r>
            <a:r>
              <a:rPr b="1" i="0" lang="es-ES" sz="1400" u="none" cap="none" strike="noStrike">
                <a:solidFill>
                  <a:srgbClr val="000000"/>
                </a:solidFill>
                <a:latin typeface="Arial"/>
                <a:ea typeface="Arial"/>
                <a:cs typeface="Arial"/>
                <a:sym typeface="Arial"/>
              </a:rPr>
              <a:t>“cierre del negocio”, </a:t>
            </a:r>
            <a:r>
              <a:rPr b="0" i="0" lang="es-ES" sz="1400" u="none" cap="none" strike="noStrike">
                <a:solidFill>
                  <a:srgbClr val="000000"/>
                </a:solidFill>
                <a:latin typeface="Arial"/>
                <a:ea typeface="Arial"/>
                <a:cs typeface="Arial"/>
                <a:sym typeface="Arial"/>
              </a:rPr>
              <a:t>haciendo zoom, en el momento de la narración.</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95" name="Google Shape;195;p1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p1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13"/>
          <p:cNvSpPr/>
          <p:nvPr/>
        </p:nvSpPr>
        <p:spPr>
          <a:xfrm>
            <a:off x="6867525" y="5358809"/>
            <a:ext cx="5333999" cy="149918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 </a:t>
            </a:r>
            <a:endParaRPr/>
          </a:p>
          <a:p>
            <a:pPr indent="0" lvl="0" marL="0" marR="0" rtl="0" algn="just">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https://www.freepik.es/vector-gratis/tratos-negocios_4338262.htm#page=1&amp;query=comercio&amp;position=8&amp;from_view=search</a:t>
            </a:r>
            <a:endParaRPr/>
          </a:p>
        </p:txBody>
      </p:sp>
      <p:sp>
        <p:nvSpPr>
          <p:cNvPr id="199" name="Google Shape;199;p1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00" name="Google Shape;200;p13"/>
          <p:cNvGrpSpPr/>
          <p:nvPr/>
        </p:nvGrpSpPr>
        <p:grpSpPr>
          <a:xfrm>
            <a:off x="-42401" y="-64613"/>
            <a:ext cx="6909926" cy="3859056"/>
            <a:chOff x="-42401" y="-24097"/>
            <a:chExt cx="6909926" cy="3859056"/>
          </a:xfrm>
        </p:grpSpPr>
        <p:pic>
          <p:nvPicPr>
            <p:cNvPr id="201" name="Google Shape;201;p1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02" name="Google Shape;202;p1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3" name="Google Shape;203;p13"/>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a:off x="249349" y="4457304"/>
            <a:ext cx="6326425" cy="1976567"/>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Elaborar una buena propuesta comercial permitirá que el cliente contrate la empresa y se consolide el cierre del negocio. Es así como el asesor comercial deberá elaborar una propuesta atractiva para cautivar y fidelizar a los clientes.</a:t>
            </a:r>
            <a:endParaRPr b="0" i="0" sz="1800" u="none" cap="none" strike="noStrike">
              <a:solidFill>
                <a:srgbClr val="000000"/>
              </a:solidFill>
              <a:latin typeface="Arial"/>
              <a:ea typeface="Arial"/>
              <a:cs typeface="Arial"/>
              <a:sym typeface="Arial"/>
            </a:endParaRPr>
          </a:p>
          <a:p>
            <a:pPr indent="0" lvl="0" marL="83820" marR="0" rtl="0" algn="just">
              <a:lnSpc>
                <a:spcPct val="115000"/>
              </a:lnSpc>
              <a:spcBef>
                <a:spcPts val="0"/>
              </a:spcBef>
              <a:spcAft>
                <a:spcPts val="0"/>
              </a:spcAft>
              <a:buNone/>
            </a:pPr>
            <a:r>
              <a:rPr b="0" i="0" lang="es-ES" sz="1800" u="none" cap="none" strike="noStrike">
                <a:solidFill>
                  <a:srgbClr val="000000"/>
                </a:solidFill>
                <a:highlight>
                  <a:srgbClr val="FFFFFF"/>
                </a:highlight>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205" name="Google Shape;205;p13"/>
          <p:cNvSpPr/>
          <p:nvPr/>
        </p:nvSpPr>
        <p:spPr>
          <a:xfrm>
            <a:off x="614235" y="37459"/>
            <a:ext cx="3519377" cy="400110"/>
          </a:xfrm>
          <a:prstGeom prst="rect">
            <a:avLst/>
          </a:prstGeom>
          <a:solidFill>
            <a:srgbClr val="F2F2F2">
              <a:alpha val="40784"/>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000" u="none" cap="none" strike="noStrike">
                <a:solidFill>
                  <a:srgbClr val="000000"/>
                </a:solidFill>
                <a:latin typeface="Arial"/>
                <a:ea typeface="Arial"/>
                <a:cs typeface="Arial"/>
                <a:sym typeface="Arial"/>
              </a:rPr>
              <a:t>Cierre del negocio.</a:t>
            </a:r>
            <a:endParaRPr b="0" i="0" sz="2000" u="none" cap="none" strike="noStrike">
              <a:solidFill>
                <a:srgbClr val="000000"/>
              </a:solidFill>
              <a:latin typeface="Arial"/>
              <a:ea typeface="Arial"/>
              <a:cs typeface="Arial"/>
              <a:sym typeface="Arial"/>
            </a:endParaRPr>
          </a:p>
        </p:txBody>
      </p:sp>
      <p:pic>
        <p:nvPicPr>
          <p:cNvPr descr="Tratos de negocios vector gratuito" id="206" name="Google Shape;206;p13"/>
          <p:cNvPicPr preferRelativeResize="0"/>
          <p:nvPr/>
        </p:nvPicPr>
        <p:blipFill rotWithShape="1">
          <a:blip r:embed="rId4">
            <a:alphaModFix/>
          </a:blip>
          <a:srcRect b="16347" l="0" r="0" t="20496"/>
          <a:stretch/>
        </p:blipFill>
        <p:spPr>
          <a:xfrm>
            <a:off x="827090" y="478321"/>
            <a:ext cx="4675723" cy="295304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4"/>
          <p:cNvSpPr txBox="1"/>
          <p:nvPr/>
        </p:nvSpPr>
        <p:spPr>
          <a:xfrm>
            <a:off x="7002204" y="1090862"/>
            <a:ext cx="5118691"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 medida que el presentador narra el texto, mostrar las imágenes relacionada</a:t>
            </a:r>
            <a:endParaRPr b="0" i="0" sz="1400" u="none" cap="none" strike="noStrike">
              <a:solidFill>
                <a:schemeClr val="dk1"/>
              </a:solidFill>
              <a:latin typeface="Arial"/>
              <a:ea typeface="Arial"/>
              <a:cs typeface="Arial"/>
              <a:sym typeface="Arial"/>
            </a:endParaRPr>
          </a:p>
        </p:txBody>
      </p:sp>
      <p:sp>
        <p:nvSpPr>
          <p:cNvPr id="213" name="Google Shape;213;p1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0"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5" name="Google Shape;215;p1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14"/>
          <p:cNvSpPr/>
          <p:nvPr/>
        </p:nvSpPr>
        <p:spPr>
          <a:xfrm>
            <a:off x="6867525" y="4107061"/>
            <a:ext cx="5045149" cy="275093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Referencias de las imágenes:</a:t>
            </a:r>
            <a:endParaRPr/>
          </a:p>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https://www.freepik.es/vector-gratis/empresa-distribucion-global-flete-internacional-carga-gestion-cadena-suministro-control-operaciones-logisticas-optimiza-su-concepto-logistico-ilustracion-aislada-bluevector-coral-rosado_11667291.htm#page=1&amp;query=empresa&amp;position=5&amp;from_view=search </a:t>
            </a:r>
            <a:endParaRPr/>
          </a:p>
          <a:p>
            <a:pPr indent="0" lvl="0" marL="0" marR="0" rtl="0" algn="just">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 </a:t>
            </a:r>
            <a:r>
              <a:rPr b="1"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https://www.freepik.es/vector-gratis/logro-objetivos-concepto-trabajo-equipo-crecimiento-profesional-cooperacion-desarrollo-proyecto_4850064.htm#page=1&amp;query=empresa&amp;position=8&amp;from_view=search</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rPr b="1"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https://www.freepik.es/vector-gratis/ilustracion-concepto-abstracto-segmentacion-audiencia_11667653.htm#page=1&amp;query=clientes&amp;position=1&amp;from_view=search</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Arial"/>
              <a:ea typeface="Arial"/>
              <a:cs typeface="Arial"/>
              <a:sym typeface="Arial"/>
            </a:endParaRPr>
          </a:p>
        </p:txBody>
      </p:sp>
      <p:sp>
        <p:nvSpPr>
          <p:cNvPr id="217" name="Google Shape;217;p1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18" name="Google Shape;218;p14"/>
          <p:cNvGrpSpPr/>
          <p:nvPr/>
        </p:nvGrpSpPr>
        <p:grpSpPr>
          <a:xfrm>
            <a:off x="-42401" y="-64613"/>
            <a:ext cx="6909926" cy="3859056"/>
            <a:chOff x="-42401" y="-24097"/>
            <a:chExt cx="6909926" cy="3859056"/>
          </a:xfrm>
        </p:grpSpPr>
        <p:pic>
          <p:nvPicPr>
            <p:cNvPr id="219" name="Google Shape;219;p14"/>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220" name="Google Shape;220;p1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1" name="Google Shape;221;p14"/>
          <p:cNvSpPr/>
          <p:nvPr/>
        </p:nvSpPr>
        <p:spPr>
          <a:xfrm>
            <a:off x="279326" y="4817970"/>
            <a:ext cx="6326426" cy="30777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249349" y="4457304"/>
            <a:ext cx="6326425" cy="2333459"/>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None/>
            </a:pPr>
            <a:r>
              <a:rPr b="0" i="0" lang="es-ES" sz="1600" u="none" cap="none" strike="noStrike">
                <a:solidFill>
                  <a:srgbClr val="000000"/>
                </a:solidFill>
                <a:highlight>
                  <a:srgbClr val="FFFFFF"/>
                </a:highlight>
                <a:latin typeface="Arial"/>
                <a:ea typeface="Arial"/>
                <a:cs typeface="Arial"/>
                <a:sym typeface="Arial"/>
              </a:rPr>
              <a:t>Para presentar una propuesta que cumpla con las expectativas de los clientes, es importante reunir la mayor cantidad de información previa de la empresa, por esto, resulta importante una reunión o encuentro previo para aclarar inquietudes y alcances, al mismo tiempo, alinear esas expectativas con la oferta de la empresa y llegar a un punto de equilibrio. El acuerdo entre las necesidades del cliente y la propuesta comercial, garantizarán el éxito para el cierre de la venta.</a:t>
            </a:r>
            <a:endParaRPr b="0" i="0" sz="1600" u="none" cap="none" strike="noStrike">
              <a:solidFill>
                <a:srgbClr val="000000"/>
              </a:solidFill>
              <a:latin typeface="Arial"/>
              <a:ea typeface="Arial"/>
              <a:cs typeface="Arial"/>
              <a:sym typeface="Arial"/>
            </a:endParaRPr>
          </a:p>
        </p:txBody>
      </p:sp>
      <p:pic>
        <p:nvPicPr>
          <p:cNvPr descr="Empresa de distribución global, flete internacional de carga. la gestión de la cadena de suministro, el control de las operaciones logísticas, optimiza su concepto logístico. ilustración aislada de bluevector coral rosado vector gratuito" id="223" name="Google Shape;223;p14"/>
          <p:cNvPicPr preferRelativeResize="0"/>
          <p:nvPr/>
        </p:nvPicPr>
        <p:blipFill rotWithShape="1">
          <a:blip r:embed="rId6">
            <a:alphaModFix/>
          </a:blip>
          <a:srcRect b="0" l="0" r="0" t="0"/>
          <a:stretch/>
        </p:blipFill>
        <p:spPr>
          <a:xfrm>
            <a:off x="92278" y="-5110"/>
            <a:ext cx="3156609" cy="2102725"/>
          </a:xfrm>
          <a:prstGeom prst="rect">
            <a:avLst/>
          </a:prstGeom>
          <a:noFill/>
          <a:ln>
            <a:noFill/>
          </a:ln>
        </p:spPr>
      </p:pic>
      <p:pic>
        <p:nvPicPr>
          <p:cNvPr descr="Logro de objetivos y concepto de trabajo en equipo, crecimiento profesional y cooperación para el desarrollo del proyecto. vector gratuito" id="224" name="Google Shape;224;p14"/>
          <p:cNvPicPr preferRelativeResize="0"/>
          <p:nvPr/>
        </p:nvPicPr>
        <p:blipFill rotWithShape="1">
          <a:blip r:embed="rId7">
            <a:alphaModFix/>
          </a:blip>
          <a:srcRect b="0" l="0" r="0" t="0"/>
          <a:stretch/>
        </p:blipFill>
        <p:spPr>
          <a:xfrm>
            <a:off x="3888682" y="-27244"/>
            <a:ext cx="2329522" cy="2035541"/>
          </a:xfrm>
          <a:prstGeom prst="rect">
            <a:avLst/>
          </a:prstGeom>
          <a:noFill/>
          <a:ln>
            <a:noFill/>
          </a:ln>
        </p:spPr>
      </p:pic>
      <p:pic>
        <p:nvPicPr>
          <p:cNvPr descr="Ganancia pasiva. cuenta bancaria personal. cambio de divisas. crowdfunding, captación de fondos, transferencia de inversiones. recibir ingresos en línea. recuperación de la inversión con internet. ilustración de metáfora de concepto aislado de vector. vector gratuito" id="225" name="Google Shape;225;p14"/>
          <p:cNvPicPr preferRelativeResize="0"/>
          <p:nvPr/>
        </p:nvPicPr>
        <p:blipFill rotWithShape="1">
          <a:blip r:embed="rId8">
            <a:alphaModFix/>
          </a:blip>
          <a:srcRect b="0" l="0" r="0" t="0"/>
          <a:stretch/>
        </p:blipFill>
        <p:spPr>
          <a:xfrm>
            <a:off x="2338816" y="1225337"/>
            <a:ext cx="2180368" cy="218036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