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iwIgsM3IInNC7IAEmpXvjC6uhY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EDA-7DB7-4499-ACAF-B607AEF1F999}">
  <a:tblStyle styleId="{025D0EDA-7DB7-4499-ACAF-B607AEF1F999}" styleName="Table_0">
    <a:wholeTbl>
      <a:tcTxStyle>
        <a:font>
          <a:latin typeface="Arial"/>
          <a:ea typeface="Arial"/>
          <a:cs typeface="Arial"/>
        </a:font>
        <a:schemeClr val="tx1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slide" Target="slides/slide2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0781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hyperlink" Target="https://www.freepik.es/psd-gratis/chaqueta-blanca-flotando-blanco_8245544.htm#page=1&amp;query=chaqueta&amp;position=0&amp;from_view=search" TargetMode="External"/><Relationship Id="rId7" Type="http://schemas.openxmlformats.org/officeDocument/2006/relationships/image" Target="../media/image1.jpeg"/><Relationship Id="rId12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reepik.es/psd-gratis/maqueta-logotipo-etiqueta-sudadera-azul-oscuro_14770358.htm#page=1&amp;query=chaqueta%20marca&amp;position=27&amp;from_view=search" TargetMode="External"/><Relationship Id="rId11" Type="http://schemas.openxmlformats.org/officeDocument/2006/relationships/image" Target="../media/image5.jpeg"/><Relationship Id="rId5" Type="http://schemas.openxmlformats.org/officeDocument/2006/relationships/hyperlink" Target="https://www.freepik.es/vector-gratis/conjunto-vector-trajes-ropa-negocios-diferentes-colores_10603936.htm#page=1&amp;query=chaqueta%20color&amp;position=12&amp;from_view=search" TargetMode="External"/><Relationship Id="rId10" Type="http://schemas.openxmlformats.org/officeDocument/2006/relationships/image" Target="../media/image4.jpeg"/><Relationship Id="rId4" Type="http://schemas.openxmlformats.org/officeDocument/2006/relationships/hyperlink" Target="https://www.freepik.es/vector-gratis/plantilla-vector-sudadera-capucha-raglan-raglan-tela-sudadera-capucha-ilustracion-ropa-uso_10602708.htm#page=1&amp;query=chaqueta%20color&amp;position=4&amp;from_view=search" TargetMode="External"/><Relationship Id="rId9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2597254" y="1552893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CO" sz="1800" dirty="0">
                <a:solidFill>
                  <a:schemeClr val="lt1"/>
                </a:solidFill>
              </a:rPr>
              <a:t>Infografía</a:t>
            </a:r>
          </a:p>
          <a:p>
            <a:pPr algn="ctr">
              <a:buClr>
                <a:schemeClr val="lt1"/>
              </a:buClr>
              <a:buSzPts val="450"/>
            </a:pPr>
            <a:r>
              <a:rPr lang="es-CO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DI_CF4_2-2_Niveles de productos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sugiere </a:t>
            </a:r>
            <a:r>
              <a:rPr lang="es-ES" dirty="0">
                <a:solidFill>
                  <a:schemeClr val="dk1"/>
                </a:solidFill>
              </a:rPr>
              <a:t>diseñar una infografía que cuando el aprendiz </a:t>
            </a:r>
            <a:r>
              <a:rPr lang="es-ES" dirty="0" smtClean="0">
                <a:solidFill>
                  <a:schemeClr val="dk1"/>
                </a:solidFill>
              </a:rPr>
              <a:t>haga </a:t>
            </a:r>
            <a:r>
              <a:rPr lang="es-ES" dirty="0">
                <a:solidFill>
                  <a:schemeClr val="dk1"/>
                </a:solidFill>
              </a:rPr>
              <a:t>clic en cada uno de las imágenes muestre el contenido y se describa el ejemplo para cada uno.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·"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8253350" y="2180492"/>
            <a:ext cx="3948174" cy="46775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lang="es-CO" sz="1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CO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https://www.freepik.es/psd-gratis/chaqueta-blanca-flotando-blanco_8245544.htm#page=1&amp;query=chaqueta&amp;position=0&amp;from_view=search</a:t>
            </a:r>
            <a:endParaRPr lang="es-CO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CO" sz="1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CO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https://www.freepik.es/vector-gratis/plantilla-vector-sudadera-capucha-raglan-raglan-tela-sudadera-capucha-ilustracion-ropa-uso_10602708.htm#page=1&amp;query=chaqueta%20color&amp;position=4&amp;from_view=search</a:t>
            </a:r>
            <a:endParaRPr lang="es-CO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CO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CO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https://www.freepik.es/vector-gratis/conjunto-vector-trajes-ropa-negocios-diferentes-colores_10603936.htm#page=1&amp;query=chaqueta%20color&amp;position=12&amp;from_view=search</a:t>
            </a:r>
            <a:endParaRPr lang="es-CO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CO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CO" sz="1200" dirty="0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https://www.freepik.es/psd-gratis/maqueta-logotipo-etiqueta-sudadera-azul-oscuro_14770358.htm#page=1&amp;query=chaqueta%20marca&amp;position=27&amp;from_view=search</a:t>
            </a:r>
            <a:endParaRPr lang="es-CO" sz="1200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629108F-3500-4E17-96A3-C457B1A26441}"/>
              </a:ext>
            </a:extLst>
          </p:cNvPr>
          <p:cNvSpPr txBox="1"/>
          <p:nvPr/>
        </p:nvSpPr>
        <p:spPr>
          <a:xfrm>
            <a:off x="1474922" y="938302"/>
            <a:ext cx="3631649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3820" algn="just">
              <a:lnSpc>
                <a:spcPct val="115000"/>
              </a:lnSpc>
            </a:pPr>
            <a:r>
              <a:rPr lang="es-ES_tradnl" sz="1800" i="1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Niveles de productos</a:t>
            </a:r>
            <a:endParaRPr lang="es-CO" sz="18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026" name="Picture 2" descr="Infografía de niveles de riesgo de coronavirus Vector Premium ">
            <a:extLst>
              <a:ext uri="{FF2B5EF4-FFF2-40B4-BE49-F238E27FC236}">
                <a16:creationId xmlns:a16="http://schemas.microsoft.com/office/drawing/2014/main" id="{C69C91BE-AED1-4088-9E64-25AA4CB2E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26" y="1443037"/>
            <a:ext cx="59626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B2C4C82B-D5CE-4194-A6BB-0538EBF116C5}"/>
              </a:ext>
            </a:extLst>
          </p:cNvPr>
          <p:cNvSpPr/>
          <p:nvPr/>
        </p:nvSpPr>
        <p:spPr>
          <a:xfrm>
            <a:off x="938426" y="1443037"/>
            <a:ext cx="5962650" cy="106101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b="1" dirty="0"/>
              <a:t>Niveles de productos</a:t>
            </a:r>
          </a:p>
        </p:txBody>
      </p:sp>
      <p:pic>
        <p:nvPicPr>
          <p:cNvPr id="1028" name="Picture 4" descr="Chaqueta blanca flotando en blanco PSD gratuito">
            <a:extLst>
              <a:ext uri="{FF2B5EF4-FFF2-40B4-BE49-F238E27FC236}">
                <a16:creationId xmlns:a16="http://schemas.microsoft.com/office/drawing/2014/main" id="{03FB8829-0F26-4060-8D1F-152B48B7F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010" y="3073130"/>
            <a:ext cx="711737" cy="71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lantilla de vector de sudadera con capucha raglán. raglán de tela, sudadera con capucha, ilustración de ropa de uso vector gratuito">
            <a:extLst>
              <a:ext uri="{FF2B5EF4-FFF2-40B4-BE49-F238E27FC236}">
                <a16:creationId xmlns:a16="http://schemas.microsoft.com/office/drawing/2014/main" id="{84366322-A141-45A8-B4BB-ADAE285A3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431" y="3198303"/>
            <a:ext cx="880550" cy="58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njunto de vector de trajes de ropa de negocios de diferentes colores vector gratuito">
            <a:extLst>
              <a:ext uri="{FF2B5EF4-FFF2-40B4-BE49-F238E27FC236}">
                <a16:creationId xmlns:a16="http://schemas.microsoft.com/office/drawing/2014/main" id="{B4B57669-E198-4F12-8E90-A8BDA8FA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256" y="3079597"/>
            <a:ext cx="823976" cy="82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aqueta de logotipo etiqueta de sudadera azul oscuro PSD gratuito">
            <a:extLst>
              <a:ext uri="{FF2B5EF4-FFF2-40B4-BE49-F238E27FC236}">
                <a16:creationId xmlns:a16="http://schemas.microsoft.com/office/drawing/2014/main" id="{ACA73B8D-F58D-415F-B173-6BB206496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105" y="3073129"/>
            <a:ext cx="823978" cy="71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ómo lavar una chaqueta o chaleco acolchado - Ropa Laboral Onzor">
            <a:extLst>
              <a:ext uri="{FF2B5EF4-FFF2-40B4-BE49-F238E27FC236}">
                <a16:creationId xmlns:a16="http://schemas.microsoft.com/office/drawing/2014/main" id="{568A80CE-7BBC-4935-87E4-F5A142E98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254" y="3073129"/>
            <a:ext cx="816585" cy="81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sugiere </a:t>
            </a:r>
            <a:r>
              <a:rPr lang="es-ES" dirty="0">
                <a:solidFill>
                  <a:schemeClr val="dk1"/>
                </a:solidFill>
              </a:rPr>
              <a:t>diseñar una infografía que cuando el aprendiz de clic en cada uno de las imágenes muestre el contenido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s-ES" dirty="0">
              <a:solidFill>
                <a:schemeClr val="dk1"/>
              </a:solidFill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·"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r>
              <a:rPr lang="es-CO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elaboración propia.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51C26A0-131C-4889-86FE-37A9BA08A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202089"/>
              </p:ext>
            </p:extLst>
          </p:nvPr>
        </p:nvGraphicFramePr>
        <p:xfrm>
          <a:off x="914546" y="1254220"/>
          <a:ext cx="6302179" cy="4348210"/>
        </p:xfrm>
        <a:graphic>
          <a:graphicData uri="http://schemas.openxmlformats.org/drawingml/2006/table">
            <a:tbl>
              <a:tblPr>
                <a:tableStyleId>{025D0EDA-7DB7-4499-ACAF-B607AEF1F999}</a:tableStyleId>
              </a:tblPr>
              <a:tblGrid>
                <a:gridCol w="1262632">
                  <a:extLst>
                    <a:ext uri="{9D8B030D-6E8A-4147-A177-3AD203B41FA5}">
                      <a16:colId xmlns:a16="http://schemas.microsoft.com/office/drawing/2014/main" val="1126897286"/>
                    </a:ext>
                  </a:extLst>
                </a:gridCol>
                <a:gridCol w="5039547">
                  <a:extLst>
                    <a:ext uri="{9D8B030D-6E8A-4147-A177-3AD203B41FA5}">
                      <a16:colId xmlns:a16="http://schemas.microsoft.com/office/drawing/2014/main" val="2851976008"/>
                    </a:ext>
                  </a:extLst>
                </a:gridCol>
              </a:tblGrid>
              <a:tr h="3126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_tradnl" sz="1050" b="1" dirty="0">
                          <a:effectLst/>
                          <a:highlight>
                            <a:srgbClr val="FFFFFF"/>
                          </a:highlight>
                        </a:rPr>
                        <a:t>Nivel</a:t>
                      </a:r>
                      <a:endParaRPr lang="es-CO" sz="105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1755" marR="71755" marT="71755" marB="7175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_tradnl" sz="1050" b="1" dirty="0">
                          <a:effectLst/>
                          <a:highlight>
                            <a:srgbClr val="FFFFFF"/>
                          </a:highlight>
                        </a:rPr>
                        <a:t>Ejemplo</a:t>
                      </a:r>
                      <a:endParaRPr lang="es-CO" sz="105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28550586"/>
                  </a:ext>
                </a:extLst>
              </a:tr>
              <a:tr h="6928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ES_tradnl" sz="1050">
                          <a:effectLst/>
                          <a:highlight>
                            <a:srgbClr val="FFFFFF"/>
                          </a:highlight>
                        </a:rPr>
                        <a:t>Producto principal</a:t>
                      </a:r>
                      <a:endParaRPr lang="es-CO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_tradnl" sz="1050">
                          <a:effectLst/>
                          <a:highlight>
                            <a:srgbClr val="FFFFFF"/>
                          </a:highlight>
                        </a:rPr>
                        <a:t>Es cuando se compra una chaqueta o suéter para protegerse del frío, no importa la marca, el precio o material del abrigo, siempre que te resuelva tu necesidad principal, en este caso: protección del clima.</a:t>
                      </a:r>
                      <a:endParaRPr lang="es-CO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32500587"/>
                  </a:ext>
                </a:extLst>
              </a:tr>
              <a:tr h="6928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ES_tradnl" sz="1050">
                          <a:effectLst/>
                          <a:highlight>
                            <a:srgbClr val="FFFFFF"/>
                          </a:highlight>
                        </a:rPr>
                        <a:t>Producto genérico</a:t>
                      </a:r>
                      <a:endParaRPr lang="es-CO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_tradnl" sz="1050">
                          <a:effectLst/>
                          <a:highlight>
                            <a:srgbClr val="FFFFFF"/>
                          </a:highlight>
                        </a:rPr>
                        <a:t>Hace referencia al que reúne varias cualidades o atributos. Siguiendo el ejemplo anterior del suéter, implica que a este se le suman atributos como el material, el color, el estilo, entre otros.</a:t>
                      </a:r>
                      <a:endParaRPr lang="es-CO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453872491"/>
                  </a:ext>
                </a:extLst>
              </a:tr>
              <a:tr h="10736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ES_tradnl" sz="1050">
                          <a:effectLst/>
                          <a:highlight>
                            <a:srgbClr val="FFFFFF"/>
                          </a:highlight>
                        </a:rPr>
                        <a:t>Expectativa del producto</a:t>
                      </a:r>
                      <a:endParaRPr lang="es-CO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_tradnl" sz="1050">
                          <a:effectLst/>
                          <a:highlight>
                            <a:srgbClr val="FFFFFF"/>
                          </a:highlight>
                        </a:rPr>
                        <a:t>La expectativa del producto la construye el consumidor al adquirir el producto, es lo que espera recibir de manera adicional. Por ejemplo, la chaqueta o suéter, no solo le servirá para el frío, también podrá utilizarlo en ocasiones especiales, en noches frías, en algunas fiestas o simplemente para lucirlo con sus amigos.</a:t>
                      </a:r>
                      <a:endParaRPr lang="es-CO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256685093"/>
                  </a:ext>
                </a:extLst>
              </a:tr>
              <a:tr h="6928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ES_tradnl" sz="1050">
                          <a:effectLst/>
                          <a:highlight>
                            <a:srgbClr val="FFFFFF"/>
                          </a:highlight>
                        </a:rPr>
                        <a:t>Producto aumentado</a:t>
                      </a:r>
                      <a:endParaRPr lang="es-CO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_tradnl" sz="1050">
                          <a:effectLst/>
                          <a:highlight>
                            <a:srgbClr val="FFFFFF"/>
                          </a:highlight>
                        </a:rPr>
                        <a:t>En el producto aumentado, están presentes todos los atributos que lo diferencian de otros productos de la competencia, por ejemplo: marca de la chaqueta o suéter, material, garantía, precio alto, </a:t>
                      </a:r>
                      <a:r>
                        <a:rPr lang="es-ES_tradnl" sz="1050" smtClean="0">
                          <a:effectLst/>
                          <a:highlight>
                            <a:srgbClr val="FFFFFF"/>
                          </a:highlight>
                        </a:rPr>
                        <a:t>etc</a:t>
                      </a:r>
                      <a:r>
                        <a:rPr lang="es-ES_tradnl" sz="1050">
                          <a:effectLst/>
                          <a:highlight>
                            <a:srgbClr val="FFFFFF"/>
                          </a:highlight>
                        </a:rPr>
                        <a:t>.</a:t>
                      </a:r>
                      <a:endParaRPr lang="es-CO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56130712"/>
                  </a:ext>
                </a:extLst>
              </a:tr>
              <a:tr h="8832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ES_tradnl" sz="1050">
                          <a:effectLst/>
                          <a:highlight>
                            <a:srgbClr val="FFFFFF"/>
                          </a:highlight>
                        </a:rPr>
                        <a:t>Potencial del producto</a:t>
                      </a:r>
                      <a:endParaRPr lang="es-CO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_tradnl" sz="1050" dirty="0">
                          <a:effectLst/>
                          <a:highlight>
                            <a:srgbClr val="FFFFFF"/>
                          </a:highlight>
                        </a:rPr>
                        <a:t>Hace referencia a los cambios o adaptaciones que puede tener el producto en un futuro, por ejemplo: el suéter se adquirió para protección del clima, pero en tiempo seco también podría usarse, siempre que le pueda quitar las mangas o no lo cierre hasta mi cuello.</a:t>
                      </a:r>
                      <a:endParaRPr lang="es-CO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835431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53523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335</Words>
  <Application>Microsoft Office PowerPoint</Application>
  <PresentationFormat>Panorámica</PresentationFormat>
  <Paragraphs>29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Usuario</cp:lastModifiedBy>
  <cp:revision>9</cp:revision>
  <dcterms:modified xsi:type="dcterms:W3CDTF">2021-10-12T00:01:47Z</dcterms:modified>
</cp:coreProperties>
</file>