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78" r:id="rId5"/>
    <p:sldId id="277" r:id="rId6"/>
    <p:sldId id="274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EF893-C7AB-483F-A9A2-442EAA4F4BAA}" type="datetimeFigureOut">
              <a:rPr lang="es-CO" smtClean="0"/>
              <a:t>16/09/2021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E7DD2-2B29-44B9-AD58-6D28691498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365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3984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4677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5694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40890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7137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7599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77AF-480A-447C-84EA-0F66AADB88B0}" type="datetimeFigureOut">
              <a:rPr lang="es-CO" smtClean="0"/>
              <a:t>16/09/2021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42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77AF-480A-447C-84EA-0F66AADB88B0}" type="datetimeFigureOut">
              <a:rPr lang="es-CO" smtClean="0"/>
              <a:t>16/09/2021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033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77AF-480A-447C-84EA-0F66AADB88B0}" type="datetimeFigureOut">
              <a:rPr lang="es-CO" smtClean="0"/>
              <a:t>16/09/2021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246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77AF-480A-447C-84EA-0F66AADB88B0}" type="datetimeFigureOut">
              <a:rPr lang="es-CO" smtClean="0"/>
              <a:t>16/09/2021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448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77AF-480A-447C-84EA-0F66AADB88B0}" type="datetimeFigureOut">
              <a:rPr lang="es-CO" smtClean="0"/>
              <a:t>16/09/2021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711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77AF-480A-447C-84EA-0F66AADB88B0}" type="datetimeFigureOut">
              <a:rPr lang="es-CO" smtClean="0"/>
              <a:t>16/09/2021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031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77AF-480A-447C-84EA-0F66AADB88B0}" type="datetimeFigureOut">
              <a:rPr lang="es-CO" smtClean="0"/>
              <a:t>16/09/2021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812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77AF-480A-447C-84EA-0F66AADB88B0}" type="datetimeFigureOut">
              <a:rPr lang="es-CO" smtClean="0"/>
              <a:t>16/09/2021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13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77AF-480A-447C-84EA-0F66AADB88B0}" type="datetimeFigureOut">
              <a:rPr lang="es-CO" smtClean="0"/>
              <a:t>16/09/2021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837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77AF-480A-447C-84EA-0F66AADB88B0}" type="datetimeFigureOut">
              <a:rPr lang="es-CO" smtClean="0"/>
              <a:t>16/09/2021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558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77AF-480A-447C-84EA-0F66AADB88B0}" type="datetimeFigureOut">
              <a:rPr lang="es-CO" smtClean="0"/>
              <a:t>16/09/2021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305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F77AF-480A-447C-84EA-0F66AADB88B0}" type="datetimeFigureOut">
              <a:rPr lang="es-CO" smtClean="0"/>
              <a:t>16/09/2021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076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9.jpe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eepik.es/vector-premium/productos-cosmeticos-elegantes-establecer-fondo_7318107.htm#page=1&amp;query=productos&amp;position=25" TargetMode="External"/><Relationship Id="rId11" Type="http://schemas.openxmlformats.org/officeDocument/2006/relationships/image" Target="../media/image7.jpeg"/><Relationship Id="rId5" Type="http://schemas.openxmlformats.org/officeDocument/2006/relationships/hyperlink" Target="https://www.freepik.es/foto-gratis/surtido-goteros-aceite-piel-piezas-madera_11218711.htm#page=1&amp;query=producto&amp;position=39" TargetMode="External"/><Relationship Id="rId10" Type="http://schemas.openxmlformats.org/officeDocument/2006/relationships/image" Target="../media/image6.jpeg"/><Relationship Id="rId4" Type="http://schemas.openxmlformats.org/officeDocument/2006/relationships/hyperlink" Target="https://www.freepik.es/foto-gratis/ilustracion-3d-smartphone-pantalla-blanco-cajas-carton-concepto-servicio-envio-comercio-electronico_12740331.htm#page=1&amp;query=producto&amp;position=24" TargetMode="External"/><Relationship Id="rId9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hyperlink" Target="https://www.freepik.es/fotos-premium/mujer-sosteniendo-telefono-inteligente-iconos-redes-sociales-pantalla-cafeteria_7704839.htm#page=1&amp;query=celulares&amp;position=7" TargetMode="External"/><Relationship Id="rId10" Type="http://schemas.openxmlformats.org/officeDocument/2006/relationships/image" Target="../media/image14.jpeg"/><Relationship Id="rId4" Type="http://schemas.openxmlformats.org/officeDocument/2006/relationships/hyperlink" Target="https://www.freepik.es/foto-gratis/mini-coupe-rojo-carretera-alta-velocidad_5895994.htm#page=1&amp;query=carros&amp;position=1" TargetMode="External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eepik.es/fotos-premium/mujer-negocios-haciendo-videollamada-oficina_5571105.htm#&amp;position=5" TargetMode="External"/><Relationship Id="rId5" Type="http://schemas.openxmlformats.org/officeDocument/2006/relationships/hyperlink" Target="https://www.freepik.es/foto-gratis/reunion-oficina-madura-que-muestra-presentadora_1022634.htm#page=1&amp;query=capacitaci%C3%B3n&amp;position=2" TargetMode="External"/><Relationship Id="rId4" Type="http://schemas.openxmlformats.org/officeDocument/2006/relationships/hyperlink" Target="https://www.freepik.es/foto-gratis/mujer-solitaria-sentada-sobre-roca-disfrutando-hermosa-vista-mar_13291792.htm#page=1&amp;query=playa&amp;position=8" TargetMode="External"/><Relationship Id="rId9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2" name="Rectángulo 1"/>
          <p:cNvSpPr/>
          <p:nvPr/>
        </p:nvSpPr>
        <p:spPr>
          <a:xfrm>
            <a:off x="18900" y="1257300"/>
            <a:ext cx="8234450" cy="30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1200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Google Shape;85;p2"/>
          <p:cNvSpPr/>
          <p:nvPr/>
        </p:nvSpPr>
        <p:spPr>
          <a:xfrm>
            <a:off x="2796268" y="983564"/>
            <a:ext cx="3356338" cy="81911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s-CO" sz="1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DI_CF4_2_</a:t>
            </a:r>
            <a:r>
              <a:rPr lang="es-CO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producto</a:t>
            </a:r>
            <a:endParaRPr lang="es-CO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CECCFFC-EFCE-4145-BCFD-215FBF19873B}"/>
              </a:ext>
            </a:extLst>
          </p:cNvPr>
          <p:cNvSpPr txBox="1"/>
          <p:nvPr/>
        </p:nvSpPr>
        <p:spPr>
          <a:xfrm>
            <a:off x="1084812" y="3164926"/>
            <a:ext cx="6102626" cy="2801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340" algn="just">
              <a:lnSpc>
                <a:spcPct val="115000"/>
              </a:lnSpc>
            </a:pPr>
            <a:r>
              <a:rPr lang="es-MX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 American Marketing </a:t>
            </a:r>
            <a:r>
              <a:rPr lang="es-MX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Asociation</a:t>
            </a:r>
            <a:r>
              <a:rPr lang="es-MX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(A.M.A.) define producto (en inglés: </a:t>
            </a:r>
            <a:r>
              <a:rPr lang="es-MX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product</a:t>
            </a:r>
            <a:r>
              <a:rPr lang="es-MX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), menciona lo siguiente: "Conjunto de atributos (características, funciones, beneficios y usos) que le dan la capacidad para ser intercambiado o usado. Usualmente, es una combinación de aspectos tangibles e intangibles. Así, un producto puede ser una idea, una entidad física (un bien), un servicio o cualquier combinación de los tres. El producto existe para propósitos de intercambio y para la satisfacción de objetivos individuales y organizacionales".</a:t>
            </a:r>
          </a:p>
          <a:p>
            <a:pPr marL="180340" algn="just">
              <a:lnSpc>
                <a:spcPct val="115000"/>
              </a:lnSpc>
            </a:pPr>
            <a:endParaRPr lang="es-MX" sz="11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80340" algn="just">
              <a:lnSpc>
                <a:spcPct val="115000"/>
              </a:lnSpc>
            </a:pPr>
            <a:endParaRPr lang="es-MX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80340" algn="just">
              <a:lnSpc>
                <a:spcPct val="115000"/>
              </a:lnSpc>
            </a:pPr>
            <a:r>
              <a:rPr lang="es-MX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Los productos no solo incluyen los objetos que se pueden adquirir o comprar, como carros, computadores, teléfonos celulares, entre otros, pues esta definición incluye aquello que no es tangible pero que lo disfrutamos como eventos, ingreso a lugares, ideas, o una mezcla de todo esto. El concepto “producto” se aborda en el sentido más amplio que incluye todo lo anterior, así un carro Toyota, una moto Pulsar y un café de Juan </a:t>
            </a:r>
            <a:r>
              <a:rPr lang="es-MX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Valdéz</a:t>
            </a:r>
            <a:r>
              <a:rPr lang="es-MX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son productos, como también lo son un viaje a Santa Marta, una asesoría o una capacitación en línea.</a:t>
            </a:r>
          </a:p>
        </p:txBody>
      </p:sp>
    </p:spTree>
    <p:extLst>
      <p:ext uri="{BB962C8B-B14F-4D97-AF65-F5344CB8AC3E}">
        <p14:creationId xmlns:p14="http://schemas.microsoft.com/office/powerpoint/2010/main" val="433436083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grpSp>
        <p:nvGrpSpPr>
          <p:cNvPr id="12" name="Google Shape;98;p3"/>
          <p:cNvGrpSpPr/>
          <p:nvPr/>
        </p:nvGrpSpPr>
        <p:grpSpPr>
          <a:xfrm>
            <a:off x="598746" y="1864022"/>
            <a:ext cx="6909926" cy="3859056"/>
            <a:chOff x="-42401" y="-24097"/>
            <a:chExt cx="6909926" cy="3859056"/>
          </a:xfrm>
        </p:grpSpPr>
        <p:pic>
          <p:nvPicPr>
            <p:cNvPr id="13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107;p4"/>
          <p:cNvSpPr txBox="1"/>
          <p:nvPr/>
        </p:nvSpPr>
        <p:spPr>
          <a:xfrm>
            <a:off x="8292539" y="777351"/>
            <a:ext cx="3867545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</a:t>
            </a:r>
            <a:r>
              <a:rPr lang="es-ES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Motion</a:t>
            </a:r>
            <a:r>
              <a:rPr lang="es-E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Graphics</a:t>
            </a:r>
            <a:r>
              <a:rPr lang="es-E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Voz en off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medida que la voz en off narra, se mostrarán los textos </a:t>
            </a:r>
            <a:r>
              <a:rPr lang="es-E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material visual correspondiente.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</a:t>
            </a:r>
            <a:r>
              <a:rPr lang="es-E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-ES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suena música apropiada, se muestran (con las animaciones que producción considere y tenga al alcance) el </a:t>
            </a:r>
            <a:r>
              <a:rPr lang="es-E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logo institucional</a:t>
            </a:r>
            <a:r>
              <a:rPr lang="es-ES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el </a:t>
            </a:r>
            <a:r>
              <a:rPr lang="es-E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 del programa </a:t>
            </a:r>
            <a:r>
              <a:rPr lang="es-ES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el título: </a:t>
            </a:r>
            <a:r>
              <a:rPr lang="es-CO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Producto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88;p3">
            <a:extLst>
              <a:ext uri="{FF2B5EF4-FFF2-40B4-BE49-F238E27FC236}">
                <a16:creationId xmlns:a16="http://schemas.microsoft.com/office/drawing/2014/main" id="{03F8BEC1-9C41-4C20-AA3E-A87212B0B87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999" y="1925341"/>
            <a:ext cx="6661061" cy="3315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3724893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43899" y="1478399"/>
            <a:ext cx="3957549" cy="5509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" name="Google Shape;97;p3"/>
          <p:cNvSpPr/>
          <p:nvPr/>
        </p:nvSpPr>
        <p:spPr>
          <a:xfrm>
            <a:off x="587833" y="4040465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98;p3"/>
          <p:cNvGrpSpPr/>
          <p:nvPr/>
        </p:nvGrpSpPr>
        <p:grpSpPr>
          <a:xfrm>
            <a:off x="558490" y="92142"/>
            <a:ext cx="6909926" cy="3859056"/>
            <a:chOff x="-42401" y="-24097"/>
            <a:chExt cx="6909926" cy="3859056"/>
          </a:xfrm>
        </p:grpSpPr>
        <p:pic>
          <p:nvPicPr>
            <p:cNvPr id="11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558489" y="4425593"/>
            <a:ext cx="688734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 </a:t>
            </a:r>
            <a:r>
              <a:rPr lang="es-MX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American Marketing </a:t>
            </a:r>
            <a:r>
              <a:rPr lang="es-MX" sz="16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Asociation</a:t>
            </a:r>
            <a:r>
              <a:rPr lang="es-MX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MX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(A.M.A.) define producto (en inglés: </a:t>
            </a:r>
            <a:r>
              <a:rPr lang="es-MX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product</a:t>
            </a:r>
            <a:r>
              <a:rPr lang="es-MX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), como: </a:t>
            </a:r>
            <a:r>
              <a:rPr lang="es-CO" sz="1600" i="1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"Conjunto de atributos (características, funciones, beneficios y usos) que le dan la capacidad para ser intercambiado o usado. Usualmente, es una combinación de aspectos tangibles e intangibles. Así, un producto puede ser una idea, una entidad física (un bien), un servicio o cualquier combinación de los tres. El producto existe para propósitos de intercambio y para la satisfacción de objetivos individuales y organizacionales".</a:t>
            </a:r>
            <a:endParaRPr lang="es-CO" sz="1400" dirty="0"/>
          </a:p>
        </p:txBody>
      </p:sp>
      <p:sp>
        <p:nvSpPr>
          <p:cNvPr id="18" name="Google Shape;107;p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Vídeo:</a:t>
            </a:r>
            <a:r>
              <a:rPr lang="es-E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rotación de imágenes y animación (sugeridas en el </a:t>
            </a:r>
            <a:r>
              <a:rPr lang="es-ES" sz="12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ppt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las que producción considere apropiadas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mientras se oye la voz en off con la </a:t>
            </a:r>
            <a:r>
              <a:rPr lang="es-ES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Acompañar con música y/o sonidos acordes.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´pueden resaltar las palabras escritas en negrita.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</a:p>
          <a:p>
            <a:pPr lvl="0" algn="just"/>
            <a:endParaRPr lang="es-CO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algn="just"/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algn="just"/>
            <a:endParaRPr lang="es-CO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CO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r>
              <a:rPr lang="es-CO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https://www.freepik.es/foto-gratis/ilustracion-3d-smartphone-pantalla-blanco-cajas-carton-concepto-servicio-envio-comercio-electronico_12740331.htm#page=1&amp;query=producto&amp;position=24</a:t>
            </a:r>
            <a:r>
              <a:rPr lang="es-CO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s-CO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CO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CO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CO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r>
              <a:rPr lang="es-CO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https://www.ama.org/</a:t>
            </a:r>
            <a:endParaRPr lang="es-CO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CO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CO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CO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CO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CO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r>
              <a:rPr lang="es-CO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https://www.freepik.es/foto-gratis/surtido-goteros-aceite-piel-piezas-madera_11218711.htm#page=1&amp;query=producto&amp;position=39</a:t>
            </a:r>
            <a:r>
              <a:rPr lang="es-CO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algn="just"/>
            <a:r>
              <a:rPr lang="es-CO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https://www.freepik.es/vector-premium/productos-cosmeticos-elegantes-establecer-fondo_7318107.htm#page=1&amp;query=productos&amp;position=25</a:t>
            </a:r>
            <a:r>
              <a:rPr lang="es-CO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American Marketing Association | AMA">
            <a:extLst>
              <a:ext uri="{FF2B5EF4-FFF2-40B4-BE49-F238E27FC236}">
                <a16:creationId xmlns:a16="http://schemas.microsoft.com/office/drawing/2014/main" id="{F12758F8-56DF-48F8-B9E7-2DAF8078F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40" y="436911"/>
            <a:ext cx="55340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lustración 3d. smartphone con pantalla en blanco y cajas de cartón. concepto de servicio de envío y comercio electrónico. Foto gratis">
            <a:extLst>
              <a:ext uri="{FF2B5EF4-FFF2-40B4-BE49-F238E27FC236}">
                <a16:creationId xmlns:a16="http://schemas.microsoft.com/office/drawing/2014/main" id="{BD7FFB78-536F-4BC4-97DD-7EEF5672E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40" y="1547485"/>
            <a:ext cx="1959819" cy="146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lustración 3d. smartphone con pantalla en blanco y cajas de cartón. concepto de servicio de envío y comercio electrónico. Foto gratis">
            <a:extLst>
              <a:ext uri="{FF2B5EF4-FFF2-40B4-BE49-F238E27FC236}">
                <a16:creationId xmlns:a16="http://schemas.microsoft.com/office/drawing/2014/main" id="{2420F4EB-ABE1-4134-AFEF-032902FEB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96" y="2341431"/>
            <a:ext cx="1066247" cy="79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American Marketing Association | AMA">
            <a:extLst>
              <a:ext uri="{FF2B5EF4-FFF2-40B4-BE49-F238E27FC236}">
                <a16:creationId xmlns:a16="http://schemas.microsoft.com/office/drawing/2014/main" id="{37EBC451-64CF-4DAF-8B8A-D000121BA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900" y="4260752"/>
            <a:ext cx="2529140" cy="37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Surtido de goteros de aceite para la piel con piezas de madera Foto gratis">
            <a:extLst>
              <a:ext uri="{FF2B5EF4-FFF2-40B4-BE49-F238E27FC236}">
                <a16:creationId xmlns:a16="http://schemas.microsoft.com/office/drawing/2014/main" id="{CFC6E0E1-27B9-4F7B-868B-37DD5C8C4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605" y="1547484"/>
            <a:ext cx="1468299" cy="146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Surtido de goteros de aceite para la piel con piezas de madera Foto gratis">
            <a:extLst>
              <a:ext uri="{FF2B5EF4-FFF2-40B4-BE49-F238E27FC236}">
                <a16:creationId xmlns:a16="http://schemas.microsoft.com/office/drawing/2014/main" id="{6C9BC793-B48C-4919-9EE5-A3A76EE89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96" y="4891772"/>
            <a:ext cx="734150" cy="73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Productos cosméticos elegantes establecer fondo Vector Premium ">
            <a:extLst>
              <a:ext uri="{FF2B5EF4-FFF2-40B4-BE49-F238E27FC236}">
                <a16:creationId xmlns:a16="http://schemas.microsoft.com/office/drawing/2014/main" id="{AB99881B-4954-4979-881A-E9A781E1C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530" y="1639971"/>
            <a:ext cx="2435566" cy="121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Productos cosméticos elegantes establecer fondo Vector Premium ">
            <a:extLst>
              <a:ext uri="{FF2B5EF4-FFF2-40B4-BE49-F238E27FC236}">
                <a16:creationId xmlns:a16="http://schemas.microsoft.com/office/drawing/2014/main" id="{D0497657-45AF-42B6-8FAF-F1CDD743B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96" y="6470913"/>
            <a:ext cx="774174" cy="38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590701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49" y="1478399"/>
            <a:ext cx="3957549" cy="5509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" name="Google Shape;97;p3"/>
          <p:cNvSpPr/>
          <p:nvPr/>
        </p:nvSpPr>
        <p:spPr>
          <a:xfrm>
            <a:off x="587833" y="4040465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98;p3"/>
          <p:cNvGrpSpPr/>
          <p:nvPr/>
        </p:nvGrpSpPr>
        <p:grpSpPr>
          <a:xfrm>
            <a:off x="242327" y="65446"/>
            <a:ext cx="7708978" cy="3975019"/>
            <a:chOff x="-42401" y="-24097"/>
            <a:chExt cx="6909926" cy="3859056"/>
          </a:xfrm>
        </p:grpSpPr>
        <p:pic>
          <p:nvPicPr>
            <p:cNvPr id="11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558489" y="4425593"/>
            <a:ext cx="68873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8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Los productos no solo incluyen los objetos que se pueden adquirir o comprar, como carros, computadores, teléfonos celulares, entre otros, pues esta definición incluye aquello que no es tangible pero que lo disfrutamos como eventos, ingreso a lugares, ideas, o una mezcla de todo esto. </a:t>
            </a:r>
            <a:endParaRPr lang="es-CO" sz="1600" dirty="0"/>
          </a:p>
        </p:txBody>
      </p:sp>
      <p:sp>
        <p:nvSpPr>
          <p:cNvPr id="18" name="Google Shape;107;p4"/>
          <p:cNvSpPr txBox="1"/>
          <p:nvPr/>
        </p:nvSpPr>
        <p:spPr>
          <a:xfrm>
            <a:off x="8292539" y="757633"/>
            <a:ext cx="3867545" cy="570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Vídeo:</a:t>
            </a:r>
            <a:r>
              <a:rPr lang="es-E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rotación de imágenes y animación (sugeridas en el </a:t>
            </a:r>
            <a:r>
              <a:rPr lang="es-ES" sz="12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ppt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las que producción considere apropiadas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mientras se oye la voz en off con la </a:t>
            </a:r>
            <a:r>
              <a:rPr lang="es-ES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Acompañar con música y/o sonidos acordes. 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https://www.freepik.es/foto-gratis/mini-coupe-rojo-carretera-alta-velocidad_5895994.htm#page=1&amp;query=carros&amp;position=1</a:t>
            </a: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https://www.freepik.es/fotos-premium/mujer-sosteniendo-telefono-inteligente-iconos-redes-sociales-pantalla-cafeteria_7704839.htm#page=1&amp;query=celulares&amp;position=7</a:t>
            </a:r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https://www.freepik.es/psd-gratis/vista-izquierda-diseno-maqueta-computadora-portatil_13703207.htm#page=1&amp;query=computadores&amp;position=13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CO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72E5CB-F761-439B-814F-C027F6378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23" y="513715"/>
            <a:ext cx="1985297" cy="13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BC157651-5E98-4925-91E7-9A9D20826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304" y="2221348"/>
            <a:ext cx="826147" cy="55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Mujer sosteniendo un teléfono inteligente con iconos de redes sociales en la pantalla en la cafetería. Foto Premium ">
            <a:extLst>
              <a:ext uri="{FF2B5EF4-FFF2-40B4-BE49-F238E27FC236}">
                <a16:creationId xmlns:a16="http://schemas.microsoft.com/office/drawing/2014/main" id="{F95FFE90-68AF-41DA-AF9D-B234887D5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186" y="1721884"/>
            <a:ext cx="2513153" cy="167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Mujer sosteniendo un teléfono inteligente con iconos de redes sociales en la pantalla en la cafetería. Foto Premium ">
            <a:extLst>
              <a:ext uri="{FF2B5EF4-FFF2-40B4-BE49-F238E27FC236}">
                <a16:creationId xmlns:a16="http://schemas.microsoft.com/office/drawing/2014/main" id="{D2DEB08B-15BE-4C3A-BE33-1B8D97DB1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304" y="3612346"/>
            <a:ext cx="1057736" cy="70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ista izquierda del diseño de la maqueta de la computadora portátil PSD gratuito">
            <a:extLst>
              <a:ext uri="{FF2B5EF4-FFF2-40B4-BE49-F238E27FC236}">
                <a16:creationId xmlns:a16="http://schemas.microsoft.com/office/drawing/2014/main" id="{F35000F9-7698-4949-83F7-F75916EA3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415" y="128609"/>
            <a:ext cx="2983323" cy="223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Vista izquierda del diseño de la maqueta de la computadora portátil PSD gratuito">
            <a:extLst>
              <a:ext uri="{FF2B5EF4-FFF2-40B4-BE49-F238E27FC236}">
                <a16:creationId xmlns:a16="http://schemas.microsoft.com/office/drawing/2014/main" id="{2576D7C1-51F7-4C1F-AA47-A3258EE69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538" y="5348923"/>
            <a:ext cx="882721" cy="6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144198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1850243"/>
            <a:ext cx="3957549" cy="5509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" name="Google Shape;97;p3"/>
          <p:cNvSpPr/>
          <p:nvPr/>
        </p:nvSpPr>
        <p:spPr>
          <a:xfrm>
            <a:off x="587833" y="4040465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98;p3"/>
          <p:cNvGrpSpPr/>
          <p:nvPr/>
        </p:nvGrpSpPr>
        <p:grpSpPr>
          <a:xfrm>
            <a:off x="597679" y="874643"/>
            <a:ext cx="6887343" cy="3165822"/>
            <a:chOff x="-42401" y="-24097"/>
            <a:chExt cx="6909926" cy="3859056"/>
          </a:xfrm>
        </p:grpSpPr>
        <p:pic>
          <p:nvPicPr>
            <p:cNvPr id="11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973828" y="4987286"/>
            <a:ext cx="6887343" cy="133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CO" sz="18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El concepto “producto” se aborda en el sentido más amplio que incluye todo lo anterior, así un carro Toyota, una moto Pulsar y un café de Juan </a:t>
            </a:r>
            <a:r>
              <a:rPr lang="es-CO" sz="180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Valdéz</a:t>
            </a:r>
            <a:r>
              <a:rPr lang="es-CO" sz="18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 son productos, como también lo son un viaje a Santa Marta, una asesoría o una capacitación en línea.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95558" y="92142"/>
            <a:ext cx="225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Rotación de imágenes </a:t>
            </a:r>
          </a:p>
        </p:txBody>
      </p:sp>
      <p:sp>
        <p:nvSpPr>
          <p:cNvPr id="18" name="Google Shape;107;p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Vídeo:</a:t>
            </a:r>
            <a:r>
              <a:rPr lang="es-E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rotación de imágenes y animación (sugeridas en el </a:t>
            </a:r>
            <a:r>
              <a:rPr lang="es-ES" sz="12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ppt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las que producción considere apropiadas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mientras se oye la voz en off con la </a:t>
            </a:r>
            <a:r>
              <a:rPr lang="es-ES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Acompañar con música y/o sonidos acordes.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Resaltar la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palabras en negrita.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268910" y="2832253"/>
            <a:ext cx="3872274" cy="2731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  <a:spcAft>
                <a:spcPts val="0"/>
              </a:spcAft>
            </a:pPr>
            <a:r>
              <a:rPr lang="es-CO" sz="1000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https://www.freepik.es/foto-gratis/mujer-solitaria-sentada-sobre-roca-disfrutando-hermosa-vista-mar_13291792.htm#page=1&amp;query=playa&amp;position=8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r>
              <a:rPr lang="es-CO" sz="1000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5"/>
              </a:rPr>
              <a:t>https://www.freepik.es/foto-gratis/reunion-oficina-madura-que-muestra-presentadora_1022634.htm#page=1&amp;query=capacitaci%C3%B3n&amp;position=2</a:t>
            </a:r>
            <a:r>
              <a:rPr lang="es-CO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r>
              <a:rPr lang="es-CO" sz="1000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6"/>
              </a:rPr>
              <a:t>https://www.freepik.es/fotos-premium/mujer-negocios-haciendo-videollamada-oficina_5571105.htm#&amp;position=5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Picture 2" descr="Mujer solitaria sentada sobre una roca y disfrutando de la hermosa vista del mar Foto gratis">
            <a:extLst>
              <a:ext uri="{FF2B5EF4-FFF2-40B4-BE49-F238E27FC236}">
                <a16:creationId xmlns:a16="http://schemas.microsoft.com/office/drawing/2014/main" id="{4FF478CF-09A4-4FF7-90F4-CE2D78A85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77" y="1118085"/>
            <a:ext cx="1339469" cy="133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unión de la oficina madura que muestra la presentadora Foto gratis">
            <a:extLst>
              <a:ext uri="{FF2B5EF4-FFF2-40B4-BE49-F238E27FC236}">
                <a16:creationId xmlns:a16="http://schemas.microsoft.com/office/drawing/2014/main" id="{4E18DED9-58F3-4017-A2C4-1100CFDE6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291" y="1528628"/>
            <a:ext cx="2085488" cy="138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ujer de negocios haciendo videollamada en la oficina Foto Premium ">
            <a:extLst>
              <a:ext uri="{FF2B5EF4-FFF2-40B4-BE49-F238E27FC236}">
                <a16:creationId xmlns:a16="http://schemas.microsoft.com/office/drawing/2014/main" id="{D40CDDBE-E433-4C97-A88F-DB0D1DD7C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28" y="1551483"/>
            <a:ext cx="2597159" cy="173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258117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" name="Rectángulo 8"/>
          <p:cNvSpPr/>
          <p:nvPr/>
        </p:nvSpPr>
        <p:spPr>
          <a:xfrm>
            <a:off x="8292539" y="916875"/>
            <a:ext cx="3867545" cy="1331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1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Música, animación de cierre haciendo un repaso rápido de imágenes vistas durante la narración del vídeo.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s-CO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14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Fin</a:t>
            </a:r>
            <a:endParaRPr lang="es-CO" sz="1400" b="1" dirty="0">
              <a:solidFill>
                <a:srgbClr val="FF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oogle Shape;98;p3"/>
          <p:cNvGrpSpPr/>
          <p:nvPr/>
        </p:nvGrpSpPr>
        <p:grpSpPr>
          <a:xfrm>
            <a:off x="558490" y="92142"/>
            <a:ext cx="6909926" cy="3859056"/>
            <a:chOff x="-42401" y="-24097"/>
            <a:chExt cx="6909926" cy="3859056"/>
          </a:xfrm>
        </p:grpSpPr>
        <p:pic>
          <p:nvPicPr>
            <p:cNvPr id="12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107;p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0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4887" y="153462"/>
            <a:ext cx="6387548" cy="3275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3127743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2132</TotalTime>
  <Words>927</Words>
  <Application>Microsoft Office PowerPoint</Application>
  <PresentationFormat>Panorámica</PresentationFormat>
  <Paragraphs>85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ZENITH CHINCHILLA RUEDAS</cp:lastModifiedBy>
  <cp:revision>86</cp:revision>
  <dcterms:created xsi:type="dcterms:W3CDTF">2021-07-01T14:39:37Z</dcterms:created>
  <dcterms:modified xsi:type="dcterms:W3CDTF">2021-09-16T20:39:06Z</dcterms:modified>
</cp:coreProperties>
</file>