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62" r:id="rId3"/>
    <p:sldId id="263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iwIgsM3IInNC7IAEmpXvjC6uhY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5D0EDA-7DB7-4499-ACAF-B607AEF1F999}">
  <a:tblStyle styleId="{025D0EDA-7DB7-4499-ACAF-B607AEF1F999}" styleName="Table_0">
    <a:wholeTbl>
      <a:tcTxStyle>
        <a:font>
          <a:latin typeface="Arial"/>
          <a:ea typeface="Arial"/>
          <a:cs typeface="Arial"/>
        </a:font>
        <a:schemeClr val="tx1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12" autoAdjust="0"/>
    <p:restoredTop sz="96346"/>
  </p:normalViewPr>
  <p:slideViewPr>
    <p:cSldViewPr snapToGrid="0" snapToObjects="1">
      <p:cViewPr varScale="1">
        <p:scale>
          <a:sx n="112" d="100"/>
          <a:sy n="112" d="100"/>
        </p:scale>
        <p:origin x="8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3" Type="http://schemas.openxmlformats.org/officeDocument/2006/relationships/slide" Target="slides/slide2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4538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81174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80172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6807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2135909" y="2651964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450"/>
            </a:pPr>
            <a:r>
              <a:rPr lang="es-ES" sz="1800" dirty="0">
                <a:solidFill>
                  <a:schemeClr val="lt1"/>
                </a:solidFill>
              </a:rPr>
              <a:t>CF06_1_1_Acordeón_tipos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A2CA92A-4665-7D49-A324-2AE205D4329E}"/>
              </a:ext>
            </a:extLst>
          </p:cNvPr>
          <p:cNvSpPr/>
          <p:nvPr/>
        </p:nvSpPr>
        <p:spPr>
          <a:xfrm>
            <a:off x="614335" y="762272"/>
            <a:ext cx="7226382" cy="55987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2" name="Google Shape;122;p7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8451793" y="949248"/>
            <a:ext cx="3630616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adecuar el contenido en la referencia: Acordeón. Son dos pestañas. Esta diapositiva corresponde a la No 1.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lang="es-ES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rehacer gráfico y debajo reemplazar el “Tomado de…” por “Adaptado de…”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7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25" name="Google Shape;125;p7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  <a:r>
              <a:rPr lang="es-ES" sz="1200" dirty="0">
                <a:solidFill>
                  <a:schemeClr val="dk1"/>
                </a:solidFill>
              </a:rPr>
              <a:t>: https://</a:t>
            </a:r>
            <a:r>
              <a:rPr lang="es-ES" sz="1200" dirty="0" err="1">
                <a:solidFill>
                  <a:schemeClr val="dk1"/>
                </a:solidFill>
              </a:rPr>
              <a:t>www.mundoconstructor.com.ec</a:t>
            </a:r>
            <a:r>
              <a:rPr lang="es-ES" sz="1200" dirty="0">
                <a:solidFill>
                  <a:schemeClr val="dk1"/>
                </a:solidFill>
              </a:rPr>
              <a:t>/</a:t>
            </a:r>
            <a:r>
              <a:rPr lang="es-ES" sz="1200" dirty="0" err="1">
                <a:solidFill>
                  <a:schemeClr val="dk1"/>
                </a:solidFill>
              </a:rPr>
              <a:t>wp-content</a:t>
            </a:r>
            <a:r>
              <a:rPr lang="es-ES" sz="1200" dirty="0">
                <a:solidFill>
                  <a:schemeClr val="dk1"/>
                </a:solidFill>
              </a:rPr>
              <a:t>/</a:t>
            </a:r>
            <a:r>
              <a:rPr lang="es-ES" sz="1200" dirty="0" err="1">
                <a:solidFill>
                  <a:schemeClr val="dk1"/>
                </a:solidFill>
              </a:rPr>
              <a:t>uploads</a:t>
            </a:r>
            <a:r>
              <a:rPr lang="es-ES" sz="1200" dirty="0">
                <a:solidFill>
                  <a:schemeClr val="dk1"/>
                </a:solidFill>
              </a:rPr>
              <a:t>/2019/02/Datos-Visual-</a:t>
            </a:r>
            <a:r>
              <a:rPr lang="es-ES" sz="1200" dirty="0" err="1">
                <a:solidFill>
                  <a:schemeClr val="dk1"/>
                </a:solidFill>
              </a:rPr>
              <a:t>Merchandising.jpg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="" xmlns:a16="http://schemas.microsoft.com/office/drawing/2014/main" id="{ADD8D8AF-B671-A04B-BD0F-051AE1A35CEF}"/>
              </a:ext>
            </a:extLst>
          </p:cNvPr>
          <p:cNvSpPr/>
          <p:nvPr/>
        </p:nvSpPr>
        <p:spPr>
          <a:xfrm>
            <a:off x="431986" y="223669"/>
            <a:ext cx="7561780" cy="667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DC3D75B-00DD-7343-B85B-8FF3431A78F9}"/>
              </a:ext>
            </a:extLst>
          </p:cNvPr>
          <p:cNvSpPr/>
          <p:nvPr/>
        </p:nvSpPr>
        <p:spPr>
          <a:xfrm>
            <a:off x="614335" y="365699"/>
            <a:ext cx="2616101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3820">
              <a:lnSpc>
                <a:spcPct val="115000"/>
              </a:lnSpc>
            </a:pPr>
            <a:r>
              <a:rPr lang="es-CO" sz="1800" b="1" i="1" dirty="0">
                <a:latin typeface="Arial" panose="020B0604020202020204" pitchFamily="34" charset="0"/>
                <a:ea typeface="Arial" panose="020B0604020202020204" pitchFamily="34" charset="0"/>
              </a:rPr>
              <a:t>Merchandising</a:t>
            </a:r>
            <a:r>
              <a:rPr lang="es-CO" sz="1800" b="1" dirty="0">
                <a:latin typeface="Arial" panose="020B0604020202020204" pitchFamily="34" charset="0"/>
                <a:ea typeface="Arial" panose="020B0604020202020204" pitchFamily="34" charset="0"/>
              </a:rPr>
              <a:t> visual</a:t>
            </a: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A184DB0-0827-9E46-908B-37AC1BF9537B}"/>
              </a:ext>
            </a:extLst>
          </p:cNvPr>
          <p:cNvSpPr/>
          <p:nvPr/>
        </p:nvSpPr>
        <p:spPr>
          <a:xfrm>
            <a:off x="759046" y="1033519"/>
            <a:ext cx="690765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dirty="0"/>
              <a:t>El </a:t>
            </a:r>
            <a:r>
              <a:rPr lang="es-ES_tradnl" i="1" dirty="0" err="1"/>
              <a:t>merchandising</a:t>
            </a:r>
            <a:r>
              <a:rPr lang="es-ES_tradnl" i="1" dirty="0"/>
              <a:t> </a:t>
            </a:r>
            <a:r>
              <a:rPr lang="es-ES_tradnl" dirty="0"/>
              <a:t>visual aprovecha la ubicación, el recorrido y la distribución del producto en el punto de venta para motivar la venta, sea irracional (impulsiva) o racional (reflexiva). Un buen diseño del espacio permite exhibir el producto estratégicamente para que siempre esté al alcance del </a:t>
            </a:r>
            <a:r>
              <a:rPr lang="es-ES_tradnl" dirty="0" smtClean="0"/>
              <a:t>cliente para que </a:t>
            </a:r>
            <a:r>
              <a:rPr lang="es-ES_tradnl" dirty="0"/>
              <a:t>cumpla un propósito en la decisión de compra.</a:t>
            </a:r>
          </a:p>
        </p:txBody>
      </p:sp>
      <p:pic>
        <p:nvPicPr>
          <p:cNvPr id="9" name="image8.png">
            <a:extLst>
              <a:ext uri="{FF2B5EF4-FFF2-40B4-BE49-F238E27FC236}">
                <a16:creationId xmlns="" xmlns:a16="http://schemas.microsoft.com/office/drawing/2014/main" id="{7C25F1D4-F8CE-1946-805D-A2E4DDA92114}"/>
              </a:ext>
            </a:extLst>
          </p:cNvPr>
          <p:cNvPicPr/>
          <p:nvPr/>
        </p:nvPicPr>
        <p:blipFill>
          <a:blip r:embed="rId3"/>
          <a:srcRect t="23951"/>
          <a:stretch>
            <a:fillRect/>
          </a:stretch>
        </p:blipFill>
        <p:spPr>
          <a:xfrm>
            <a:off x="1436553" y="2813909"/>
            <a:ext cx="5607444" cy="2410623"/>
          </a:xfrm>
          <a:prstGeom prst="rect">
            <a:avLst/>
          </a:prstGeom>
          <a:ln/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953D255-2ABA-2E45-82BD-D02009A55E63}"/>
              </a:ext>
            </a:extLst>
          </p:cNvPr>
          <p:cNvSpPr/>
          <p:nvPr/>
        </p:nvSpPr>
        <p:spPr>
          <a:xfrm>
            <a:off x="786446" y="5614273"/>
            <a:ext cx="69076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En el </a:t>
            </a:r>
            <a:r>
              <a:rPr lang="es-CO" i="1" dirty="0" smtClean="0"/>
              <a:t>merchandising</a:t>
            </a:r>
            <a:r>
              <a:rPr lang="es-CO" dirty="0"/>
              <a:t> visual también </a:t>
            </a:r>
            <a:r>
              <a:rPr lang="es-CO" dirty="0"/>
              <a:t>se tienen en cuenta factores como la decoración del establecimiento, las áreas de exposición, tamaño, iluminación, entre otros.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8E033B3-2642-2A43-912D-F5899C7BEA24}"/>
              </a:ext>
            </a:extLst>
          </p:cNvPr>
          <p:cNvSpPr/>
          <p:nvPr/>
        </p:nvSpPr>
        <p:spPr>
          <a:xfrm>
            <a:off x="1436553" y="5233619"/>
            <a:ext cx="23599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000" dirty="0"/>
              <a:t>Tomado de Mundo constructor (2019</a:t>
            </a:r>
            <a:r>
              <a:rPr lang="es-CO" sz="1000" dirty="0" smtClean="0"/>
              <a:t>).</a:t>
            </a:r>
            <a:endParaRPr lang="es-ES_tradnl" sz="1000" i="1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E8F8BBB-5860-0F48-8DB8-C98057154026}"/>
              </a:ext>
            </a:extLst>
          </p:cNvPr>
          <p:cNvSpPr txBox="1"/>
          <p:nvPr/>
        </p:nvSpPr>
        <p:spPr>
          <a:xfrm>
            <a:off x="5281792" y="3020812"/>
            <a:ext cx="1088760" cy="184666"/>
          </a:xfrm>
          <a:prstGeom prst="rect">
            <a:avLst/>
          </a:prstGeom>
          <a:solidFill>
            <a:srgbClr val="EFEFEF"/>
          </a:solidFill>
        </p:spPr>
        <p:txBody>
          <a:bodyPr wrap="none" rtlCol="0">
            <a:spAutoFit/>
          </a:bodyPr>
          <a:lstStyle/>
          <a:p>
            <a:r>
              <a:rPr lang="es-ES_tradnl" sz="600" b="1" dirty="0"/>
              <a:t>ZONA CALIENTE - OJOS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7D8CE15-0170-8247-BAEE-C0176A97211F}"/>
              </a:ext>
            </a:extLst>
          </p:cNvPr>
          <p:cNvSpPr txBox="1"/>
          <p:nvPr/>
        </p:nvSpPr>
        <p:spPr>
          <a:xfrm>
            <a:off x="4894666" y="3212326"/>
            <a:ext cx="1888659" cy="200055"/>
          </a:xfrm>
          <a:prstGeom prst="rect">
            <a:avLst/>
          </a:prstGeom>
          <a:solidFill>
            <a:srgbClr val="EFEFEF"/>
          </a:solidFill>
        </p:spPr>
        <p:txBody>
          <a:bodyPr wrap="none" rtlCol="0">
            <a:spAutoFit/>
          </a:bodyPr>
          <a:lstStyle/>
          <a:p>
            <a:r>
              <a:rPr lang="es-ES_tradnl" sz="700" dirty="0"/>
              <a:t>Los productos que más se quieren </a:t>
            </a:r>
            <a:r>
              <a:rPr lang="es-ES_tradnl" sz="700" dirty="0" smtClean="0"/>
              <a:t>vender.</a:t>
            </a:r>
            <a:endParaRPr lang="es-ES_tradnl" sz="700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FEBD0D6-D25C-C744-944F-361C170CF245}"/>
              </a:ext>
            </a:extLst>
          </p:cNvPr>
          <p:cNvSpPr txBox="1"/>
          <p:nvPr/>
        </p:nvSpPr>
        <p:spPr>
          <a:xfrm>
            <a:off x="5281792" y="3960188"/>
            <a:ext cx="1088760" cy="200055"/>
          </a:xfrm>
          <a:prstGeom prst="rect">
            <a:avLst/>
          </a:prstGeom>
          <a:solidFill>
            <a:srgbClr val="EFEFEF"/>
          </a:solidFill>
        </p:spPr>
        <p:txBody>
          <a:bodyPr wrap="none" rtlCol="0">
            <a:spAutoFit/>
          </a:bodyPr>
          <a:lstStyle/>
          <a:p>
            <a:r>
              <a:rPr lang="es-ES_tradnl" sz="700" dirty="0"/>
              <a:t>Los productos </a:t>
            </a:r>
            <a:r>
              <a:rPr lang="es-ES_tradnl" sz="700" dirty="0" smtClean="0"/>
              <a:t>nuevos.</a:t>
            </a:r>
            <a:endParaRPr lang="es-ES_tradnl" sz="70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2B590EE-CD41-D641-851C-F81375E43B46}"/>
              </a:ext>
            </a:extLst>
          </p:cNvPr>
          <p:cNvSpPr txBox="1"/>
          <p:nvPr/>
        </p:nvSpPr>
        <p:spPr>
          <a:xfrm>
            <a:off x="4708902" y="4708050"/>
            <a:ext cx="2234537" cy="292388"/>
          </a:xfrm>
          <a:prstGeom prst="rect">
            <a:avLst/>
          </a:prstGeom>
          <a:solidFill>
            <a:srgbClr val="EFEFE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650" dirty="0"/>
              <a:t>Los productos de buena rotación, pero el cliente tiene referenciados y no se necesitan mostrar </a:t>
            </a:r>
            <a:r>
              <a:rPr lang="es-ES_tradnl" sz="650" dirty="0" smtClean="0"/>
              <a:t>tanto.</a:t>
            </a:r>
            <a:endParaRPr lang="es-ES_tradnl" sz="650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3440D86-1A28-9C4D-9B88-1DAFC3DBEA55}"/>
              </a:ext>
            </a:extLst>
          </p:cNvPr>
          <p:cNvSpPr txBox="1"/>
          <p:nvPr/>
        </p:nvSpPr>
        <p:spPr>
          <a:xfrm>
            <a:off x="5278128" y="3753285"/>
            <a:ext cx="1064715" cy="184666"/>
          </a:xfrm>
          <a:prstGeom prst="rect">
            <a:avLst/>
          </a:prstGeom>
          <a:solidFill>
            <a:srgbClr val="EFEFEF"/>
          </a:solidFill>
        </p:spPr>
        <p:txBody>
          <a:bodyPr wrap="none" rtlCol="0">
            <a:spAutoFit/>
          </a:bodyPr>
          <a:lstStyle/>
          <a:p>
            <a:r>
              <a:rPr lang="es-ES_tradnl" sz="600" b="1" dirty="0"/>
              <a:t>ZONA MEDIA - CENTRO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25EE6E8-EC5E-E747-AF95-1B45BD6B2CF6}"/>
              </a:ext>
            </a:extLst>
          </p:cNvPr>
          <p:cNvSpPr txBox="1"/>
          <p:nvPr/>
        </p:nvSpPr>
        <p:spPr>
          <a:xfrm>
            <a:off x="5343049" y="4486429"/>
            <a:ext cx="934871" cy="184666"/>
          </a:xfrm>
          <a:prstGeom prst="rect">
            <a:avLst/>
          </a:prstGeom>
          <a:solidFill>
            <a:srgbClr val="EFEFEF"/>
          </a:solidFill>
        </p:spPr>
        <p:txBody>
          <a:bodyPr wrap="none" rtlCol="0">
            <a:spAutoFit/>
          </a:bodyPr>
          <a:lstStyle/>
          <a:p>
            <a:r>
              <a:rPr lang="es-ES_tradnl" sz="600" b="1" dirty="0"/>
              <a:t>ZONA FRÍA - SUELO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="" xmlns:a16="http://schemas.microsoft.com/office/drawing/2014/main" id="{C49DC871-F75C-CB4A-8846-C29CAED6B0BE}"/>
              </a:ext>
            </a:extLst>
          </p:cNvPr>
          <p:cNvSpPr/>
          <p:nvPr/>
        </p:nvSpPr>
        <p:spPr>
          <a:xfrm>
            <a:off x="431985" y="6304080"/>
            <a:ext cx="7561780" cy="5539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A2CA92A-4665-7D49-A324-2AE205D4329E}"/>
              </a:ext>
            </a:extLst>
          </p:cNvPr>
          <p:cNvSpPr/>
          <p:nvPr/>
        </p:nvSpPr>
        <p:spPr>
          <a:xfrm>
            <a:off x="711061" y="1502982"/>
            <a:ext cx="7226382" cy="48896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22" name="Google Shape;122;p7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8451793" y="949248"/>
            <a:ext cx="3630616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 diapositiva corresponde a la pestaña No </a:t>
            </a:r>
            <a:r>
              <a:rPr lang="es-ES" dirty="0">
                <a:solidFill>
                  <a:schemeClr val="dk1"/>
                </a:solidFill>
              </a:rPr>
              <a:t>2</a:t>
            </a: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endParaRPr lang="es-ES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rehacer gráfico hecho por el autor.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7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25" name="Google Shape;125;p7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  <a:r>
              <a:rPr lang="es-ES" sz="1200" dirty="0">
                <a:solidFill>
                  <a:schemeClr val="dk1"/>
                </a:solidFill>
              </a:rPr>
              <a:t>: https://</a:t>
            </a:r>
            <a:r>
              <a:rPr lang="es-ES" sz="1200" dirty="0" err="1">
                <a:solidFill>
                  <a:schemeClr val="dk1"/>
                </a:solidFill>
              </a:rPr>
              <a:t>www.mundoconstructor.com.ec</a:t>
            </a:r>
            <a:r>
              <a:rPr lang="es-ES" sz="1200" dirty="0">
                <a:solidFill>
                  <a:schemeClr val="dk1"/>
                </a:solidFill>
              </a:rPr>
              <a:t>/</a:t>
            </a:r>
            <a:r>
              <a:rPr lang="es-ES" sz="1200" dirty="0" err="1">
                <a:solidFill>
                  <a:schemeClr val="dk1"/>
                </a:solidFill>
              </a:rPr>
              <a:t>wp-content</a:t>
            </a:r>
            <a:r>
              <a:rPr lang="es-ES" sz="1200" dirty="0">
                <a:solidFill>
                  <a:schemeClr val="dk1"/>
                </a:solidFill>
              </a:rPr>
              <a:t>/</a:t>
            </a:r>
            <a:r>
              <a:rPr lang="es-ES" sz="1200" dirty="0" err="1">
                <a:solidFill>
                  <a:schemeClr val="dk1"/>
                </a:solidFill>
              </a:rPr>
              <a:t>uploads</a:t>
            </a:r>
            <a:r>
              <a:rPr lang="es-ES" sz="1200" dirty="0">
                <a:solidFill>
                  <a:schemeClr val="dk1"/>
                </a:solidFill>
              </a:rPr>
              <a:t>/2019/02/Datos-Visual-</a:t>
            </a:r>
            <a:r>
              <a:rPr lang="es-ES" sz="1200" dirty="0" err="1">
                <a:solidFill>
                  <a:schemeClr val="dk1"/>
                </a:solidFill>
              </a:rPr>
              <a:t>Merchandising.jpg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="" xmlns:a16="http://schemas.microsoft.com/office/drawing/2014/main" id="{ADD8D8AF-B671-A04B-BD0F-051AE1A35CEF}"/>
              </a:ext>
            </a:extLst>
          </p:cNvPr>
          <p:cNvSpPr/>
          <p:nvPr/>
        </p:nvSpPr>
        <p:spPr>
          <a:xfrm>
            <a:off x="560960" y="1015738"/>
            <a:ext cx="7561780" cy="667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DC3D75B-00DD-7343-B85B-8FF3431A78F9}"/>
              </a:ext>
            </a:extLst>
          </p:cNvPr>
          <p:cNvSpPr/>
          <p:nvPr/>
        </p:nvSpPr>
        <p:spPr>
          <a:xfrm>
            <a:off x="764329" y="1157768"/>
            <a:ext cx="3116238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3820">
              <a:lnSpc>
                <a:spcPct val="115000"/>
              </a:lnSpc>
            </a:pPr>
            <a:r>
              <a:rPr lang="es-CO" sz="1800" b="1" i="1" dirty="0">
                <a:latin typeface="Arial" panose="020B0604020202020204" pitchFamily="34" charset="0"/>
                <a:ea typeface="Arial" panose="020B0604020202020204" pitchFamily="34" charset="0"/>
              </a:rPr>
              <a:t>Merchandising</a:t>
            </a:r>
            <a:r>
              <a:rPr lang="es-CO" sz="1800" b="1" dirty="0">
                <a:latin typeface="Arial" panose="020B0604020202020204" pitchFamily="34" charset="0"/>
                <a:ea typeface="Arial" panose="020B0604020202020204" pitchFamily="34" charset="0"/>
              </a:rPr>
              <a:t> de gestión</a:t>
            </a: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A184DB0-0827-9E46-908B-37AC1BF9537B}"/>
              </a:ext>
            </a:extLst>
          </p:cNvPr>
          <p:cNvSpPr/>
          <p:nvPr/>
        </p:nvSpPr>
        <p:spPr>
          <a:xfrm>
            <a:off x="855771" y="1826808"/>
            <a:ext cx="69076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dirty="0"/>
              <a:t>Se denomina </a:t>
            </a:r>
            <a:r>
              <a:rPr lang="es-ES_tradnl" i="1" dirty="0" err="1"/>
              <a:t>merchandising</a:t>
            </a:r>
            <a:r>
              <a:rPr lang="es-ES_tradnl" dirty="0"/>
              <a:t> de gestión porque apoya sus decisiones basado en cuatro áreas fundamentales: </a:t>
            </a:r>
            <a:r>
              <a:rPr lang="es-CO" dirty="0"/>
              <a:t>estudio del mercado</a:t>
            </a:r>
            <a:r>
              <a:rPr lang="es-ES_tradnl" dirty="0"/>
              <a:t>, gestión del espacio, gestión del surtido y la comunicación en el punto de venta. Este tipo de </a:t>
            </a:r>
            <a:r>
              <a:rPr lang="es-ES_tradnl" i="1" dirty="0" err="1"/>
              <a:t>merchandising</a:t>
            </a:r>
            <a:r>
              <a:rPr lang="es-ES_tradnl" dirty="0"/>
              <a:t> conlleva los siguientes procesos: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953D255-2ABA-2E45-82BD-D02009A55E63}"/>
              </a:ext>
            </a:extLst>
          </p:cNvPr>
          <p:cNvSpPr/>
          <p:nvPr/>
        </p:nvSpPr>
        <p:spPr>
          <a:xfrm>
            <a:off x="855772" y="5344003"/>
            <a:ext cx="6907658" cy="814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3820" algn="just">
              <a:lnSpc>
                <a:spcPct val="115000"/>
              </a:lnSpc>
            </a:pPr>
            <a:r>
              <a:rPr lang="es-CO" dirty="0">
                <a:latin typeface="Arial" panose="020B0604020202020204" pitchFamily="34" charset="0"/>
                <a:ea typeface="Arial" panose="020B0604020202020204" pitchFamily="34" charset="0"/>
              </a:rPr>
              <a:t>Un buen análisis y estudio del mercado, junto con la política comercial, una política clara de surtido y las políticas de comunicación, traen consigo la satisfacción del cliente y el camino para obtener una mayor rentabilidad del punto de venta.</a:t>
            </a: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1" name="image13.png">
            <a:extLst>
              <a:ext uri="{FF2B5EF4-FFF2-40B4-BE49-F238E27FC236}">
                <a16:creationId xmlns="" xmlns:a16="http://schemas.microsoft.com/office/drawing/2014/main" id="{03D60D33-30AC-3B4E-9FDC-57FE05A2AC6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42529" y="3548071"/>
            <a:ext cx="6332220" cy="1752600"/>
          </a:xfrm>
          <a:prstGeom prst="rect">
            <a:avLst/>
          </a:prstGeom>
          <a:ln/>
        </p:spPr>
      </p:pic>
      <p:sp>
        <p:nvSpPr>
          <p:cNvPr id="22" name="Rounded Rectangle 21">
            <a:extLst>
              <a:ext uri="{FF2B5EF4-FFF2-40B4-BE49-F238E27FC236}">
                <a16:creationId xmlns="" xmlns:a16="http://schemas.microsoft.com/office/drawing/2014/main" id="{CF8903E8-AC36-664C-87DB-861D7980E6B3}"/>
              </a:ext>
            </a:extLst>
          </p:cNvPr>
          <p:cNvSpPr/>
          <p:nvPr/>
        </p:nvSpPr>
        <p:spPr>
          <a:xfrm>
            <a:off x="533617" y="234304"/>
            <a:ext cx="7561780" cy="667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9AAE04DC-CB4A-8B4E-ADE2-6B2E60E63CD6}"/>
              </a:ext>
            </a:extLst>
          </p:cNvPr>
          <p:cNvSpPr/>
          <p:nvPr/>
        </p:nvSpPr>
        <p:spPr>
          <a:xfrm>
            <a:off x="715966" y="376334"/>
            <a:ext cx="2616101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3820">
              <a:lnSpc>
                <a:spcPct val="115000"/>
              </a:lnSpc>
            </a:pPr>
            <a:r>
              <a:rPr lang="es-CO" sz="1800" b="1" i="1" dirty="0">
                <a:latin typeface="Arial" panose="020B0604020202020204" pitchFamily="34" charset="0"/>
                <a:ea typeface="Arial" panose="020B0604020202020204" pitchFamily="34" charset="0"/>
              </a:rPr>
              <a:t>Merchandising</a:t>
            </a:r>
            <a:r>
              <a:rPr lang="es-CO" sz="1800" b="1" dirty="0">
                <a:latin typeface="Arial" panose="020B0604020202020204" pitchFamily="34" charset="0"/>
                <a:ea typeface="Arial" panose="020B0604020202020204" pitchFamily="34" charset="0"/>
              </a:rPr>
              <a:t> visual</a:t>
            </a:r>
            <a:endParaRPr lang="en-US" sz="18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ECCA3F2-6C70-3345-AD51-944864B60F97}"/>
              </a:ext>
            </a:extLst>
          </p:cNvPr>
          <p:cNvSpPr txBox="1"/>
          <p:nvPr/>
        </p:nvSpPr>
        <p:spPr>
          <a:xfrm>
            <a:off x="1521502" y="4133033"/>
            <a:ext cx="121795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800" dirty="0"/>
              <a:t>Análisis de las necesidades.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800" dirty="0"/>
              <a:t>Segmentación de mercados.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800" dirty="0"/>
              <a:t>Análisis de la competencia.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9E8C0495-0F5C-3C47-BB2A-F1DD97F6C3EB}"/>
              </a:ext>
            </a:extLst>
          </p:cNvPr>
          <p:cNvSpPr txBox="1"/>
          <p:nvPr/>
        </p:nvSpPr>
        <p:spPr>
          <a:xfrm>
            <a:off x="3168839" y="4125089"/>
            <a:ext cx="107539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800" dirty="0"/>
              <a:t>Rentabilidad.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800" dirty="0"/>
              <a:t>Rotación.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800" dirty="0"/>
              <a:t>Beneficio.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22B1E88-75DA-064D-BE5B-5955CB4D0C60}"/>
              </a:ext>
            </a:extLst>
          </p:cNvPr>
          <p:cNvSpPr txBox="1"/>
          <p:nvPr/>
        </p:nvSpPr>
        <p:spPr>
          <a:xfrm>
            <a:off x="4734097" y="4133033"/>
            <a:ext cx="1075394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800" dirty="0"/>
              <a:t>Estructura del </a:t>
            </a:r>
            <a:r>
              <a:rPr lang="es-ES_tradnl" sz="800" dirty="0" smtClean="0"/>
              <a:t>surtido.</a:t>
            </a:r>
            <a:endParaRPr lang="es-ES_tradnl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800" dirty="0"/>
              <a:t>Dimensiones del </a:t>
            </a:r>
            <a:r>
              <a:rPr lang="es-ES_tradnl" sz="800" dirty="0" smtClean="0"/>
              <a:t>surtido.</a:t>
            </a:r>
            <a:endParaRPr lang="es-ES_tradnl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800" dirty="0"/>
              <a:t>Gestión </a:t>
            </a:r>
            <a:r>
              <a:rPr lang="es-ES_tradnl" sz="800"/>
              <a:t>del </a:t>
            </a:r>
            <a:r>
              <a:rPr lang="es-ES_tradnl" sz="800" smtClean="0"/>
              <a:t>surtido.</a:t>
            </a:r>
            <a:endParaRPr lang="es-ES_tradnl" sz="800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D5349EA9-7B55-C54C-8F07-80EFD3CAE17E}"/>
              </a:ext>
            </a:extLst>
          </p:cNvPr>
          <p:cNvSpPr txBox="1"/>
          <p:nvPr/>
        </p:nvSpPr>
        <p:spPr>
          <a:xfrm>
            <a:off x="6259352" y="4133033"/>
            <a:ext cx="1208045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800" dirty="0"/>
              <a:t>Publicidad en el lugar de venta.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800" dirty="0"/>
              <a:t>Promoción de ventas.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800" dirty="0"/>
              <a:t>Gestión de la fuerza de ventas.</a:t>
            </a:r>
          </a:p>
        </p:txBody>
      </p:sp>
    </p:spTree>
    <p:extLst>
      <p:ext uri="{BB962C8B-B14F-4D97-AF65-F5344CB8AC3E}">
        <p14:creationId xmlns:p14="http://schemas.microsoft.com/office/powerpoint/2010/main" val="459415628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365</Words>
  <Application>Microsoft Office PowerPoint</Application>
  <PresentationFormat>Panorámica</PresentationFormat>
  <Paragraphs>37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CLAUDIA VASQUEZ</dc:creator>
  <cp:lastModifiedBy>JGOA</cp:lastModifiedBy>
  <cp:revision>14</cp:revision>
  <dcterms:modified xsi:type="dcterms:W3CDTF">2021-10-25T17:47:14Z</dcterms:modified>
</cp:coreProperties>
</file>