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FR3s1mtrCas8s6dD5tEIdhAXN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2" name="Google Shape;38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0" name="Google Shape;42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8" name="Google Shape;45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7" name="Google Shape;15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1" name="Google Shape;27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8" name="Google Shape;30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4" name="Google Shape;34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CF06_1_Línea de tiempo interactiva_historia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/>
          <p:nvPr/>
        </p:nvSpPr>
        <p:spPr>
          <a:xfrm>
            <a:off x="177800" y="190500"/>
            <a:ext cx="7950200" cy="6426200"/>
          </a:xfrm>
          <a:prstGeom prst="rect">
            <a:avLst/>
          </a:prstGeom>
          <a:solidFill>
            <a:srgbClr val="EAEAEA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26"/>
          <p:cNvGrpSpPr/>
          <p:nvPr/>
        </p:nvGrpSpPr>
        <p:grpSpPr>
          <a:xfrm>
            <a:off x="497493" y="1031633"/>
            <a:ext cx="7197850" cy="4794734"/>
            <a:chOff x="497493" y="1031633"/>
            <a:chExt cx="7197850" cy="4794734"/>
          </a:xfrm>
        </p:grpSpPr>
        <p:pic>
          <p:nvPicPr>
            <p:cNvPr id="386" name="Google Shape;386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7493" y="1031633"/>
              <a:ext cx="7197850" cy="4794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" name="Google Shape;387;p26"/>
            <p:cNvSpPr/>
            <p:nvPr/>
          </p:nvSpPr>
          <p:spPr>
            <a:xfrm>
              <a:off x="1119883" y="1397285"/>
              <a:ext cx="6010382" cy="89385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895492" y="2791451"/>
              <a:ext cx="2803354" cy="106756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376790" y="2656789"/>
              <a:ext cx="957955" cy="672038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4467545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6172310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6162785" y="3360223"/>
              <a:ext cx="957955" cy="1154513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934987" y="4273499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1045587" y="378553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3617440" y="2816677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5597707" y="391662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998018" y="4002586"/>
              <a:ext cx="957955" cy="49129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4831255" y="2805893"/>
              <a:ext cx="957955" cy="317451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Google Shape;399;p26"/>
          <p:cNvSpPr/>
          <p:nvPr/>
        </p:nvSpPr>
        <p:spPr>
          <a:xfrm>
            <a:off x="2814708" y="1898325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6923A4"/>
                </a:solidFill>
                <a:latin typeface="Arial"/>
                <a:ea typeface="Arial"/>
                <a:cs typeface="Arial"/>
                <a:sym typeface="Arial"/>
              </a:rPr>
              <a:t>1852</a:t>
            </a:r>
            <a:endParaRPr b="1" i="0" sz="1800" u="none" cap="none" strike="noStrike">
              <a:solidFill>
                <a:srgbClr val="692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4467545" y="1898324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1878</a:t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6076684" y="1907378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1920</a:t>
            </a:r>
            <a:endParaRPr b="1" i="0" sz="1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5006945" y="2783122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AEA6"/>
                </a:solidFill>
                <a:latin typeface="Arial"/>
                <a:ea typeface="Arial"/>
                <a:cs typeface="Arial"/>
                <a:sym typeface="Arial"/>
              </a:rPr>
              <a:t>1930</a:t>
            </a:r>
            <a:endParaRPr b="1" i="0" sz="1800" u="none" cap="none" strike="noStrike">
              <a:solidFill>
                <a:srgbClr val="00AE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6"/>
          <p:cNvSpPr/>
          <p:nvPr/>
        </p:nvSpPr>
        <p:spPr>
          <a:xfrm>
            <a:off x="2564083" y="3315474"/>
            <a:ext cx="137217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F4F"/>
                </a:solidFill>
                <a:latin typeface="Arial"/>
                <a:ea typeface="Arial"/>
                <a:cs typeface="Arial"/>
                <a:sym typeface="Arial"/>
              </a:rPr>
              <a:t>1950-1960</a:t>
            </a:r>
            <a:endParaRPr b="1" i="0" sz="1800" u="none" cap="none" strike="noStrike">
              <a:solidFill>
                <a:srgbClr val="00B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6"/>
          <p:cNvSpPr/>
          <p:nvPr/>
        </p:nvSpPr>
        <p:spPr>
          <a:xfrm>
            <a:off x="1301366" y="3855847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1970</a:t>
            </a:r>
            <a:endParaRPr b="1" i="0" sz="18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3702264" y="4071421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1980</a:t>
            </a:r>
            <a:endParaRPr b="1" i="0" sz="18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5462362" y="4081619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1055"/>
                </a:solidFill>
                <a:latin typeface="Arial"/>
                <a:ea typeface="Arial"/>
                <a:cs typeface="Arial"/>
                <a:sym typeface="Arial"/>
              </a:rPr>
              <a:t>1990</a:t>
            </a:r>
            <a:endParaRPr b="1" i="0" sz="1800" u="none" cap="none" strike="noStrike">
              <a:solidFill>
                <a:srgbClr val="FF10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6829843" y="4057266"/>
            <a:ext cx="70532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20B40"/>
                </a:solidFill>
                <a:latin typeface="Arial"/>
                <a:ea typeface="Arial"/>
                <a:cs typeface="Arial"/>
                <a:sym typeface="Arial"/>
              </a:rPr>
              <a:t>Hoy</a:t>
            </a:r>
            <a:endParaRPr b="1" i="0" sz="1800" u="none" cap="none" strike="noStrike">
              <a:solidFill>
                <a:srgbClr val="C20B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6"/>
          <p:cNvSpPr/>
          <p:nvPr/>
        </p:nvSpPr>
        <p:spPr>
          <a:xfrm rot="8035491">
            <a:off x="7034274" y="4483299"/>
            <a:ext cx="405777" cy="410823"/>
          </a:xfrm>
          <a:prstGeom prst="teardrop">
            <a:avLst>
              <a:gd fmla="val 100000" name="adj"/>
            </a:avLst>
          </a:prstGeom>
          <a:solidFill>
            <a:srgbClr val="C20B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6998269" y="5052890"/>
            <a:ext cx="477785" cy="127279"/>
          </a:xfrm>
          <a:prstGeom prst="ellipse">
            <a:avLst/>
          </a:prstGeom>
          <a:noFill/>
          <a:ln cap="flat" cmpd="sng" w="25400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6"/>
          <p:cNvSpPr/>
          <p:nvPr/>
        </p:nvSpPr>
        <p:spPr>
          <a:xfrm>
            <a:off x="7174435" y="4597400"/>
            <a:ext cx="148910" cy="14855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6"/>
          <p:cNvSpPr/>
          <p:nvPr/>
        </p:nvSpPr>
        <p:spPr>
          <a:xfrm>
            <a:off x="3174352" y="5413257"/>
            <a:ext cx="1943371" cy="76684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6"/>
          <p:cNvSpPr/>
          <p:nvPr/>
        </p:nvSpPr>
        <p:spPr>
          <a:xfrm>
            <a:off x="3248799" y="5440312"/>
            <a:ext cx="1758146" cy="72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utiliza el término </a:t>
            </a:r>
            <a:r>
              <a:rPr b="0" i="1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merchandising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los grandes almacenes.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8253350" y="5116530"/>
            <a:ext cx="3948174" cy="174146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https://www.freepik.es/vector-gratis/cronologia-gradiente-infografia_5939994.htm#page=1&amp;query=l%C3%ADnea%20de%20tiempo&amp;position=0&amp;from_view=search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6"/>
          <p:cNvSpPr/>
          <p:nvPr/>
        </p:nvSpPr>
        <p:spPr>
          <a:xfrm>
            <a:off x="1248554" y="1861518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B031B0"/>
                </a:solidFill>
                <a:latin typeface="Arial"/>
                <a:ea typeface="Arial"/>
                <a:cs typeface="Arial"/>
                <a:sym typeface="Arial"/>
              </a:rPr>
              <a:t>1840</a:t>
            </a:r>
            <a:endParaRPr b="1" i="0" sz="1800" u="none" cap="none" strike="noStrike">
              <a:solidFill>
                <a:srgbClr val="B031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de 1980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"/>
          <p:cNvSpPr/>
          <p:nvPr/>
        </p:nvSpPr>
        <p:spPr>
          <a:xfrm>
            <a:off x="177800" y="190500"/>
            <a:ext cx="7950200" cy="6426200"/>
          </a:xfrm>
          <a:prstGeom prst="rect">
            <a:avLst/>
          </a:prstGeom>
          <a:solidFill>
            <a:srgbClr val="EAEAEA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423;p27"/>
          <p:cNvGrpSpPr/>
          <p:nvPr/>
        </p:nvGrpSpPr>
        <p:grpSpPr>
          <a:xfrm>
            <a:off x="497493" y="1031633"/>
            <a:ext cx="7197850" cy="4794734"/>
            <a:chOff x="497493" y="1031633"/>
            <a:chExt cx="7197850" cy="4794734"/>
          </a:xfrm>
        </p:grpSpPr>
        <p:pic>
          <p:nvPicPr>
            <p:cNvPr id="424" name="Google Shape;424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7493" y="1031633"/>
              <a:ext cx="7197850" cy="4794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27"/>
            <p:cNvSpPr/>
            <p:nvPr/>
          </p:nvSpPr>
          <p:spPr>
            <a:xfrm>
              <a:off x="1119883" y="1397285"/>
              <a:ext cx="6010382" cy="89385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895492" y="2791451"/>
              <a:ext cx="2803354" cy="106756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4376790" y="2656789"/>
              <a:ext cx="957955" cy="672038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4467545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6172310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6162785" y="3360223"/>
              <a:ext cx="957955" cy="1154513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2934987" y="4273499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1045587" y="378553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3617440" y="2816677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5597707" y="391662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3998018" y="4002586"/>
              <a:ext cx="957955" cy="49129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4831255" y="2805893"/>
              <a:ext cx="957955" cy="317451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7" name="Google Shape;437;p27"/>
          <p:cNvSpPr/>
          <p:nvPr/>
        </p:nvSpPr>
        <p:spPr>
          <a:xfrm>
            <a:off x="2814708" y="1898325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6923A4"/>
                </a:solidFill>
                <a:latin typeface="Arial"/>
                <a:ea typeface="Arial"/>
                <a:cs typeface="Arial"/>
                <a:sym typeface="Arial"/>
              </a:rPr>
              <a:t>1852</a:t>
            </a:r>
            <a:endParaRPr b="1" i="0" sz="1800" u="none" cap="none" strike="noStrike">
              <a:solidFill>
                <a:srgbClr val="692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4467545" y="1898324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1878</a:t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6076684" y="1907378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1920</a:t>
            </a:r>
            <a:endParaRPr b="1" i="0" sz="1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5006945" y="2783122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AEA6"/>
                </a:solidFill>
                <a:latin typeface="Arial"/>
                <a:ea typeface="Arial"/>
                <a:cs typeface="Arial"/>
                <a:sym typeface="Arial"/>
              </a:rPr>
              <a:t>1930</a:t>
            </a:r>
            <a:endParaRPr b="1" i="0" sz="1800" u="none" cap="none" strike="noStrike">
              <a:solidFill>
                <a:srgbClr val="00AE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2564083" y="3315474"/>
            <a:ext cx="137217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F4F"/>
                </a:solidFill>
                <a:latin typeface="Arial"/>
                <a:ea typeface="Arial"/>
                <a:cs typeface="Arial"/>
                <a:sym typeface="Arial"/>
              </a:rPr>
              <a:t>1950-1960</a:t>
            </a:r>
            <a:endParaRPr b="1" i="0" sz="1800" u="none" cap="none" strike="noStrike">
              <a:solidFill>
                <a:srgbClr val="00B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1301366" y="3855847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1970</a:t>
            </a:r>
            <a:endParaRPr b="1" i="0" sz="18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3702264" y="4071421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1980</a:t>
            </a:r>
            <a:endParaRPr b="1" i="0" sz="18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5462362" y="4081619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1055"/>
                </a:solidFill>
                <a:latin typeface="Arial"/>
                <a:ea typeface="Arial"/>
                <a:cs typeface="Arial"/>
                <a:sym typeface="Arial"/>
              </a:rPr>
              <a:t>1990</a:t>
            </a:r>
            <a:endParaRPr b="1" i="0" sz="1800" u="none" cap="none" strike="noStrike">
              <a:solidFill>
                <a:srgbClr val="FF10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6829843" y="4057266"/>
            <a:ext cx="70532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20B40"/>
                </a:solidFill>
                <a:latin typeface="Arial"/>
                <a:ea typeface="Arial"/>
                <a:cs typeface="Arial"/>
                <a:sym typeface="Arial"/>
              </a:rPr>
              <a:t>Hoy</a:t>
            </a:r>
            <a:endParaRPr b="1" i="0" sz="1800" u="none" cap="none" strike="noStrike">
              <a:solidFill>
                <a:srgbClr val="C20B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7"/>
          <p:cNvSpPr/>
          <p:nvPr/>
        </p:nvSpPr>
        <p:spPr>
          <a:xfrm rot="8035491">
            <a:off x="7034274" y="4483299"/>
            <a:ext cx="405777" cy="410823"/>
          </a:xfrm>
          <a:prstGeom prst="teardrop">
            <a:avLst>
              <a:gd fmla="val 100000" name="adj"/>
            </a:avLst>
          </a:prstGeom>
          <a:solidFill>
            <a:srgbClr val="C20B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6998269" y="5052890"/>
            <a:ext cx="477785" cy="127279"/>
          </a:xfrm>
          <a:prstGeom prst="ellipse">
            <a:avLst/>
          </a:prstGeom>
          <a:noFill/>
          <a:ln cap="flat" cmpd="sng" w="25400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7174435" y="4597400"/>
            <a:ext cx="148910" cy="14855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5074264" y="5370079"/>
            <a:ext cx="1712700" cy="115451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10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5019009" y="5486475"/>
            <a:ext cx="1758146" cy="941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comienza con el  “minimalismo”, centrado en la venta de un único producto.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8253350" y="5116530"/>
            <a:ext cx="3948174" cy="174146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https://www.freepik.es/vector-gratis/cronologia-gradiente-infografia_5939994.htm#page=1&amp;query=l%C3%ADnea%20de%20tiempo&amp;position=0&amp;from_view=search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1248554" y="1861518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B031B0"/>
                </a:solidFill>
                <a:latin typeface="Arial"/>
                <a:ea typeface="Arial"/>
                <a:cs typeface="Arial"/>
                <a:sym typeface="Arial"/>
              </a:rPr>
              <a:t>1840</a:t>
            </a:r>
            <a:endParaRPr b="1" i="0" sz="1800" u="none" cap="none" strike="noStrike">
              <a:solidFill>
                <a:srgbClr val="B031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de 1990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/>
          <p:nvPr/>
        </p:nvSpPr>
        <p:spPr>
          <a:xfrm>
            <a:off x="177800" y="190500"/>
            <a:ext cx="7950200" cy="6426200"/>
          </a:xfrm>
          <a:prstGeom prst="rect">
            <a:avLst/>
          </a:prstGeom>
          <a:solidFill>
            <a:srgbClr val="EAEAEA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1" name="Google Shape;461;p28"/>
          <p:cNvGrpSpPr/>
          <p:nvPr/>
        </p:nvGrpSpPr>
        <p:grpSpPr>
          <a:xfrm>
            <a:off x="497493" y="1031633"/>
            <a:ext cx="7197850" cy="4794734"/>
            <a:chOff x="497493" y="1031633"/>
            <a:chExt cx="7197850" cy="4794734"/>
          </a:xfrm>
        </p:grpSpPr>
        <p:pic>
          <p:nvPicPr>
            <p:cNvPr id="462" name="Google Shape;462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7493" y="1031633"/>
              <a:ext cx="7197850" cy="4794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3" name="Google Shape;463;p28"/>
            <p:cNvSpPr/>
            <p:nvPr/>
          </p:nvSpPr>
          <p:spPr>
            <a:xfrm>
              <a:off x="1119883" y="1397285"/>
              <a:ext cx="6010382" cy="89385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895492" y="2791451"/>
              <a:ext cx="2803354" cy="106756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4376790" y="2656789"/>
              <a:ext cx="957955" cy="672038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4467545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6172310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6162785" y="3360223"/>
              <a:ext cx="957955" cy="1154513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2934987" y="4273499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1045587" y="378553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3617440" y="2816677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5597707" y="391662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3998018" y="4002586"/>
              <a:ext cx="957955" cy="49129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4831255" y="2805893"/>
              <a:ext cx="957955" cy="317451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28"/>
          <p:cNvSpPr/>
          <p:nvPr/>
        </p:nvSpPr>
        <p:spPr>
          <a:xfrm>
            <a:off x="2814708" y="1898325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6923A4"/>
                </a:solidFill>
                <a:latin typeface="Arial"/>
                <a:ea typeface="Arial"/>
                <a:cs typeface="Arial"/>
                <a:sym typeface="Arial"/>
              </a:rPr>
              <a:t>1852</a:t>
            </a:r>
            <a:endParaRPr b="1" i="0" sz="1800" u="none" cap="none" strike="noStrike">
              <a:solidFill>
                <a:srgbClr val="692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8"/>
          <p:cNvSpPr/>
          <p:nvPr/>
        </p:nvSpPr>
        <p:spPr>
          <a:xfrm>
            <a:off x="4467545" y="1898324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1878</a:t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8"/>
          <p:cNvSpPr/>
          <p:nvPr/>
        </p:nvSpPr>
        <p:spPr>
          <a:xfrm>
            <a:off x="6076684" y="1907378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1920</a:t>
            </a:r>
            <a:endParaRPr b="1" i="0" sz="1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8"/>
          <p:cNvSpPr/>
          <p:nvPr/>
        </p:nvSpPr>
        <p:spPr>
          <a:xfrm>
            <a:off x="5006945" y="2783122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AEA6"/>
                </a:solidFill>
                <a:latin typeface="Arial"/>
                <a:ea typeface="Arial"/>
                <a:cs typeface="Arial"/>
                <a:sym typeface="Arial"/>
              </a:rPr>
              <a:t>1930</a:t>
            </a:r>
            <a:endParaRPr b="1" i="0" sz="1800" u="none" cap="none" strike="noStrike">
              <a:solidFill>
                <a:srgbClr val="00AE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8"/>
          <p:cNvSpPr/>
          <p:nvPr/>
        </p:nvSpPr>
        <p:spPr>
          <a:xfrm>
            <a:off x="2564083" y="3315474"/>
            <a:ext cx="137217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F4F"/>
                </a:solidFill>
                <a:latin typeface="Arial"/>
                <a:ea typeface="Arial"/>
                <a:cs typeface="Arial"/>
                <a:sym typeface="Arial"/>
              </a:rPr>
              <a:t>1950-1960</a:t>
            </a:r>
            <a:endParaRPr b="1" i="0" sz="1800" u="none" cap="none" strike="noStrike">
              <a:solidFill>
                <a:srgbClr val="00B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8"/>
          <p:cNvSpPr/>
          <p:nvPr/>
        </p:nvSpPr>
        <p:spPr>
          <a:xfrm>
            <a:off x="1301366" y="3855847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1970</a:t>
            </a:r>
            <a:endParaRPr b="1" i="0" sz="18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8"/>
          <p:cNvSpPr/>
          <p:nvPr/>
        </p:nvSpPr>
        <p:spPr>
          <a:xfrm>
            <a:off x="3702264" y="4071421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1980</a:t>
            </a:r>
            <a:endParaRPr b="1" i="0" sz="18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8"/>
          <p:cNvSpPr/>
          <p:nvPr/>
        </p:nvSpPr>
        <p:spPr>
          <a:xfrm>
            <a:off x="5462362" y="4081619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1055"/>
                </a:solidFill>
                <a:latin typeface="Arial"/>
                <a:ea typeface="Arial"/>
                <a:cs typeface="Arial"/>
                <a:sym typeface="Arial"/>
              </a:rPr>
              <a:t>1990</a:t>
            </a:r>
            <a:endParaRPr b="1" i="0" sz="1800" u="none" cap="none" strike="noStrike">
              <a:solidFill>
                <a:srgbClr val="FF10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8"/>
          <p:cNvSpPr/>
          <p:nvPr/>
        </p:nvSpPr>
        <p:spPr>
          <a:xfrm>
            <a:off x="6829843" y="4057266"/>
            <a:ext cx="70532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20B40"/>
                </a:solidFill>
                <a:latin typeface="Arial"/>
                <a:ea typeface="Arial"/>
                <a:cs typeface="Arial"/>
                <a:sym typeface="Arial"/>
              </a:rPr>
              <a:t>Hoy</a:t>
            </a:r>
            <a:endParaRPr b="1" i="0" sz="1800" u="none" cap="none" strike="noStrike">
              <a:solidFill>
                <a:srgbClr val="C20B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8"/>
          <p:cNvSpPr/>
          <p:nvPr/>
        </p:nvSpPr>
        <p:spPr>
          <a:xfrm rot="8035491">
            <a:off x="7034274" y="4483299"/>
            <a:ext cx="405777" cy="410823"/>
          </a:xfrm>
          <a:prstGeom prst="teardrop">
            <a:avLst>
              <a:gd fmla="val 100000" name="adj"/>
            </a:avLst>
          </a:prstGeom>
          <a:solidFill>
            <a:srgbClr val="C20B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8"/>
          <p:cNvSpPr/>
          <p:nvPr/>
        </p:nvSpPr>
        <p:spPr>
          <a:xfrm>
            <a:off x="6998269" y="5052890"/>
            <a:ext cx="477785" cy="127279"/>
          </a:xfrm>
          <a:prstGeom prst="ellipse">
            <a:avLst/>
          </a:prstGeom>
          <a:noFill/>
          <a:ln cap="flat" cmpd="sng" w="25400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8"/>
          <p:cNvSpPr/>
          <p:nvPr/>
        </p:nvSpPr>
        <p:spPr>
          <a:xfrm>
            <a:off x="7174435" y="4597400"/>
            <a:ext cx="148910" cy="14855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8"/>
          <p:cNvSpPr/>
          <p:nvPr/>
        </p:nvSpPr>
        <p:spPr>
          <a:xfrm>
            <a:off x="2658002" y="5364802"/>
            <a:ext cx="5042103" cy="115451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20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2771015" y="5481198"/>
            <a:ext cx="4919281" cy="92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Hoy día, se puede decir que el escaparate o exhibidor es el principal vendedor del producto en el punto de venta, porque logra que el cliente se detenga y le motive diferentes percepciones, haciendo que más personas ingresen al punto de venta.</a:t>
            </a:r>
            <a:endParaRPr/>
          </a:p>
        </p:txBody>
      </p:sp>
      <p:sp>
        <p:nvSpPr>
          <p:cNvPr id="489" name="Google Shape;489;p2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8"/>
          <p:cNvSpPr/>
          <p:nvPr/>
        </p:nvSpPr>
        <p:spPr>
          <a:xfrm>
            <a:off x="8253350" y="5116530"/>
            <a:ext cx="3948174" cy="174146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https://www.freepik.es/vector-gratis/cronologia-gradiente-infografia_5939994.htm#page=1&amp;query=l%C3%ADnea%20de%20tiempo&amp;position=0&amp;from_view=search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1248554" y="1861518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B031B0"/>
                </a:solidFill>
                <a:latin typeface="Arial"/>
                <a:ea typeface="Arial"/>
                <a:cs typeface="Arial"/>
                <a:sym typeface="Arial"/>
              </a:rPr>
              <a:t>1840</a:t>
            </a:r>
            <a:endParaRPr b="1" i="0" sz="1800" u="none" cap="none" strike="noStrike">
              <a:solidFill>
                <a:srgbClr val="B031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8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de hoy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/>
          <p:nvPr/>
        </p:nvSpPr>
        <p:spPr>
          <a:xfrm>
            <a:off x="177800" y="190500"/>
            <a:ext cx="7950200" cy="6426200"/>
          </a:xfrm>
          <a:prstGeom prst="rect">
            <a:avLst/>
          </a:prstGeom>
          <a:solidFill>
            <a:srgbClr val="EAEAEA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línea de tiempo interactiva de acuerdo a referencia visual dada. En total son 10 botones. Al dar clic sobre ellos se despliega la información correspondiente tal como se aprecia en las siguientes diapositivas.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8253350" y="5116530"/>
            <a:ext cx="3948174" cy="174146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https://www.freepik.es/vector-gratis/cronologia-gradiente-infografia_5939994.htm#page=1&amp;query=l%C3%ADnea%20de%20tiempo&amp;position=0&amp;from_view=search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6"/>
          <p:cNvGrpSpPr/>
          <p:nvPr/>
        </p:nvGrpSpPr>
        <p:grpSpPr>
          <a:xfrm>
            <a:off x="497493" y="1031633"/>
            <a:ext cx="7197850" cy="4794734"/>
            <a:chOff x="497493" y="1031633"/>
            <a:chExt cx="7197850" cy="4794734"/>
          </a:xfrm>
        </p:grpSpPr>
        <p:pic>
          <p:nvPicPr>
            <p:cNvPr id="89" name="Google Shape;8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7493" y="1031633"/>
              <a:ext cx="7197850" cy="4794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6"/>
            <p:cNvSpPr/>
            <p:nvPr/>
          </p:nvSpPr>
          <p:spPr>
            <a:xfrm>
              <a:off x="1119883" y="1397285"/>
              <a:ext cx="6010382" cy="89385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95492" y="2791451"/>
              <a:ext cx="2803354" cy="106756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4376790" y="2656789"/>
              <a:ext cx="957955" cy="672038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467545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172310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6162785" y="3360223"/>
              <a:ext cx="957955" cy="1154513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2934987" y="4273499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045587" y="378553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3617440" y="2816677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5597707" y="391662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3998018" y="4002586"/>
              <a:ext cx="957955" cy="49129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4831255" y="2805893"/>
              <a:ext cx="957955" cy="317451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6"/>
          <p:cNvSpPr/>
          <p:nvPr/>
        </p:nvSpPr>
        <p:spPr>
          <a:xfrm>
            <a:off x="1221277" y="1959234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B031B0"/>
                </a:solidFill>
                <a:latin typeface="Arial"/>
                <a:ea typeface="Arial"/>
                <a:cs typeface="Arial"/>
                <a:sym typeface="Arial"/>
              </a:rPr>
              <a:t>1840</a:t>
            </a:r>
            <a:endParaRPr b="1" i="0" sz="1800" u="none" cap="none" strike="noStrike">
              <a:solidFill>
                <a:srgbClr val="B031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2814708" y="1898325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6923A4"/>
                </a:solidFill>
                <a:latin typeface="Arial"/>
                <a:ea typeface="Arial"/>
                <a:cs typeface="Arial"/>
                <a:sym typeface="Arial"/>
              </a:rPr>
              <a:t>1852</a:t>
            </a:r>
            <a:endParaRPr b="1" i="0" sz="1800" u="none" cap="none" strike="noStrike">
              <a:solidFill>
                <a:srgbClr val="692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4467545" y="1898324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1878</a:t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6076684" y="1907378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1920</a:t>
            </a:r>
            <a:endParaRPr b="1" i="0" sz="1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5006945" y="2783122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AEA6"/>
                </a:solidFill>
                <a:latin typeface="Arial"/>
                <a:ea typeface="Arial"/>
                <a:cs typeface="Arial"/>
                <a:sym typeface="Arial"/>
              </a:rPr>
              <a:t>1930</a:t>
            </a:r>
            <a:endParaRPr b="1" i="0" sz="1800" u="none" cap="none" strike="noStrike">
              <a:solidFill>
                <a:srgbClr val="00AE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2564083" y="3315474"/>
            <a:ext cx="137217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F4F"/>
                </a:solidFill>
                <a:latin typeface="Arial"/>
                <a:ea typeface="Arial"/>
                <a:cs typeface="Arial"/>
                <a:sym typeface="Arial"/>
              </a:rPr>
              <a:t>1950-1960</a:t>
            </a:r>
            <a:endParaRPr b="1" i="0" sz="1800" u="none" cap="none" strike="noStrike">
              <a:solidFill>
                <a:srgbClr val="00B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1339981" y="3841493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1970</a:t>
            </a:r>
            <a:endParaRPr b="1" i="0" sz="18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3702264" y="4071421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1980</a:t>
            </a:r>
            <a:endParaRPr b="1" i="0" sz="18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5462362" y="4081619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1055"/>
                </a:solidFill>
                <a:latin typeface="Arial"/>
                <a:ea typeface="Arial"/>
                <a:cs typeface="Arial"/>
                <a:sym typeface="Arial"/>
              </a:rPr>
              <a:t>1990</a:t>
            </a:r>
            <a:endParaRPr b="1" i="0" sz="1800" u="none" cap="none" strike="noStrike">
              <a:solidFill>
                <a:srgbClr val="FF10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6829843" y="4057266"/>
            <a:ext cx="70532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20B40"/>
                </a:solidFill>
                <a:latin typeface="Arial"/>
                <a:ea typeface="Arial"/>
                <a:cs typeface="Arial"/>
                <a:sym typeface="Arial"/>
              </a:rPr>
              <a:t>Hoy</a:t>
            </a:r>
            <a:endParaRPr b="1" i="0" sz="1800" u="none" cap="none" strike="noStrike">
              <a:solidFill>
                <a:srgbClr val="C20B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 rot="8035491">
            <a:off x="7034274" y="4483299"/>
            <a:ext cx="405777" cy="410823"/>
          </a:xfrm>
          <a:prstGeom prst="teardrop">
            <a:avLst>
              <a:gd fmla="val 100000" name="adj"/>
            </a:avLst>
          </a:prstGeom>
          <a:solidFill>
            <a:srgbClr val="C20B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6998269" y="5052890"/>
            <a:ext cx="477785" cy="127279"/>
          </a:xfrm>
          <a:prstGeom prst="ellipse">
            <a:avLst/>
          </a:prstGeom>
          <a:noFill/>
          <a:ln cap="flat" cmpd="sng" w="25400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7174435" y="4597400"/>
            <a:ext cx="148910" cy="14855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954178" y="6026316"/>
            <a:ext cx="30604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Haga clic en cada una de las fechas</a:t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452912">
            <a:off x="477355" y="6020504"/>
            <a:ext cx="508641" cy="508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177800" y="190500"/>
            <a:ext cx="7950200" cy="6426200"/>
          </a:xfrm>
          <a:prstGeom prst="rect">
            <a:avLst/>
          </a:prstGeom>
          <a:solidFill>
            <a:srgbClr val="EAEAEA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19"/>
          <p:cNvGrpSpPr/>
          <p:nvPr/>
        </p:nvGrpSpPr>
        <p:grpSpPr>
          <a:xfrm>
            <a:off x="497493" y="1031633"/>
            <a:ext cx="7197850" cy="4794734"/>
            <a:chOff x="497493" y="1031633"/>
            <a:chExt cx="7197850" cy="4794734"/>
          </a:xfrm>
        </p:grpSpPr>
        <p:pic>
          <p:nvPicPr>
            <p:cNvPr id="123" name="Google Shape;12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7493" y="1031633"/>
              <a:ext cx="7197850" cy="4794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9"/>
            <p:cNvSpPr/>
            <p:nvPr/>
          </p:nvSpPr>
          <p:spPr>
            <a:xfrm>
              <a:off x="1119883" y="1397285"/>
              <a:ext cx="6010382" cy="89385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895492" y="2791451"/>
              <a:ext cx="2803354" cy="106756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4376790" y="2656789"/>
              <a:ext cx="957955" cy="672038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4467545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6172310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6162785" y="3360223"/>
              <a:ext cx="957955" cy="1154513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934987" y="4273499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045587" y="378553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3617440" y="2816677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597707" y="391662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3998018" y="4002586"/>
              <a:ext cx="957955" cy="49129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4831255" y="2805893"/>
              <a:ext cx="957955" cy="317451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9"/>
          <p:cNvSpPr/>
          <p:nvPr/>
        </p:nvSpPr>
        <p:spPr>
          <a:xfrm>
            <a:off x="1195877" y="638333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B031B0"/>
                </a:solidFill>
                <a:latin typeface="Arial"/>
                <a:ea typeface="Arial"/>
                <a:cs typeface="Arial"/>
                <a:sym typeface="Arial"/>
              </a:rPr>
              <a:t>1840</a:t>
            </a:r>
            <a:endParaRPr b="1" i="0" sz="1800" u="none" cap="none" strike="noStrike">
              <a:solidFill>
                <a:srgbClr val="B031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814708" y="1898325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6923A4"/>
                </a:solidFill>
                <a:latin typeface="Arial"/>
                <a:ea typeface="Arial"/>
                <a:cs typeface="Arial"/>
                <a:sym typeface="Arial"/>
              </a:rPr>
              <a:t>1852</a:t>
            </a:r>
            <a:endParaRPr b="1" i="0" sz="1800" u="none" cap="none" strike="noStrike">
              <a:solidFill>
                <a:srgbClr val="692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4467545" y="1898324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1878</a:t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6076684" y="1907378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1920</a:t>
            </a:r>
            <a:endParaRPr b="1" i="0" sz="1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5006945" y="2783122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AEA6"/>
                </a:solidFill>
                <a:latin typeface="Arial"/>
                <a:ea typeface="Arial"/>
                <a:cs typeface="Arial"/>
                <a:sym typeface="Arial"/>
              </a:rPr>
              <a:t>1930</a:t>
            </a:r>
            <a:endParaRPr b="1" i="0" sz="1800" u="none" cap="none" strike="noStrike">
              <a:solidFill>
                <a:srgbClr val="00AE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2564083" y="3315474"/>
            <a:ext cx="137217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F4F"/>
                </a:solidFill>
                <a:latin typeface="Arial"/>
                <a:ea typeface="Arial"/>
                <a:cs typeface="Arial"/>
                <a:sym typeface="Arial"/>
              </a:rPr>
              <a:t>1950-1960</a:t>
            </a:r>
            <a:endParaRPr b="1" i="0" sz="1800" u="none" cap="none" strike="noStrike">
              <a:solidFill>
                <a:srgbClr val="00B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339981" y="3841493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1970</a:t>
            </a:r>
            <a:endParaRPr b="1" i="0" sz="18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3702264" y="4071421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1980</a:t>
            </a:r>
            <a:endParaRPr b="1" i="0" sz="18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5462362" y="4081619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1055"/>
                </a:solidFill>
                <a:latin typeface="Arial"/>
                <a:ea typeface="Arial"/>
                <a:cs typeface="Arial"/>
                <a:sym typeface="Arial"/>
              </a:rPr>
              <a:t>1990</a:t>
            </a:r>
            <a:endParaRPr b="1" i="0" sz="1800" u="none" cap="none" strike="noStrike">
              <a:solidFill>
                <a:srgbClr val="FF10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6829843" y="4057266"/>
            <a:ext cx="70532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20B40"/>
                </a:solidFill>
                <a:latin typeface="Arial"/>
                <a:ea typeface="Arial"/>
                <a:cs typeface="Arial"/>
                <a:sym typeface="Arial"/>
              </a:rPr>
              <a:t>Hoy</a:t>
            </a:r>
            <a:endParaRPr b="1" i="0" sz="1800" u="none" cap="none" strike="noStrike">
              <a:solidFill>
                <a:srgbClr val="C20B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/>
          <p:nvPr/>
        </p:nvSpPr>
        <p:spPr>
          <a:xfrm rot="8035491">
            <a:off x="7034274" y="4483299"/>
            <a:ext cx="405777" cy="410823"/>
          </a:xfrm>
          <a:prstGeom prst="teardrop">
            <a:avLst>
              <a:gd fmla="val 100000" name="adj"/>
            </a:avLst>
          </a:prstGeom>
          <a:solidFill>
            <a:srgbClr val="C20B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998269" y="5052890"/>
            <a:ext cx="477785" cy="127279"/>
          </a:xfrm>
          <a:prstGeom prst="ellipse">
            <a:avLst/>
          </a:prstGeom>
          <a:noFill/>
          <a:ln cap="flat" cmpd="sng" w="25400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7174435" y="4597400"/>
            <a:ext cx="148910" cy="14855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61825" y="1033739"/>
            <a:ext cx="1943371" cy="116955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B031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741754" y="1099940"/>
            <a:ext cx="18634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Pequeños almacenes pudieron llevar el escaparatismo como escenario, el producto se exponía sin orden.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de 1840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8253350" y="5116530"/>
            <a:ext cx="3948174" cy="174146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https://www.freepik.es/vector-gratis/cronologia-gradiente-infografia_5939994.htm#page=1&amp;query=l%C3%ADnea%20de%20tiempo&amp;position=0&amp;from_view=search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77800" y="190500"/>
            <a:ext cx="7950200" cy="6426200"/>
          </a:xfrm>
          <a:prstGeom prst="rect">
            <a:avLst/>
          </a:prstGeom>
          <a:solidFill>
            <a:srgbClr val="EAEAEA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20"/>
          <p:cNvGrpSpPr/>
          <p:nvPr/>
        </p:nvGrpSpPr>
        <p:grpSpPr>
          <a:xfrm>
            <a:off x="497493" y="1031633"/>
            <a:ext cx="7197850" cy="4794734"/>
            <a:chOff x="497493" y="1031633"/>
            <a:chExt cx="7197850" cy="4794734"/>
          </a:xfrm>
        </p:grpSpPr>
        <p:pic>
          <p:nvPicPr>
            <p:cNvPr id="161" name="Google Shape;161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7493" y="1031633"/>
              <a:ext cx="7197850" cy="4794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0"/>
            <p:cNvSpPr/>
            <p:nvPr/>
          </p:nvSpPr>
          <p:spPr>
            <a:xfrm>
              <a:off x="1119883" y="1397285"/>
              <a:ext cx="6010382" cy="89385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895492" y="2791451"/>
              <a:ext cx="2803354" cy="106756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4376790" y="2656789"/>
              <a:ext cx="957955" cy="672038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4467545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6172310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6162785" y="3360223"/>
              <a:ext cx="957955" cy="1154513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2934987" y="4273499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045587" y="378553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3617440" y="2816677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5597707" y="391662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3998018" y="4002586"/>
              <a:ext cx="957955" cy="49129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4831255" y="2805893"/>
              <a:ext cx="957955" cy="317451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0"/>
          <p:cNvSpPr/>
          <p:nvPr/>
        </p:nvSpPr>
        <p:spPr>
          <a:xfrm>
            <a:off x="1248554" y="1861518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B031B0"/>
                </a:solidFill>
                <a:latin typeface="Arial"/>
                <a:ea typeface="Arial"/>
                <a:cs typeface="Arial"/>
                <a:sym typeface="Arial"/>
              </a:rPr>
              <a:t>1840</a:t>
            </a:r>
            <a:endParaRPr b="1" i="0" sz="1800" u="none" cap="none" strike="noStrike">
              <a:solidFill>
                <a:srgbClr val="B031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2859035" y="1104367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6923A4"/>
                </a:solidFill>
                <a:latin typeface="Arial"/>
                <a:ea typeface="Arial"/>
                <a:cs typeface="Arial"/>
                <a:sym typeface="Arial"/>
              </a:rPr>
              <a:t>1852</a:t>
            </a:r>
            <a:endParaRPr b="1" i="0" sz="1800" u="none" cap="none" strike="noStrike">
              <a:solidFill>
                <a:srgbClr val="692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4467545" y="1898324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1878</a:t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6076684" y="1907378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1920</a:t>
            </a:r>
            <a:endParaRPr b="1" i="0" sz="1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5006945" y="2783122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AEA6"/>
                </a:solidFill>
                <a:latin typeface="Arial"/>
                <a:ea typeface="Arial"/>
                <a:cs typeface="Arial"/>
                <a:sym typeface="Arial"/>
              </a:rPr>
              <a:t>1930</a:t>
            </a:r>
            <a:endParaRPr b="1" i="0" sz="1800" u="none" cap="none" strike="noStrike">
              <a:solidFill>
                <a:srgbClr val="00AE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2564083" y="3315474"/>
            <a:ext cx="137217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F4F"/>
                </a:solidFill>
                <a:latin typeface="Arial"/>
                <a:ea typeface="Arial"/>
                <a:cs typeface="Arial"/>
                <a:sym typeface="Arial"/>
              </a:rPr>
              <a:t>1950-1960</a:t>
            </a:r>
            <a:endParaRPr b="1" i="0" sz="1800" u="none" cap="none" strike="noStrike">
              <a:solidFill>
                <a:srgbClr val="00B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1339981" y="3841493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1970</a:t>
            </a:r>
            <a:endParaRPr b="1" i="0" sz="18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3702264" y="4071421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1980</a:t>
            </a:r>
            <a:endParaRPr b="1" i="0" sz="18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5462362" y="4081619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1055"/>
                </a:solidFill>
                <a:latin typeface="Arial"/>
                <a:ea typeface="Arial"/>
                <a:cs typeface="Arial"/>
                <a:sym typeface="Arial"/>
              </a:rPr>
              <a:t>1990</a:t>
            </a:r>
            <a:endParaRPr b="1" i="0" sz="1800" u="none" cap="none" strike="noStrike">
              <a:solidFill>
                <a:srgbClr val="FF10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6829843" y="4057266"/>
            <a:ext cx="70532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20B40"/>
                </a:solidFill>
                <a:latin typeface="Arial"/>
                <a:ea typeface="Arial"/>
                <a:cs typeface="Arial"/>
                <a:sym typeface="Arial"/>
              </a:rPr>
              <a:t>Hoy</a:t>
            </a:r>
            <a:endParaRPr b="1" i="0" sz="1800" u="none" cap="none" strike="noStrike">
              <a:solidFill>
                <a:srgbClr val="C20B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/>
          <p:nvPr/>
        </p:nvSpPr>
        <p:spPr>
          <a:xfrm rot="8035491">
            <a:off x="7034274" y="4483299"/>
            <a:ext cx="405777" cy="410823"/>
          </a:xfrm>
          <a:prstGeom prst="teardrop">
            <a:avLst>
              <a:gd fmla="val 100000" name="adj"/>
            </a:avLst>
          </a:prstGeom>
          <a:solidFill>
            <a:srgbClr val="C20B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6998269" y="5052890"/>
            <a:ext cx="477785" cy="127279"/>
          </a:xfrm>
          <a:prstGeom prst="ellipse">
            <a:avLst/>
          </a:prstGeom>
          <a:noFill/>
          <a:ln cap="flat" cmpd="sng" w="25400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7174435" y="4597400"/>
            <a:ext cx="148910" cy="14855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2364327" y="1550885"/>
            <a:ext cx="1943371" cy="67775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2383902" y="1635515"/>
            <a:ext cx="1863442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Nacimiento del gran almacén en Francia.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8253350" y="5116530"/>
            <a:ext cx="3948174" cy="174146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https://www.freepik.es/vector-gratis/cronologia-gradiente-infografia_5939994.htm#page=1&amp;query=l%C3%ADnea%20de%20tiempo&amp;position=0&amp;from_view=search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de 1852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/>
          <p:nvPr/>
        </p:nvSpPr>
        <p:spPr>
          <a:xfrm>
            <a:off x="177800" y="190500"/>
            <a:ext cx="7950200" cy="6426200"/>
          </a:xfrm>
          <a:prstGeom prst="rect">
            <a:avLst/>
          </a:prstGeom>
          <a:solidFill>
            <a:srgbClr val="EAEAEA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21"/>
          <p:cNvGrpSpPr/>
          <p:nvPr/>
        </p:nvGrpSpPr>
        <p:grpSpPr>
          <a:xfrm>
            <a:off x="497493" y="1031633"/>
            <a:ext cx="7197850" cy="4794734"/>
            <a:chOff x="497493" y="1031633"/>
            <a:chExt cx="7197850" cy="4794734"/>
          </a:xfrm>
        </p:grpSpPr>
        <p:pic>
          <p:nvPicPr>
            <p:cNvPr id="199" name="Google Shape;19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7493" y="1031633"/>
              <a:ext cx="7197850" cy="4794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1"/>
            <p:cNvSpPr/>
            <p:nvPr/>
          </p:nvSpPr>
          <p:spPr>
            <a:xfrm>
              <a:off x="1119883" y="1397285"/>
              <a:ext cx="6010382" cy="89385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895492" y="2791451"/>
              <a:ext cx="2803354" cy="106756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4376790" y="2656789"/>
              <a:ext cx="957955" cy="672038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4467545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6172310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6162785" y="3360223"/>
              <a:ext cx="957955" cy="1154513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2934987" y="4273499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1045587" y="378553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3617440" y="2816677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5597707" y="391662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3998018" y="4002586"/>
              <a:ext cx="957955" cy="49129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4831255" y="2805893"/>
              <a:ext cx="957955" cy="317451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1"/>
          <p:cNvSpPr/>
          <p:nvPr/>
        </p:nvSpPr>
        <p:spPr>
          <a:xfrm>
            <a:off x="2814708" y="1898325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6923A4"/>
                </a:solidFill>
                <a:latin typeface="Arial"/>
                <a:ea typeface="Arial"/>
                <a:cs typeface="Arial"/>
                <a:sym typeface="Arial"/>
              </a:rPr>
              <a:t>1852</a:t>
            </a:r>
            <a:endParaRPr b="1" i="0" sz="1800" u="none" cap="none" strike="noStrike">
              <a:solidFill>
                <a:srgbClr val="692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4440122" y="920995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1878</a:t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6076684" y="1907378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1920</a:t>
            </a:r>
            <a:endParaRPr b="1" i="0" sz="1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5006945" y="2783122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AEA6"/>
                </a:solidFill>
                <a:latin typeface="Arial"/>
                <a:ea typeface="Arial"/>
                <a:cs typeface="Arial"/>
                <a:sym typeface="Arial"/>
              </a:rPr>
              <a:t>1930</a:t>
            </a:r>
            <a:endParaRPr b="1" i="0" sz="1800" u="none" cap="none" strike="noStrike">
              <a:solidFill>
                <a:srgbClr val="00AE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2564083" y="3315474"/>
            <a:ext cx="137217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F4F"/>
                </a:solidFill>
                <a:latin typeface="Arial"/>
                <a:ea typeface="Arial"/>
                <a:cs typeface="Arial"/>
                <a:sym typeface="Arial"/>
              </a:rPr>
              <a:t>1950-1960</a:t>
            </a:r>
            <a:endParaRPr b="1" i="0" sz="1800" u="none" cap="none" strike="noStrike">
              <a:solidFill>
                <a:srgbClr val="00B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1339981" y="3841493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1970</a:t>
            </a:r>
            <a:endParaRPr b="1" i="0" sz="18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3702264" y="4071421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1980</a:t>
            </a:r>
            <a:endParaRPr b="1" i="0" sz="18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5462362" y="4081619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1055"/>
                </a:solidFill>
                <a:latin typeface="Arial"/>
                <a:ea typeface="Arial"/>
                <a:cs typeface="Arial"/>
                <a:sym typeface="Arial"/>
              </a:rPr>
              <a:t>1990</a:t>
            </a:r>
            <a:endParaRPr b="1" i="0" sz="1800" u="none" cap="none" strike="noStrike">
              <a:solidFill>
                <a:srgbClr val="FF10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6829843" y="4057266"/>
            <a:ext cx="70532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20B40"/>
                </a:solidFill>
                <a:latin typeface="Arial"/>
                <a:ea typeface="Arial"/>
                <a:cs typeface="Arial"/>
                <a:sym typeface="Arial"/>
              </a:rPr>
              <a:t>Hoy</a:t>
            </a:r>
            <a:endParaRPr b="1" i="0" sz="1800" u="none" cap="none" strike="noStrike">
              <a:solidFill>
                <a:srgbClr val="C20B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/>
          <p:nvPr/>
        </p:nvSpPr>
        <p:spPr>
          <a:xfrm rot="8035491">
            <a:off x="7034274" y="4483299"/>
            <a:ext cx="405777" cy="410823"/>
          </a:xfrm>
          <a:prstGeom prst="teardrop">
            <a:avLst>
              <a:gd fmla="val 100000" name="adj"/>
            </a:avLst>
          </a:prstGeom>
          <a:solidFill>
            <a:srgbClr val="C20B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6998269" y="5052890"/>
            <a:ext cx="477785" cy="127279"/>
          </a:xfrm>
          <a:prstGeom prst="ellipse">
            <a:avLst/>
          </a:prstGeom>
          <a:noFill/>
          <a:ln cap="flat" cmpd="sng" w="25400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7174435" y="4597400"/>
            <a:ext cx="148910" cy="14855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3924601" y="1376431"/>
            <a:ext cx="1943371" cy="86314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3964565" y="1466700"/>
            <a:ext cx="1863442" cy="72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Origen de los almacenes populares en los EE. UU.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8253350" y="5116530"/>
            <a:ext cx="3948174" cy="174146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https://www.freepik.es/vector-gratis/cronologia-gradiente-infografia_5939994.htm#page=1&amp;query=l%C3%ADnea%20de%20tiempo&amp;position=0&amp;from_view=search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1248554" y="1861518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B031B0"/>
                </a:solidFill>
                <a:latin typeface="Arial"/>
                <a:ea typeface="Arial"/>
                <a:cs typeface="Arial"/>
                <a:sym typeface="Arial"/>
              </a:rPr>
              <a:t>1840</a:t>
            </a:r>
            <a:endParaRPr b="1" i="0" sz="1800" u="none" cap="none" strike="noStrike">
              <a:solidFill>
                <a:srgbClr val="B031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de 1878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/>
          <p:nvPr/>
        </p:nvSpPr>
        <p:spPr>
          <a:xfrm>
            <a:off x="177800" y="190500"/>
            <a:ext cx="7950200" cy="6426200"/>
          </a:xfrm>
          <a:prstGeom prst="rect">
            <a:avLst/>
          </a:prstGeom>
          <a:solidFill>
            <a:srgbClr val="EAEAEA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22"/>
          <p:cNvGrpSpPr/>
          <p:nvPr/>
        </p:nvGrpSpPr>
        <p:grpSpPr>
          <a:xfrm>
            <a:off x="497493" y="1031633"/>
            <a:ext cx="7197850" cy="4794734"/>
            <a:chOff x="497493" y="1031633"/>
            <a:chExt cx="7197850" cy="4794734"/>
          </a:xfrm>
        </p:grpSpPr>
        <p:pic>
          <p:nvPicPr>
            <p:cNvPr id="237" name="Google Shape;237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7493" y="1031633"/>
              <a:ext cx="7197850" cy="4794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22"/>
            <p:cNvSpPr/>
            <p:nvPr/>
          </p:nvSpPr>
          <p:spPr>
            <a:xfrm>
              <a:off x="1119883" y="1397285"/>
              <a:ext cx="6010382" cy="89385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895492" y="2791451"/>
              <a:ext cx="2803354" cy="106756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4376790" y="2656789"/>
              <a:ext cx="957955" cy="672038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4467545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6172310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6162785" y="3360223"/>
              <a:ext cx="957955" cy="1154513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2934987" y="4273499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1045587" y="378553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3617440" y="2816677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5597707" y="391662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3998018" y="4002586"/>
              <a:ext cx="957955" cy="49129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4831255" y="2805893"/>
              <a:ext cx="957955" cy="317451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22"/>
          <p:cNvSpPr/>
          <p:nvPr/>
        </p:nvSpPr>
        <p:spPr>
          <a:xfrm>
            <a:off x="2814708" y="1898325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6923A4"/>
                </a:solidFill>
                <a:latin typeface="Arial"/>
                <a:ea typeface="Arial"/>
                <a:cs typeface="Arial"/>
                <a:sym typeface="Arial"/>
              </a:rPr>
              <a:t>1852</a:t>
            </a:r>
            <a:endParaRPr b="1" i="0" sz="1800" u="none" cap="none" strike="noStrike">
              <a:solidFill>
                <a:srgbClr val="692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6047578" y="526158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1920</a:t>
            </a:r>
            <a:endParaRPr b="1" i="0" sz="1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5006945" y="2783122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AEA6"/>
                </a:solidFill>
                <a:latin typeface="Arial"/>
                <a:ea typeface="Arial"/>
                <a:cs typeface="Arial"/>
                <a:sym typeface="Arial"/>
              </a:rPr>
              <a:t>1930</a:t>
            </a:r>
            <a:endParaRPr b="1" i="0" sz="1800" u="none" cap="none" strike="noStrike">
              <a:solidFill>
                <a:srgbClr val="00AE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2564083" y="3315474"/>
            <a:ext cx="137217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F4F"/>
                </a:solidFill>
                <a:latin typeface="Arial"/>
                <a:ea typeface="Arial"/>
                <a:cs typeface="Arial"/>
                <a:sym typeface="Arial"/>
              </a:rPr>
              <a:t>1950-1960</a:t>
            </a:r>
            <a:endParaRPr b="1" i="0" sz="1800" u="none" cap="none" strike="noStrike">
              <a:solidFill>
                <a:srgbClr val="00B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1339981" y="3841493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1970</a:t>
            </a:r>
            <a:endParaRPr b="1" i="0" sz="18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3702264" y="4071421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1980</a:t>
            </a:r>
            <a:endParaRPr b="1" i="0" sz="18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5462362" y="4081619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1055"/>
                </a:solidFill>
                <a:latin typeface="Arial"/>
                <a:ea typeface="Arial"/>
                <a:cs typeface="Arial"/>
                <a:sym typeface="Arial"/>
              </a:rPr>
              <a:t>1990</a:t>
            </a:r>
            <a:endParaRPr b="1" i="0" sz="1800" u="none" cap="none" strike="noStrike">
              <a:solidFill>
                <a:srgbClr val="FF10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2"/>
          <p:cNvSpPr/>
          <p:nvPr/>
        </p:nvSpPr>
        <p:spPr>
          <a:xfrm>
            <a:off x="6829843" y="4057266"/>
            <a:ext cx="70532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20B40"/>
                </a:solidFill>
                <a:latin typeface="Arial"/>
                <a:ea typeface="Arial"/>
                <a:cs typeface="Arial"/>
                <a:sym typeface="Arial"/>
              </a:rPr>
              <a:t>Hoy</a:t>
            </a:r>
            <a:endParaRPr b="1" i="0" sz="1800" u="none" cap="none" strike="noStrike">
              <a:solidFill>
                <a:srgbClr val="C20B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/>
          <p:nvPr/>
        </p:nvSpPr>
        <p:spPr>
          <a:xfrm rot="8035491">
            <a:off x="7034274" y="4483299"/>
            <a:ext cx="405777" cy="410823"/>
          </a:xfrm>
          <a:prstGeom prst="teardrop">
            <a:avLst>
              <a:gd fmla="val 100000" name="adj"/>
            </a:avLst>
          </a:prstGeom>
          <a:solidFill>
            <a:srgbClr val="C20B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6998269" y="5052890"/>
            <a:ext cx="477785" cy="127279"/>
          </a:xfrm>
          <a:prstGeom prst="ellipse">
            <a:avLst/>
          </a:prstGeom>
          <a:noFill/>
          <a:ln cap="flat" cmpd="sng" w="25400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7174435" y="4597400"/>
            <a:ext cx="148910" cy="14855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5425500" y="992414"/>
            <a:ext cx="2395193" cy="120637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2"/>
          <p:cNvSpPr/>
          <p:nvPr/>
        </p:nvSpPr>
        <p:spPr>
          <a:xfrm>
            <a:off x="5515904" y="1119350"/>
            <a:ext cx="2222986" cy="941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la aparición del mercadeo, el escaparatismo se basaba en estudios de mercado y del consumidor.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8253350" y="5116530"/>
            <a:ext cx="3948174" cy="174146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https://www.freepik.es/vector-gratis/cronologia-gradiente-infografia_5939994.htm#page=1&amp;query=l%C3%ADnea%20de%20tiempo&amp;position=0&amp;from_view=search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1248554" y="1861518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B031B0"/>
                </a:solidFill>
                <a:latin typeface="Arial"/>
                <a:ea typeface="Arial"/>
                <a:cs typeface="Arial"/>
                <a:sym typeface="Arial"/>
              </a:rPr>
              <a:t>1840</a:t>
            </a:r>
            <a:endParaRPr b="1" i="0" sz="1800" u="none" cap="none" strike="noStrike">
              <a:solidFill>
                <a:srgbClr val="B031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4467545" y="1898324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1878</a:t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de 1920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/>
          <p:nvPr/>
        </p:nvSpPr>
        <p:spPr>
          <a:xfrm>
            <a:off x="177800" y="190500"/>
            <a:ext cx="7950200" cy="6426200"/>
          </a:xfrm>
          <a:prstGeom prst="rect">
            <a:avLst/>
          </a:prstGeom>
          <a:solidFill>
            <a:srgbClr val="EAEAEA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23"/>
          <p:cNvGrpSpPr/>
          <p:nvPr/>
        </p:nvGrpSpPr>
        <p:grpSpPr>
          <a:xfrm>
            <a:off x="497493" y="1031633"/>
            <a:ext cx="7197850" cy="4794734"/>
            <a:chOff x="497493" y="1031633"/>
            <a:chExt cx="7197850" cy="4794734"/>
          </a:xfrm>
        </p:grpSpPr>
        <p:pic>
          <p:nvPicPr>
            <p:cNvPr id="275" name="Google Shape;275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7493" y="1031633"/>
              <a:ext cx="7197850" cy="4794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23"/>
            <p:cNvSpPr/>
            <p:nvPr/>
          </p:nvSpPr>
          <p:spPr>
            <a:xfrm>
              <a:off x="1119883" y="1397285"/>
              <a:ext cx="6010382" cy="89385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895492" y="2791451"/>
              <a:ext cx="2803354" cy="106756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4376790" y="2656789"/>
              <a:ext cx="957955" cy="672038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4467545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6172310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6162785" y="3360223"/>
              <a:ext cx="957955" cy="1154513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934987" y="4273499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1045587" y="378553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3617440" y="2816677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5597707" y="391662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998018" y="4002586"/>
              <a:ext cx="957955" cy="49129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4831255" y="2805893"/>
              <a:ext cx="957955" cy="317451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23"/>
          <p:cNvSpPr/>
          <p:nvPr/>
        </p:nvSpPr>
        <p:spPr>
          <a:xfrm>
            <a:off x="2814708" y="1898325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6923A4"/>
                </a:solidFill>
                <a:latin typeface="Arial"/>
                <a:ea typeface="Arial"/>
                <a:cs typeface="Arial"/>
                <a:sym typeface="Arial"/>
              </a:rPr>
              <a:t>1852</a:t>
            </a:r>
            <a:endParaRPr b="1" i="0" sz="1800" u="none" cap="none" strike="noStrike">
              <a:solidFill>
                <a:srgbClr val="692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6091209" y="1864174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1920</a:t>
            </a:r>
            <a:endParaRPr b="1" i="0" sz="1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5462362" y="1312261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AEA6"/>
                </a:solidFill>
                <a:latin typeface="Arial"/>
                <a:ea typeface="Arial"/>
                <a:cs typeface="Arial"/>
                <a:sym typeface="Arial"/>
              </a:rPr>
              <a:t>1930</a:t>
            </a:r>
            <a:endParaRPr b="1" i="0" sz="1800" u="none" cap="none" strike="noStrike">
              <a:solidFill>
                <a:srgbClr val="00AE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2564083" y="3315474"/>
            <a:ext cx="137217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F4F"/>
                </a:solidFill>
                <a:latin typeface="Arial"/>
                <a:ea typeface="Arial"/>
                <a:cs typeface="Arial"/>
                <a:sym typeface="Arial"/>
              </a:rPr>
              <a:t>1950-1960</a:t>
            </a:r>
            <a:endParaRPr b="1" i="0" sz="1800" u="none" cap="none" strike="noStrike">
              <a:solidFill>
                <a:srgbClr val="00B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3"/>
          <p:cNvSpPr/>
          <p:nvPr/>
        </p:nvSpPr>
        <p:spPr>
          <a:xfrm>
            <a:off x="1339981" y="3841493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1970</a:t>
            </a:r>
            <a:endParaRPr b="1" i="0" sz="18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3"/>
          <p:cNvSpPr/>
          <p:nvPr/>
        </p:nvSpPr>
        <p:spPr>
          <a:xfrm>
            <a:off x="3702264" y="4071421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1980</a:t>
            </a:r>
            <a:endParaRPr b="1" i="0" sz="18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5462362" y="4081619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1055"/>
                </a:solidFill>
                <a:latin typeface="Arial"/>
                <a:ea typeface="Arial"/>
                <a:cs typeface="Arial"/>
                <a:sym typeface="Arial"/>
              </a:rPr>
              <a:t>1990</a:t>
            </a:r>
            <a:endParaRPr b="1" i="0" sz="1800" u="none" cap="none" strike="noStrike">
              <a:solidFill>
                <a:srgbClr val="FF10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6829843" y="4057266"/>
            <a:ext cx="70532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20B40"/>
                </a:solidFill>
                <a:latin typeface="Arial"/>
                <a:ea typeface="Arial"/>
                <a:cs typeface="Arial"/>
                <a:sym typeface="Arial"/>
              </a:rPr>
              <a:t>Hoy</a:t>
            </a:r>
            <a:endParaRPr b="1" i="0" sz="1800" u="none" cap="none" strike="noStrike">
              <a:solidFill>
                <a:srgbClr val="C20B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3"/>
          <p:cNvSpPr/>
          <p:nvPr/>
        </p:nvSpPr>
        <p:spPr>
          <a:xfrm rot="8035491">
            <a:off x="7034274" y="4483299"/>
            <a:ext cx="405777" cy="410823"/>
          </a:xfrm>
          <a:prstGeom prst="teardrop">
            <a:avLst>
              <a:gd fmla="val 100000" name="adj"/>
            </a:avLst>
          </a:prstGeom>
          <a:solidFill>
            <a:srgbClr val="C20B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6998269" y="5052890"/>
            <a:ext cx="477785" cy="127279"/>
          </a:xfrm>
          <a:prstGeom prst="ellipse">
            <a:avLst/>
          </a:prstGeom>
          <a:noFill/>
          <a:ln cap="flat" cmpd="sng" w="25400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3"/>
          <p:cNvSpPr/>
          <p:nvPr/>
        </p:nvSpPr>
        <p:spPr>
          <a:xfrm>
            <a:off x="7174435" y="4597400"/>
            <a:ext cx="148910" cy="14855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4831255" y="1758595"/>
            <a:ext cx="1998588" cy="94210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A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5066669" y="1883745"/>
            <a:ext cx="1527759" cy="72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Nacimiento de los supermercados en los EE. UU.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8253350" y="5116530"/>
            <a:ext cx="3948174" cy="174146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https://www.freepik.es/vector-gratis/cronologia-gradiente-infografia_5939994.htm#page=1&amp;query=l%C3%ADnea%20de%20tiempo&amp;position=0&amp;from_view=search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1248554" y="1861518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B031B0"/>
                </a:solidFill>
                <a:latin typeface="Arial"/>
                <a:ea typeface="Arial"/>
                <a:cs typeface="Arial"/>
                <a:sym typeface="Arial"/>
              </a:rPr>
              <a:t>1840</a:t>
            </a:r>
            <a:endParaRPr b="1" i="0" sz="1800" u="none" cap="none" strike="noStrike">
              <a:solidFill>
                <a:srgbClr val="B031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de 1930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"/>
          <p:cNvSpPr/>
          <p:nvPr/>
        </p:nvSpPr>
        <p:spPr>
          <a:xfrm>
            <a:off x="177800" y="190500"/>
            <a:ext cx="7950200" cy="6426200"/>
          </a:xfrm>
          <a:prstGeom prst="rect">
            <a:avLst/>
          </a:prstGeom>
          <a:solidFill>
            <a:srgbClr val="EAEAEA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24"/>
          <p:cNvGrpSpPr/>
          <p:nvPr/>
        </p:nvGrpSpPr>
        <p:grpSpPr>
          <a:xfrm>
            <a:off x="497493" y="1031633"/>
            <a:ext cx="7197850" cy="4794734"/>
            <a:chOff x="497493" y="1031633"/>
            <a:chExt cx="7197850" cy="4794734"/>
          </a:xfrm>
        </p:grpSpPr>
        <p:pic>
          <p:nvPicPr>
            <p:cNvPr id="312" name="Google Shape;31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7493" y="1031633"/>
              <a:ext cx="7197850" cy="4794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24"/>
            <p:cNvSpPr/>
            <p:nvPr/>
          </p:nvSpPr>
          <p:spPr>
            <a:xfrm>
              <a:off x="1119883" y="1397285"/>
              <a:ext cx="6010382" cy="89385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895492" y="2791451"/>
              <a:ext cx="2803354" cy="106756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4376790" y="2656789"/>
              <a:ext cx="957955" cy="672038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4467545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6172310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6162785" y="3360223"/>
              <a:ext cx="957955" cy="1154513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2934987" y="4273499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1045587" y="378553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3617440" y="2816677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5597707" y="391662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3998018" y="4002586"/>
              <a:ext cx="957955" cy="49129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4831255" y="2805893"/>
              <a:ext cx="957955" cy="317451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24"/>
          <p:cNvSpPr/>
          <p:nvPr/>
        </p:nvSpPr>
        <p:spPr>
          <a:xfrm>
            <a:off x="6091209" y="1864174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1920</a:t>
            </a:r>
            <a:endParaRPr b="1" i="0" sz="1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4977957" y="2772738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AEA6"/>
                </a:solidFill>
                <a:latin typeface="Arial"/>
                <a:ea typeface="Arial"/>
                <a:cs typeface="Arial"/>
                <a:sym typeface="Arial"/>
              </a:rPr>
              <a:t>1930</a:t>
            </a:r>
            <a:endParaRPr b="1" i="0" sz="1800" u="none" cap="none" strike="noStrike">
              <a:solidFill>
                <a:srgbClr val="00AE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4"/>
          <p:cNvSpPr/>
          <p:nvPr/>
        </p:nvSpPr>
        <p:spPr>
          <a:xfrm>
            <a:off x="3513447" y="1828923"/>
            <a:ext cx="137217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F4F"/>
                </a:solidFill>
                <a:latin typeface="Arial"/>
                <a:ea typeface="Arial"/>
                <a:cs typeface="Arial"/>
                <a:sym typeface="Arial"/>
              </a:rPr>
              <a:t>1950-1960</a:t>
            </a:r>
            <a:endParaRPr b="1" i="0" sz="1800" u="none" cap="none" strike="noStrike">
              <a:solidFill>
                <a:srgbClr val="00B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1339981" y="3841493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1970</a:t>
            </a:r>
            <a:endParaRPr b="1" i="0" sz="18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3702264" y="4071421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1980</a:t>
            </a:r>
            <a:endParaRPr b="1" i="0" sz="18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4"/>
          <p:cNvSpPr/>
          <p:nvPr/>
        </p:nvSpPr>
        <p:spPr>
          <a:xfrm>
            <a:off x="5462362" y="4081619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1055"/>
                </a:solidFill>
                <a:latin typeface="Arial"/>
                <a:ea typeface="Arial"/>
                <a:cs typeface="Arial"/>
                <a:sym typeface="Arial"/>
              </a:rPr>
              <a:t>1990</a:t>
            </a:r>
            <a:endParaRPr b="1" i="0" sz="1800" u="none" cap="none" strike="noStrike">
              <a:solidFill>
                <a:srgbClr val="FF10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4"/>
          <p:cNvSpPr/>
          <p:nvPr/>
        </p:nvSpPr>
        <p:spPr>
          <a:xfrm>
            <a:off x="6829843" y="4057266"/>
            <a:ext cx="70532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20B40"/>
                </a:solidFill>
                <a:latin typeface="Arial"/>
                <a:ea typeface="Arial"/>
                <a:cs typeface="Arial"/>
                <a:sym typeface="Arial"/>
              </a:rPr>
              <a:t>Hoy</a:t>
            </a:r>
            <a:endParaRPr b="1" i="0" sz="1800" u="none" cap="none" strike="noStrike">
              <a:solidFill>
                <a:srgbClr val="C20B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4"/>
          <p:cNvSpPr/>
          <p:nvPr/>
        </p:nvSpPr>
        <p:spPr>
          <a:xfrm rot="8035491">
            <a:off x="7034274" y="4483299"/>
            <a:ext cx="405777" cy="410823"/>
          </a:xfrm>
          <a:prstGeom prst="teardrop">
            <a:avLst>
              <a:gd fmla="val 100000" name="adj"/>
            </a:avLst>
          </a:prstGeom>
          <a:solidFill>
            <a:srgbClr val="C20B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4"/>
          <p:cNvSpPr/>
          <p:nvPr/>
        </p:nvSpPr>
        <p:spPr>
          <a:xfrm>
            <a:off x="6998269" y="5052890"/>
            <a:ext cx="477785" cy="127279"/>
          </a:xfrm>
          <a:prstGeom prst="ellipse">
            <a:avLst/>
          </a:prstGeom>
          <a:noFill/>
          <a:ln cap="flat" cmpd="sng" w="25400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7174435" y="4597400"/>
            <a:ext cx="148910" cy="14855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4"/>
          <p:cNvSpPr/>
          <p:nvPr/>
        </p:nvSpPr>
        <p:spPr>
          <a:xfrm>
            <a:off x="3200240" y="2290550"/>
            <a:ext cx="1998588" cy="94210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A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4"/>
          <p:cNvSpPr/>
          <p:nvPr/>
        </p:nvSpPr>
        <p:spPr>
          <a:xfrm>
            <a:off x="3435654" y="2415700"/>
            <a:ext cx="1527759" cy="711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fortaleció el diseño en los escaparates.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8253350" y="5116530"/>
            <a:ext cx="3948174" cy="174146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https://www.freepik.es/vector-gratis/cronologia-gradiente-infografia_5939994.htm#page=1&amp;query=l%C3%ADnea%20de%20tiempo&amp;position=0&amp;from_view=search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1248554" y="1861518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B031B0"/>
                </a:solidFill>
                <a:latin typeface="Arial"/>
                <a:ea typeface="Arial"/>
                <a:cs typeface="Arial"/>
                <a:sym typeface="Arial"/>
              </a:rPr>
              <a:t>1840</a:t>
            </a:r>
            <a:endParaRPr b="1" i="0" sz="1800" u="none" cap="none" strike="noStrike">
              <a:solidFill>
                <a:srgbClr val="B031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de 1950-1960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/>
          <p:nvPr/>
        </p:nvSpPr>
        <p:spPr>
          <a:xfrm>
            <a:off x="177800" y="190500"/>
            <a:ext cx="7950200" cy="6426200"/>
          </a:xfrm>
          <a:prstGeom prst="rect">
            <a:avLst/>
          </a:prstGeom>
          <a:solidFill>
            <a:srgbClr val="EAEAEA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25"/>
          <p:cNvGrpSpPr/>
          <p:nvPr/>
        </p:nvGrpSpPr>
        <p:grpSpPr>
          <a:xfrm>
            <a:off x="497493" y="1031633"/>
            <a:ext cx="7197850" cy="4794734"/>
            <a:chOff x="497493" y="1031633"/>
            <a:chExt cx="7197850" cy="4794734"/>
          </a:xfrm>
        </p:grpSpPr>
        <p:pic>
          <p:nvPicPr>
            <p:cNvPr id="348" name="Google Shape;348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7493" y="1031633"/>
              <a:ext cx="7197850" cy="4794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25"/>
            <p:cNvSpPr/>
            <p:nvPr/>
          </p:nvSpPr>
          <p:spPr>
            <a:xfrm>
              <a:off x="1119883" y="1397285"/>
              <a:ext cx="6010382" cy="89385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895492" y="2791451"/>
              <a:ext cx="2803354" cy="1067562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4376790" y="2656789"/>
              <a:ext cx="957955" cy="672038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4467545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6172310" y="3937480"/>
              <a:ext cx="957955" cy="768084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6162785" y="3360223"/>
              <a:ext cx="957955" cy="1154513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2934987" y="4273499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1045587" y="378553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3617440" y="2816677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5597707" y="3916626"/>
              <a:ext cx="957955" cy="57725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3998018" y="4002586"/>
              <a:ext cx="957955" cy="49129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4831255" y="2805893"/>
              <a:ext cx="957955" cy="317451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25"/>
          <p:cNvSpPr/>
          <p:nvPr/>
        </p:nvSpPr>
        <p:spPr>
          <a:xfrm>
            <a:off x="2814708" y="1898325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6923A4"/>
                </a:solidFill>
                <a:latin typeface="Arial"/>
                <a:ea typeface="Arial"/>
                <a:cs typeface="Arial"/>
                <a:sym typeface="Arial"/>
              </a:rPr>
              <a:t>1852</a:t>
            </a:r>
            <a:endParaRPr b="1" i="0" sz="1800" u="none" cap="none" strike="noStrike">
              <a:solidFill>
                <a:srgbClr val="692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4467545" y="1898324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1878</a:t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6076684" y="1907378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1920</a:t>
            </a:r>
            <a:endParaRPr b="1" i="0" sz="1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5006945" y="2783122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AEA6"/>
                </a:solidFill>
                <a:latin typeface="Arial"/>
                <a:ea typeface="Arial"/>
                <a:cs typeface="Arial"/>
                <a:sym typeface="Arial"/>
              </a:rPr>
              <a:t>1930</a:t>
            </a:r>
            <a:endParaRPr b="1" i="0" sz="1800" u="none" cap="none" strike="noStrike">
              <a:solidFill>
                <a:srgbClr val="00AE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2564083" y="3315474"/>
            <a:ext cx="137217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BF4F"/>
                </a:solidFill>
                <a:latin typeface="Arial"/>
                <a:ea typeface="Arial"/>
                <a:cs typeface="Arial"/>
                <a:sym typeface="Arial"/>
              </a:rPr>
              <a:t>1950-1960</a:t>
            </a:r>
            <a:endParaRPr b="1" i="0" sz="1800" u="none" cap="none" strike="noStrike">
              <a:solidFill>
                <a:srgbClr val="00B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1978142" y="2686515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1970</a:t>
            </a:r>
            <a:endParaRPr b="1" i="0" sz="18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3702264" y="4071421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1980</a:t>
            </a:r>
            <a:endParaRPr b="1" i="0" sz="1800" u="none" cap="none" strike="noStrik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5"/>
          <p:cNvSpPr/>
          <p:nvPr/>
        </p:nvSpPr>
        <p:spPr>
          <a:xfrm>
            <a:off x="5462362" y="4081619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FF1055"/>
                </a:solidFill>
                <a:latin typeface="Arial"/>
                <a:ea typeface="Arial"/>
                <a:cs typeface="Arial"/>
                <a:sym typeface="Arial"/>
              </a:rPr>
              <a:t>1990</a:t>
            </a:r>
            <a:endParaRPr b="1" i="0" sz="1800" u="none" cap="none" strike="noStrike">
              <a:solidFill>
                <a:srgbClr val="FF10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6829843" y="4057266"/>
            <a:ext cx="705321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C20B40"/>
                </a:solidFill>
                <a:latin typeface="Arial"/>
                <a:ea typeface="Arial"/>
                <a:cs typeface="Arial"/>
                <a:sym typeface="Arial"/>
              </a:rPr>
              <a:t>Hoy</a:t>
            </a:r>
            <a:endParaRPr b="1" i="0" sz="1800" u="none" cap="none" strike="noStrike">
              <a:solidFill>
                <a:srgbClr val="C20B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5"/>
          <p:cNvSpPr/>
          <p:nvPr/>
        </p:nvSpPr>
        <p:spPr>
          <a:xfrm rot="8035491">
            <a:off x="7034274" y="4483299"/>
            <a:ext cx="405777" cy="410823"/>
          </a:xfrm>
          <a:prstGeom prst="teardrop">
            <a:avLst>
              <a:gd fmla="val 100000" name="adj"/>
            </a:avLst>
          </a:prstGeom>
          <a:solidFill>
            <a:srgbClr val="C20B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5"/>
          <p:cNvSpPr/>
          <p:nvPr/>
        </p:nvSpPr>
        <p:spPr>
          <a:xfrm>
            <a:off x="6998269" y="5052890"/>
            <a:ext cx="477785" cy="127279"/>
          </a:xfrm>
          <a:prstGeom prst="ellipse">
            <a:avLst/>
          </a:prstGeom>
          <a:noFill/>
          <a:ln cap="flat" cmpd="sng" w="25400">
            <a:solidFill>
              <a:srgbClr val="3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5"/>
          <p:cNvSpPr/>
          <p:nvPr/>
        </p:nvSpPr>
        <p:spPr>
          <a:xfrm>
            <a:off x="7174435" y="4597400"/>
            <a:ext cx="148910" cy="14855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5"/>
          <p:cNvSpPr/>
          <p:nvPr/>
        </p:nvSpPr>
        <p:spPr>
          <a:xfrm>
            <a:off x="1340768" y="3058703"/>
            <a:ext cx="1943371" cy="76684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1634765" y="3107937"/>
            <a:ext cx="15142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escaparate se convierte en el centro de la venta.</a:t>
            </a: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5"/>
          <p:cNvSpPr/>
          <p:nvPr/>
        </p:nvSpPr>
        <p:spPr>
          <a:xfrm>
            <a:off x="8253350" y="5116530"/>
            <a:ext cx="3948174" cy="174146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https://www.freepik.es/vector-gratis/cronologia-gradiente-infografia_5939994.htm#page=1&amp;query=l%C3%ADnea%20de%20tiempo&amp;position=0&amp;from_view=search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1248554" y="1861518"/>
            <a:ext cx="782265" cy="38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382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B031B0"/>
                </a:solidFill>
                <a:latin typeface="Arial"/>
                <a:ea typeface="Arial"/>
                <a:cs typeface="Arial"/>
                <a:sym typeface="Arial"/>
              </a:rPr>
              <a:t>1840</a:t>
            </a:r>
            <a:endParaRPr b="1" i="0" sz="1800" u="none" cap="none" strike="noStrike">
              <a:solidFill>
                <a:srgbClr val="B031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 de 1970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