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89yqUaAn1hwaTpp0yPrJ10VqI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42899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CF06_1_gráfico interactivo_autores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272250" y="1257300"/>
            <a:ext cx="39386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interactivo en donde se presentan tres libros, uno por concepto. Cada libro será un botón que al dar clic abrirá una ventana, tal como se presenta.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 1: diapositiva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 2: diapositiva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 3: diapositiva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https://www.freepik.es/vector-gratis/leer-libros-diseno_4811542.htm#page=1&amp;query=diccionario&amp;position=34&amp;from_view=search#position=34&amp;page=1&amp;query=diccionario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6859" r="5959" t="25674"/>
          <a:stretch/>
        </p:blipFill>
        <p:spPr>
          <a:xfrm>
            <a:off x="380144" y="2034284"/>
            <a:ext cx="4061862" cy="33523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782621" y="1117381"/>
            <a:ext cx="32569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Definiciones de </a:t>
            </a:r>
            <a:r>
              <a:rPr b="1" i="1" lang="es-E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endParaRPr b="1" i="1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5323799" y="3318552"/>
            <a:ext cx="18270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Haga clic en cada uno de los libros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820662">
            <a:off x="5196378" y="3410120"/>
            <a:ext cx="443058" cy="443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6859" r="5959" t="25674"/>
          <a:stretch/>
        </p:blipFill>
        <p:spPr>
          <a:xfrm>
            <a:off x="236306" y="2024010"/>
            <a:ext cx="4061862" cy="335239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/>
          <p:nvPr/>
        </p:nvSpPr>
        <p:spPr>
          <a:xfrm>
            <a:off x="544530" y="2147299"/>
            <a:ext cx="3267182" cy="1592494"/>
          </a:xfrm>
          <a:custGeom>
            <a:rect b="b" l="l" r="r" t="t"/>
            <a:pathLst>
              <a:path extrusionOk="0" h="1592494" w="3267182">
                <a:moveTo>
                  <a:pt x="205483" y="236305"/>
                </a:moveTo>
                <a:lnTo>
                  <a:pt x="205483" y="236305"/>
                </a:lnTo>
                <a:lnTo>
                  <a:pt x="1623317" y="0"/>
                </a:lnTo>
                <a:lnTo>
                  <a:pt x="3256908" y="657546"/>
                </a:lnTo>
                <a:lnTo>
                  <a:pt x="3267182" y="1191802"/>
                </a:lnTo>
                <a:lnTo>
                  <a:pt x="1304818" y="1592494"/>
                </a:lnTo>
                <a:lnTo>
                  <a:pt x="30823" y="626723"/>
                </a:lnTo>
                <a:lnTo>
                  <a:pt x="0" y="472611"/>
                </a:lnTo>
                <a:lnTo>
                  <a:pt x="51371" y="349321"/>
                </a:lnTo>
                <a:lnTo>
                  <a:pt x="205483" y="236305"/>
                </a:lnTo>
                <a:close/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063023" y="356591"/>
            <a:ext cx="3938650" cy="21605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3561" y="121288"/>
                </a:lnTo>
              </a:path>
            </a:pathLst>
          </a:custGeom>
          <a:noFill/>
          <a:ln cap="flat" cmpd="sng" w="28575">
            <a:solidFill>
              <a:srgbClr val="00A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4376663" y="483894"/>
            <a:ext cx="3438673" cy="1932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“Conjunto de técnicas coordinadas entre fabricante y distribuidor, aplicadas en el punto de venta para motivar el acto de compra de la forma más rentable para ambos, satisfaciendo las necesidades del consumidor” Asociación Española de Codificación Comercial (Fernández y Pastor, 2007).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404261" y="1257300"/>
            <a:ext cx="3551433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del primer concepto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82621" y="1117381"/>
            <a:ext cx="32569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Definiciones del </a:t>
            </a:r>
            <a:r>
              <a:rPr b="1" i="1" lang="es-E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endParaRPr b="1" i="1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6859" r="5959" t="25674"/>
          <a:stretch/>
        </p:blipFill>
        <p:spPr>
          <a:xfrm>
            <a:off x="236306" y="2024010"/>
            <a:ext cx="4061862" cy="3352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781053" y="2539369"/>
            <a:ext cx="3145420" cy="28370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3058" y="45248"/>
                </a:lnTo>
              </a:path>
            </a:pathLst>
          </a:custGeom>
          <a:noFill/>
          <a:ln cap="flat" cmpd="sng" w="28575">
            <a:solidFill>
              <a:srgbClr val="5A20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958552" y="2791762"/>
            <a:ext cx="2810969" cy="2373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“El </a:t>
            </a:r>
            <a:r>
              <a:rPr b="0" i="1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implantación y el control necesario para la comercialización de bienes y servicios, en los lugares, en los momentos, en los precios en las cantidades susceptibles de facilitar la consecución de los objetivos de marketing de la empresa” American Marketing Association. (Fernández y Pastor, 2007).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19191" y="2732926"/>
            <a:ext cx="3267182" cy="1592494"/>
          </a:xfrm>
          <a:custGeom>
            <a:rect b="b" l="l" r="r" t="t"/>
            <a:pathLst>
              <a:path extrusionOk="0" h="1592494" w="3267182">
                <a:moveTo>
                  <a:pt x="0" y="626723"/>
                </a:moveTo>
                <a:lnTo>
                  <a:pt x="0" y="1191802"/>
                </a:lnTo>
                <a:lnTo>
                  <a:pt x="1972638" y="1592494"/>
                </a:lnTo>
                <a:lnTo>
                  <a:pt x="3246634" y="636998"/>
                </a:lnTo>
                <a:lnTo>
                  <a:pt x="3267182" y="410966"/>
                </a:lnTo>
                <a:lnTo>
                  <a:pt x="3174715" y="297950"/>
                </a:lnTo>
                <a:lnTo>
                  <a:pt x="3061699" y="226031"/>
                </a:lnTo>
                <a:lnTo>
                  <a:pt x="1479479" y="0"/>
                </a:lnTo>
                <a:lnTo>
                  <a:pt x="0" y="626723"/>
                </a:lnTo>
                <a:close/>
              </a:path>
            </a:pathLst>
          </a:cu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782621" y="1117381"/>
            <a:ext cx="32569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Definiciones de </a:t>
            </a:r>
            <a:r>
              <a:rPr b="1" i="1" lang="es-E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endParaRPr b="1" i="1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8404261" y="1257300"/>
            <a:ext cx="3551433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del segundo concepto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6859" r="5959" t="25674"/>
          <a:stretch/>
        </p:blipFill>
        <p:spPr>
          <a:xfrm>
            <a:off x="236306" y="2024010"/>
            <a:ext cx="4061862" cy="3352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544530" y="3349375"/>
            <a:ext cx="3277457" cy="1541124"/>
          </a:xfrm>
          <a:custGeom>
            <a:rect b="b" l="l" r="r" t="t"/>
            <a:pathLst>
              <a:path extrusionOk="0" h="1541124" w="3277457">
                <a:moveTo>
                  <a:pt x="3277457" y="1130158"/>
                </a:moveTo>
                <a:lnTo>
                  <a:pt x="1315092" y="1541124"/>
                </a:lnTo>
                <a:lnTo>
                  <a:pt x="10274" y="585627"/>
                </a:lnTo>
                <a:lnTo>
                  <a:pt x="0" y="400692"/>
                </a:lnTo>
                <a:lnTo>
                  <a:pt x="71919" y="267128"/>
                </a:lnTo>
                <a:lnTo>
                  <a:pt x="205483" y="205483"/>
                </a:lnTo>
                <a:lnTo>
                  <a:pt x="1767155" y="0"/>
                </a:lnTo>
                <a:lnTo>
                  <a:pt x="3267182" y="606176"/>
                </a:lnTo>
                <a:lnTo>
                  <a:pt x="3277457" y="1130158"/>
                </a:lnTo>
                <a:close/>
              </a:path>
            </a:pathLst>
          </a:cu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696557" y="3086827"/>
            <a:ext cx="3145420" cy="22204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3058" y="45248"/>
                </a:lnTo>
              </a:path>
            </a:pathLst>
          </a:custGeom>
          <a:noFill/>
          <a:ln cap="flat" cmpd="sng" w="2857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962558" y="3310464"/>
            <a:ext cx="2626402" cy="179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“El </a:t>
            </a: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evoluciona para estimular la intención de compra (el </a:t>
            </a: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para provocar el deseo de poseer o consumir el producto a través de un escenario con una </a:t>
            </a:r>
            <a:r>
              <a:rPr lang="es-ES" sz="1200"/>
              <a:t>atmósfera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adaptada a la mente del consumidor” (Palomares, 2009).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82621" y="1117381"/>
            <a:ext cx="32569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Definiciones de </a:t>
            </a:r>
            <a:r>
              <a:rPr b="1" i="1" lang="es-E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endParaRPr b="1" i="1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404261" y="1257300"/>
            <a:ext cx="3551433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del tercer concepto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