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61" r:id="rId3"/>
    <p:sldId id="263" r:id="rId4"/>
    <p:sldId id="264" r:id="rId5"/>
    <p:sldId id="265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wIgsM3IInNC7IAEmpXvjC6uhY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81C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EDA-7DB7-4499-ACAF-B607AEF1F999}">
  <a:tblStyle styleId="{025D0EDA-7DB7-4499-ACAF-B607AEF1F999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4" autoAdjust="0"/>
    <p:restoredTop sz="94858"/>
  </p:normalViewPr>
  <p:slideViewPr>
    <p:cSldViewPr snapToGrid="0" snapToObjects="1">
      <p:cViewPr varScale="1">
        <p:scale>
          <a:sx n="116" d="100"/>
          <a:sy n="116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03216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177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81999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7502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86508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64523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freepik.es/vector-gratis/composicion-centro-comercial-isometrica-supermercado-construyendo-autos-cajeros-estacionamiento-clientes-empujando-carros-sala-hipermercado_9455733.htm#page=1&amp;query=supermercado&amp;position=21&amp;from_view=search" TargetMode="External"/><Relationship Id="rId7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f"/><Relationship Id="rId5" Type="http://schemas.openxmlformats.org/officeDocument/2006/relationships/image" Target="../media/image1.tiff"/><Relationship Id="rId4" Type="http://schemas.openxmlformats.org/officeDocument/2006/relationships/hyperlink" Target="https://www.freepik.es/vector-gratis/gente-compras-ilustracion-plana-centro-comercial-ciudad-compradores-dibujos-animados-caminando-dentro-edificio-comercial-o-tienda_12291227.htm#page=1&amp;query=supermercado&amp;position=5&amp;from_view=search" TargetMode="External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composicion-centro-comercial-isometrica-supermercado-construyendo-autos-cajeros-estacionamiento-clientes-empujando-carros-sala-hipermercado_9455733.htm#page=1&amp;query=supermercado&amp;position=21&amp;from_view=search" TargetMode="External"/><Relationship Id="rId7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f"/><Relationship Id="rId5" Type="http://schemas.openxmlformats.org/officeDocument/2006/relationships/image" Target="../media/image1.tiff"/><Relationship Id="rId4" Type="http://schemas.openxmlformats.org/officeDocument/2006/relationships/hyperlink" Target="https://www.freepik.es/vector-gratis/gente-compras-ilustracion-plana-centro-comercial-ciudad-compradores-dibujos-animados-caminando-dentro-edificio-comercial-o-tienda_12291227.htm#page=1&amp;query=supermercado&amp;position=5&amp;from_view=search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composicion-centro-comercial-isometrica-supermercado-construyendo-autos-cajeros-estacionamiento-clientes-empujando-carros-sala-hipermercado_9455733.htm#page=1&amp;query=supermercado&amp;position=21&amp;from_view=search" TargetMode="External"/><Relationship Id="rId7" Type="http://schemas.openxmlformats.org/officeDocument/2006/relationships/image" Target="../media/image3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f"/><Relationship Id="rId5" Type="http://schemas.openxmlformats.org/officeDocument/2006/relationships/image" Target="../media/image1.tiff"/><Relationship Id="rId4" Type="http://schemas.openxmlformats.org/officeDocument/2006/relationships/hyperlink" Target="https://www.freepik.es/vector-gratis/gente-compras-ilustracion-plana-centro-comercial-ciudad-compradores-dibujos-animados-caminando-dentro-edificio-comercial-o-tienda_12291227.htm#page=1&amp;query=supermercado&amp;position=5&amp;from_view=search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composicion-centro-comercial-isometrica-supermercado-construyendo-autos-cajeros-estacionamiento-clientes-empujando-carros-sala-hipermercado_9455733.htm#page=1&amp;query=supermercado&amp;position=21&amp;from_view=search" TargetMode="External"/><Relationship Id="rId7" Type="http://schemas.openxmlformats.org/officeDocument/2006/relationships/image" Target="../media/image3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f"/><Relationship Id="rId5" Type="http://schemas.openxmlformats.org/officeDocument/2006/relationships/image" Target="../media/image1.tiff"/><Relationship Id="rId4" Type="http://schemas.openxmlformats.org/officeDocument/2006/relationships/hyperlink" Target="https://www.freepik.es/vector-gratis/gente-compras-ilustracion-plana-centro-comercial-ciudad-compradores-dibujos-animados-caminando-dentro-edificio-comercial-o-tienda_12291227.htm#page=1&amp;query=supermercado&amp;position=5&amp;from_view=sear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2135909" y="2651964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450"/>
            </a:pPr>
            <a:r>
              <a:rPr lang="es-ES" sz="1800" dirty="0">
                <a:solidFill>
                  <a:schemeClr val="lt1"/>
                </a:solidFill>
              </a:rPr>
              <a:t>CF06_1_infografía </a:t>
            </a:r>
            <a:r>
              <a:rPr lang="es-ES" sz="1800" dirty="0" err="1">
                <a:solidFill>
                  <a:schemeClr val="lt1"/>
                </a:solidFill>
              </a:rPr>
              <a:t>interactiva_otras</a:t>
            </a:r>
            <a:r>
              <a:rPr lang="es-ES" sz="1800" dirty="0">
                <a:solidFill>
                  <a:schemeClr val="lt1"/>
                </a:solidFill>
              </a:rPr>
              <a:t> funciones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8400469" y="979897"/>
            <a:ext cx="3610021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realizar gráfico interactivo en el que habrán tres botones, los cuales corresponden a una escena específica y complementaria del contenido que se mostrará, tal como se presentan en las siguientes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diapsitivas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17" name="Google Shape;117;p6"/>
          <p:cNvSpPr/>
          <p:nvPr/>
        </p:nvSpPr>
        <p:spPr>
          <a:xfrm>
            <a:off x="8253350" y="3750066"/>
            <a:ext cx="3948174" cy="31079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000" dirty="0">
                <a:solidFill>
                  <a:schemeClr val="dk1"/>
                </a:solidFill>
              </a:rPr>
              <a:t>: </a:t>
            </a:r>
            <a:r>
              <a:rPr lang="es-ES" sz="1000" dirty="0">
                <a:solidFill>
                  <a:schemeClr val="dk1"/>
                </a:solidFill>
                <a:hlinkClick r:id="rId3"/>
              </a:rPr>
              <a:t>https://www.freepik.es/vector-gratis/composicion-centro-comercial-isometrica-supermercado-construyendo-autos-cajeros-estacionamiento-clientes-empujando-carros-sala-hipermercado_9455733.htm#page=1&amp;query=supermercado&amp;position=21&amp;from_view=search</a:t>
            </a:r>
            <a:endParaRPr lang="es-ES" sz="10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300"/>
            </a:pPr>
            <a:r>
              <a:rPr lang="en-US" sz="1000" dirty="0">
                <a:hlinkClick r:id="rId4"/>
              </a:rPr>
              <a:t>https://www.freepik.es/vector-gratis/gente-compras-ilustracion-plana-centro-comercial-ciudad-compradores-dibujos-animados-caminando-dentro-edificio-comercial-o-tienda_12291227.htm#page=1&amp;query=supermercado&amp;position=5&amp;from_view=search</a:t>
            </a:r>
            <a:endParaRPr lang="en-US" sz="1000" dirty="0"/>
          </a:p>
          <a:p>
            <a:pPr lvl="0">
              <a:buClr>
                <a:schemeClr val="dk1"/>
              </a:buClr>
              <a:buSzPts val="300"/>
            </a:pPr>
            <a:r>
              <a:rPr lang="en-US" sz="1000" dirty="0"/>
              <a:t>https://</a:t>
            </a:r>
            <a:r>
              <a:rPr lang="en-US" sz="1000" dirty="0" err="1"/>
              <a:t>www.freepik.es</a:t>
            </a:r>
            <a:r>
              <a:rPr lang="en-US" sz="1000" dirty="0"/>
              <a:t>/vector-gratis/conjunto-rejillas-refrigeradores-comida_16334375.htm#page=1&amp;position=2&amp;from_view=</a:t>
            </a:r>
            <a:r>
              <a:rPr lang="en-US" sz="1000" dirty="0" err="1"/>
              <a:t>detail#query</a:t>
            </a:r>
            <a:r>
              <a:rPr lang="en-US" sz="1000" dirty="0"/>
              <a:t>=</a:t>
            </a:r>
            <a:r>
              <a:rPr lang="en-US" sz="1000" dirty="0" err="1"/>
              <a:t>supermercado&amp;position</a:t>
            </a:r>
            <a:r>
              <a:rPr lang="en-US" sz="1000" dirty="0"/>
              <a:t>=2&amp;from_view=detail</a:t>
            </a:r>
          </a:p>
          <a:p>
            <a:pPr lvl="0">
              <a:buClr>
                <a:schemeClr val="dk1"/>
              </a:buClr>
              <a:buSzPts val="300"/>
            </a:pPr>
            <a:endParaRPr lang="en-US" sz="1000" dirty="0"/>
          </a:p>
          <a:p>
            <a:pPr lvl="0">
              <a:buClr>
                <a:schemeClr val="dk1"/>
              </a:buClr>
              <a:buSzPts val="300"/>
            </a:pPr>
            <a:endParaRPr sz="10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B617D356-20D0-2041-BE0D-C4E44345A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31" y="742949"/>
            <a:ext cx="7324333" cy="5499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96B8316-A976-D841-9BC7-34A2DE68A9A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035" t="61523" r="37122" b="-2932"/>
          <a:stretch/>
        </p:blipFill>
        <p:spPr>
          <a:xfrm>
            <a:off x="2455525" y="4356243"/>
            <a:ext cx="5239820" cy="19269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37B9924-D95F-604D-856A-3AD5B0CBC86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9637" r="410"/>
          <a:stretch/>
        </p:blipFill>
        <p:spPr>
          <a:xfrm>
            <a:off x="657546" y="869950"/>
            <a:ext cx="1797979" cy="3403549"/>
          </a:xfrm>
          <a:prstGeom prst="rect">
            <a:avLst/>
          </a:prstGeom>
          <a:ln>
            <a:solidFill>
              <a:srgbClr val="81C683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1A4CB8D-C96D-9342-A00F-D957AA08A853}"/>
              </a:ext>
            </a:extLst>
          </p:cNvPr>
          <p:cNvSpPr txBox="1"/>
          <p:nvPr/>
        </p:nvSpPr>
        <p:spPr>
          <a:xfrm>
            <a:off x="1664413" y="6242049"/>
            <a:ext cx="2741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i="1" dirty="0"/>
              <a:t>Haga clic en cada uno de los botones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4D84F43-B18A-C245-ACD2-EE1FC91E5F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389" b="97778" l="5556" r="96111">
                        <a14:foregroundMark x1="28889" y1="9167" x2="28889" y2="9167"/>
                        <a14:foregroundMark x1="19444" y1="5833" x2="19444" y2="5833"/>
                        <a14:foregroundMark x1="8889" y1="10556" x2="8889" y2="10556"/>
                        <a14:foregroundMark x1="5556" y1="19444" x2="5556" y2="19444"/>
                        <a14:foregroundMark x1="9722" y1="30556" x2="9722" y2="30556"/>
                        <a14:foregroundMark x1="20278" y1="1389" x2="20278" y2="1389"/>
                        <a14:foregroundMark x1="28611" y1="68333" x2="29167" y2="72778"/>
                        <a14:foregroundMark x1="64444" y1="97778" x2="70278" y2="94444"/>
                        <a14:foregroundMark x1="96111" y1="67500" x2="96111" y2="70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631891">
            <a:off x="1329078" y="6310670"/>
            <a:ext cx="416753" cy="41675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 del primer botón, fabricante.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17" name="Google Shape;117;p6"/>
          <p:cNvSpPr/>
          <p:nvPr/>
        </p:nvSpPr>
        <p:spPr>
          <a:xfrm>
            <a:off x="8253350" y="3750066"/>
            <a:ext cx="3948174" cy="31079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000" dirty="0">
                <a:solidFill>
                  <a:schemeClr val="dk1"/>
                </a:solidFill>
              </a:rPr>
              <a:t>: </a:t>
            </a:r>
            <a:r>
              <a:rPr lang="es-ES" sz="1000" dirty="0">
                <a:solidFill>
                  <a:schemeClr val="dk1"/>
                </a:solidFill>
                <a:hlinkClick r:id="rId3"/>
              </a:rPr>
              <a:t>https://www.freepik.es/vector-gratis/composicion-centro-comercial-isometrica-supermercado-construyendo-autos-cajeros-estacionamiento-clientes-empujando-carros-sala-hipermercado_9455733.htm#page=1&amp;query=supermercado&amp;position=21&amp;from_view=search</a:t>
            </a:r>
            <a:endParaRPr lang="es-ES" sz="10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300"/>
            </a:pPr>
            <a:r>
              <a:rPr lang="en-US" sz="1000" dirty="0">
                <a:hlinkClick r:id="rId4"/>
              </a:rPr>
              <a:t>https://www.freepik.es/vector-gratis/gente-compras-ilustracion-plana-centro-comercial-ciudad-compradores-dibujos-animados-caminando-dentro-edificio-comercial-o-tienda_12291227.htm#page=1&amp;query=supermercado&amp;position=5&amp;from_view=search</a:t>
            </a:r>
            <a:endParaRPr lang="en-US" sz="1000" dirty="0"/>
          </a:p>
          <a:p>
            <a:pPr lvl="0">
              <a:buClr>
                <a:schemeClr val="dk1"/>
              </a:buClr>
              <a:buSzPts val="300"/>
            </a:pPr>
            <a:r>
              <a:rPr lang="en-US" sz="1000" dirty="0"/>
              <a:t>https://</a:t>
            </a:r>
            <a:r>
              <a:rPr lang="en-US" sz="1000" dirty="0" err="1"/>
              <a:t>www.freepik.es</a:t>
            </a:r>
            <a:r>
              <a:rPr lang="en-US" sz="1000" dirty="0"/>
              <a:t>/vector-gratis/conjunto-rejillas-refrigeradores-comida_16334375.htm#page=1&amp;position=2&amp;from_view=</a:t>
            </a:r>
            <a:r>
              <a:rPr lang="en-US" sz="1000" dirty="0" err="1"/>
              <a:t>detail#query</a:t>
            </a:r>
            <a:r>
              <a:rPr lang="en-US" sz="1000" dirty="0"/>
              <a:t>=</a:t>
            </a:r>
            <a:r>
              <a:rPr lang="en-US" sz="1000" dirty="0" err="1"/>
              <a:t>supermercado&amp;position</a:t>
            </a:r>
            <a:r>
              <a:rPr lang="en-US" sz="1000" dirty="0"/>
              <a:t>=2&amp;from_view=detail</a:t>
            </a:r>
          </a:p>
          <a:p>
            <a:pPr lvl="0">
              <a:buClr>
                <a:schemeClr val="dk1"/>
              </a:buClr>
              <a:buSzPts val="300"/>
            </a:pPr>
            <a:endParaRPr lang="en-US" sz="1000" dirty="0"/>
          </a:p>
          <a:p>
            <a:pPr lvl="0">
              <a:buClr>
                <a:schemeClr val="dk1"/>
              </a:buClr>
              <a:buSzPts val="300"/>
            </a:pPr>
            <a:endParaRPr sz="10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B617D356-20D0-2041-BE0D-C4E44345A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31" y="742949"/>
            <a:ext cx="7324333" cy="5499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96B8316-A976-D841-9BC7-34A2DE68A9A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035" t="61523" r="37122" b="-2932"/>
          <a:stretch/>
        </p:blipFill>
        <p:spPr>
          <a:xfrm>
            <a:off x="2455525" y="4356243"/>
            <a:ext cx="5239820" cy="19269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37B9924-D95F-604D-856A-3AD5B0CBC86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9637" r="410"/>
          <a:stretch/>
        </p:blipFill>
        <p:spPr>
          <a:xfrm>
            <a:off x="657546" y="869950"/>
            <a:ext cx="1797979" cy="3403549"/>
          </a:xfrm>
          <a:prstGeom prst="rect">
            <a:avLst/>
          </a:prstGeom>
          <a:ln>
            <a:solidFill>
              <a:srgbClr val="81C683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56B91CF-1C1C-E946-A405-A1A275803FF6}"/>
              </a:ext>
            </a:extLst>
          </p:cNvPr>
          <p:cNvSpPr/>
          <p:nvPr/>
        </p:nvSpPr>
        <p:spPr>
          <a:xfrm>
            <a:off x="657546" y="869950"/>
            <a:ext cx="7037799" cy="5284270"/>
          </a:xfrm>
          <a:prstGeom prst="rect">
            <a:avLst/>
          </a:prstGeom>
          <a:solidFill>
            <a:srgbClr val="333F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DF243A3-0E7B-444B-B882-8CCA512FB33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9637" r="410"/>
          <a:stretch/>
        </p:blipFill>
        <p:spPr>
          <a:xfrm>
            <a:off x="658295" y="869949"/>
            <a:ext cx="1797979" cy="3403549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sp>
        <p:nvSpPr>
          <p:cNvPr id="6" name="Rounded Rectangular Callout 5">
            <a:extLst>
              <a:ext uri="{FF2B5EF4-FFF2-40B4-BE49-F238E27FC236}">
                <a16:creationId xmlns="" xmlns:a16="http://schemas.microsoft.com/office/drawing/2014/main" id="{E09BB970-C0BF-6C48-8871-6B16BB79134E}"/>
              </a:ext>
            </a:extLst>
          </p:cNvPr>
          <p:cNvSpPr/>
          <p:nvPr/>
        </p:nvSpPr>
        <p:spPr>
          <a:xfrm>
            <a:off x="2866411" y="1489753"/>
            <a:ext cx="4802080" cy="2157573"/>
          </a:xfrm>
          <a:prstGeom prst="wedgeRoundRectCallout">
            <a:avLst>
              <a:gd name="adj1" fmla="val -54851"/>
              <a:gd name="adj2" fmla="val -20163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C4AC966-B8B4-054B-AC45-E733E1A1008E}"/>
              </a:ext>
            </a:extLst>
          </p:cNvPr>
          <p:cNvSpPr/>
          <p:nvPr/>
        </p:nvSpPr>
        <p:spPr>
          <a:xfrm>
            <a:off x="3380055" y="1740726"/>
            <a:ext cx="400706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Fabricante</a:t>
            </a:r>
          </a:p>
          <a:p>
            <a:pPr lvl="0"/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Diseño del empaque.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Diseño de la publicidad en el punto de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venta.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Controlar la exhibición en el punto de venta.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Relaciones en el canal entre F y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CO" i="1" dirty="0">
                <a:latin typeface="Arial" panose="020B0604020202020204" pitchFamily="34" charset="0"/>
                <a:cs typeface="Arial" panose="020B0604020202020204" pitchFamily="34" charset="0"/>
              </a:rPr>
              <a:t>Trade marketing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E74E7E4F-AAE9-114F-97F1-19A56B5AD26E}"/>
              </a:ext>
            </a:extLst>
          </p:cNvPr>
          <p:cNvSpPr/>
          <p:nvPr/>
        </p:nvSpPr>
        <p:spPr>
          <a:xfrm>
            <a:off x="7070605" y="1652897"/>
            <a:ext cx="400693" cy="375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67746084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 del segundo botón, distribuidor.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17" name="Google Shape;117;p6"/>
          <p:cNvSpPr/>
          <p:nvPr/>
        </p:nvSpPr>
        <p:spPr>
          <a:xfrm>
            <a:off x="8253350" y="3750066"/>
            <a:ext cx="3948174" cy="31079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000" dirty="0">
                <a:solidFill>
                  <a:schemeClr val="dk1"/>
                </a:solidFill>
              </a:rPr>
              <a:t>: </a:t>
            </a:r>
            <a:r>
              <a:rPr lang="es-ES" sz="1000" dirty="0">
                <a:solidFill>
                  <a:schemeClr val="dk1"/>
                </a:solidFill>
                <a:hlinkClick r:id="rId3"/>
              </a:rPr>
              <a:t>https://www.freepik.es/vector-gratis/composicion-centro-comercial-isometrica-supermercado-construyendo-autos-cajeros-estacionamiento-clientes-empujando-carros-sala-hipermercado_9455733.htm#page=1&amp;query=supermercado&amp;position=21&amp;from_view=search</a:t>
            </a:r>
            <a:endParaRPr lang="es-ES" sz="10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300"/>
            </a:pPr>
            <a:r>
              <a:rPr lang="en-US" sz="1000" dirty="0">
                <a:hlinkClick r:id="rId4"/>
              </a:rPr>
              <a:t>https://www.freepik.es/vector-gratis/gente-compras-ilustracion-plana-centro-comercial-ciudad-compradores-dibujos-animados-caminando-dentro-edificio-comercial-o-tienda_12291227.htm#page=1&amp;query=supermercado&amp;position=5&amp;from_view=search</a:t>
            </a:r>
            <a:endParaRPr lang="en-US" sz="1000" dirty="0"/>
          </a:p>
          <a:p>
            <a:pPr lvl="0">
              <a:buClr>
                <a:schemeClr val="dk1"/>
              </a:buClr>
              <a:buSzPts val="300"/>
            </a:pPr>
            <a:r>
              <a:rPr lang="en-US" sz="1000" dirty="0"/>
              <a:t>https://</a:t>
            </a:r>
            <a:r>
              <a:rPr lang="en-US" sz="1000" dirty="0" err="1"/>
              <a:t>www.freepik.es</a:t>
            </a:r>
            <a:r>
              <a:rPr lang="en-US" sz="1000" dirty="0"/>
              <a:t>/vector-gratis/conjunto-rejillas-refrigeradores-comida_16334375.htm#page=1&amp;position=2&amp;from_view=</a:t>
            </a:r>
            <a:r>
              <a:rPr lang="en-US" sz="1000" dirty="0" err="1"/>
              <a:t>detail#query</a:t>
            </a:r>
            <a:r>
              <a:rPr lang="en-US" sz="1000" dirty="0"/>
              <a:t>=</a:t>
            </a:r>
            <a:r>
              <a:rPr lang="en-US" sz="1000" dirty="0" err="1"/>
              <a:t>supermercado&amp;position</a:t>
            </a:r>
            <a:r>
              <a:rPr lang="en-US" sz="1000" dirty="0"/>
              <a:t>=2&amp;from_view=detail</a:t>
            </a:r>
          </a:p>
          <a:p>
            <a:pPr lvl="0">
              <a:buClr>
                <a:schemeClr val="dk1"/>
              </a:buClr>
              <a:buSzPts val="300"/>
            </a:pPr>
            <a:endParaRPr lang="en-US" sz="1000" dirty="0"/>
          </a:p>
          <a:p>
            <a:pPr lvl="0">
              <a:buClr>
                <a:schemeClr val="dk1"/>
              </a:buClr>
              <a:buSzPts val="300"/>
            </a:pPr>
            <a:endParaRPr sz="10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B617D356-20D0-2041-BE0D-C4E44345A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31" y="742949"/>
            <a:ext cx="7324333" cy="5499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96B8316-A976-D841-9BC7-34A2DE68A9A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035" t="61523" r="37122" b="-2932"/>
          <a:stretch/>
        </p:blipFill>
        <p:spPr>
          <a:xfrm>
            <a:off x="2455525" y="4356243"/>
            <a:ext cx="5239820" cy="19269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37B9924-D95F-604D-856A-3AD5B0CBC86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9637" r="410"/>
          <a:stretch/>
        </p:blipFill>
        <p:spPr>
          <a:xfrm>
            <a:off x="657546" y="869950"/>
            <a:ext cx="1797979" cy="3403549"/>
          </a:xfrm>
          <a:prstGeom prst="rect">
            <a:avLst/>
          </a:prstGeom>
          <a:ln>
            <a:solidFill>
              <a:srgbClr val="81C683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56B91CF-1C1C-E946-A405-A1A275803FF6}"/>
              </a:ext>
            </a:extLst>
          </p:cNvPr>
          <p:cNvSpPr/>
          <p:nvPr/>
        </p:nvSpPr>
        <p:spPr>
          <a:xfrm>
            <a:off x="657546" y="869950"/>
            <a:ext cx="7037799" cy="5284270"/>
          </a:xfrm>
          <a:prstGeom prst="rect">
            <a:avLst/>
          </a:prstGeom>
          <a:solidFill>
            <a:srgbClr val="333F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ounded Rectangular Callout 5">
            <a:extLst>
              <a:ext uri="{FF2B5EF4-FFF2-40B4-BE49-F238E27FC236}">
                <a16:creationId xmlns="" xmlns:a16="http://schemas.microsoft.com/office/drawing/2014/main" id="{E09BB970-C0BF-6C48-8871-6B16BB79134E}"/>
              </a:ext>
            </a:extLst>
          </p:cNvPr>
          <p:cNvSpPr/>
          <p:nvPr/>
        </p:nvSpPr>
        <p:spPr>
          <a:xfrm>
            <a:off x="2849056" y="3215811"/>
            <a:ext cx="4677478" cy="2434261"/>
          </a:xfrm>
          <a:prstGeom prst="wedgeRoundRectCallout">
            <a:avLst>
              <a:gd name="adj1" fmla="val -55757"/>
              <a:gd name="adj2" fmla="val 17932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C4AC966-B8B4-054B-AC45-E733E1A1008E}"/>
              </a:ext>
            </a:extLst>
          </p:cNvPr>
          <p:cNvSpPr/>
          <p:nvPr/>
        </p:nvSpPr>
        <p:spPr>
          <a:xfrm>
            <a:off x="3077391" y="3487440"/>
            <a:ext cx="4468043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Distribuidor</a:t>
            </a:r>
          </a:p>
          <a:p>
            <a:pPr lvl="0"/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Política de surtido y nivel de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servicio: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¿qué?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Diseñar arquitectura externa e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interna: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¿dónde?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Gestionar estratégicamente la superficie de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ventas: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¿cómo?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Gestionar rotación y rentabilidad de los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productos: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¿dónde y 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cómo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E74E7E4F-AAE9-114F-97F1-19A56B5AD26E}"/>
              </a:ext>
            </a:extLst>
          </p:cNvPr>
          <p:cNvSpPr/>
          <p:nvPr/>
        </p:nvSpPr>
        <p:spPr>
          <a:xfrm>
            <a:off x="6930257" y="3353504"/>
            <a:ext cx="400693" cy="375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X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36898744-D4D8-664D-AE31-9614C3566C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69" t="66299" r="73666" b="2058"/>
          <a:stretch/>
        </p:blipFill>
        <p:spPr>
          <a:xfrm>
            <a:off x="657546" y="4375007"/>
            <a:ext cx="1779079" cy="1793494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519333263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 del tercer botón, cliente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17" name="Google Shape;117;p6"/>
          <p:cNvSpPr/>
          <p:nvPr/>
        </p:nvSpPr>
        <p:spPr>
          <a:xfrm>
            <a:off x="8253350" y="3750066"/>
            <a:ext cx="3948174" cy="31079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000" dirty="0">
                <a:solidFill>
                  <a:schemeClr val="dk1"/>
                </a:solidFill>
              </a:rPr>
              <a:t>: </a:t>
            </a:r>
            <a:r>
              <a:rPr lang="es-ES" sz="1000" dirty="0">
                <a:solidFill>
                  <a:schemeClr val="dk1"/>
                </a:solidFill>
                <a:hlinkClick r:id="rId3"/>
              </a:rPr>
              <a:t>https://www.freepik.es/vector-gratis/composicion-centro-comercial-isometrica-supermercado-construyendo-autos-cajeros-estacionamiento-clientes-empujando-carros-sala-hipermercado_9455733.htm#page=1&amp;query=supermercado&amp;position=21&amp;from_view=search</a:t>
            </a:r>
            <a:endParaRPr lang="es-ES" sz="10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300"/>
            </a:pPr>
            <a:r>
              <a:rPr lang="en-US" sz="1000" dirty="0">
                <a:hlinkClick r:id="rId4"/>
              </a:rPr>
              <a:t>https://www.freepik.es/vector-gratis/gente-compras-ilustracion-plana-centro-comercial-ciudad-compradores-dibujos-animados-caminando-dentro-edificio-comercial-o-tienda_12291227.htm#page=1&amp;query=supermercado&amp;position=5&amp;from_view=search</a:t>
            </a:r>
            <a:endParaRPr lang="en-US" sz="1000" dirty="0"/>
          </a:p>
          <a:p>
            <a:pPr lvl="0">
              <a:buClr>
                <a:schemeClr val="dk1"/>
              </a:buClr>
              <a:buSzPts val="300"/>
            </a:pPr>
            <a:r>
              <a:rPr lang="en-US" sz="1000" dirty="0"/>
              <a:t>https://</a:t>
            </a:r>
            <a:r>
              <a:rPr lang="en-US" sz="1000" dirty="0" err="1"/>
              <a:t>www.freepik.es</a:t>
            </a:r>
            <a:r>
              <a:rPr lang="en-US" sz="1000" dirty="0"/>
              <a:t>/vector-gratis/conjunto-rejillas-refrigeradores-comida_16334375.htm#page=1&amp;position=2&amp;from_view=</a:t>
            </a:r>
            <a:r>
              <a:rPr lang="en-US" sz="1000" dirty="0" err="1"/>
              <a:t>detail#query</a:t>
            </a:r>
            <a:r>
              <a:rPr lang="en-US" sz="1000" dirty="0"/>
              <a:t>=</a:t>
            </a:r>
            <a:r>
              <a:rPr lang="en-US" sz="1000" dirty="0" err="1"/>
              <a:t>supermercado&amp;position</a:t>
            </a:r>
            <a:r>
              <a:rPr lang="en-US" sz="1000" dirty="0"/>
              <a:t>=2&amp;from_view=detail</a:t>
            </a:r>
          </a:p>
          <a:p>
            <a:pPr lvl="0">
              <a:buClr>
                <a:schemeClr val="dk1"/>
              </a:buClr>
              <a:buSzPts val="300"/>
            </a:pPr>
            <a:endParaRPr lang="en-US" sz="1000" dirty="0"/>
          </a:p>
          <a:p>
            <a:pPr lvl="0">
              <a:buClr>
                <a:schemeClr val="dk1"/>
              </a:buClr>
              <a:buSzPts val="300"/>
            </a:pPr>
            <a:endParaRPr sz="10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B617D356-20D0-2041-BE0D-C4E44345A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31" y="742949"/>
            <a:ext cx="7324333" cy="5499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96B8316-A976-D841-9BC7-34A2DE68A9A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035" t="61523" r="37122" b="-2932"/>
          <a:stretch/>
        </p:blipFill>
        <p:spPr>
          <a:xfrm>
            <a:off x="2455525" y="4356243"/>
            <a:ext cx="5239820" cy="19269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37B9924-D95F-604D-856A-3AD5B0CBC86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9637" r="410"/>
          <a:stretch/>
        </p:blipFill>
        <p:spPr>
          <a:xfrm>
            <a:off x="657546" y="869950"/>
            <a:ext cx="1797979" cy="3403549"/>
          </a:xfrm>
          <a:prstGeom prst="rect">
            <a:avLst/>
          </a:prstGeom>
          <a:ln>
            <a:solidFill>
              <a:srgbClr val="81C683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56B91CF-1C1C-E946-A405-A1A275803FF6}"/>
              </a:ext>
            </a:extLst>
          </p:cNvPr>
          <p:cNvSpPr/>
          <p:nvPr/>
        </p:nvSpPr>
        <p:spPr>
          <a:xfrm>
            <a:off x="657546" y="869950"/>
            <a:ext cx="7037799" cy="5284270"/>
          </a:xfrm>
          <a:prstGeom prst="rect">
            <a:avLst/>
          </a:prstGeom>
          <a:solidFill>
            <a:srgbClr val="333F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ounded Rectangular Callout 5">
            <a:extLst>
              <a:ext uri="{FF2B5EF4-FFF2-40B4-BE49-F238E27FC236}">
                <a16:creationId xmlns="" xmlns:a16="http://schemas.microsoft.com/office/drawing/2014/main" id="{E09BB970-C0BF-6C48-8871-6B16BB79134E}"/>
              </a:ext>
            </a:extLst>
          </p:cNvPr>
          <p:cNvSpPr/>
          <p:nvPr/>
        </p:nvSpPr>
        <p:spPr>
          <a:xfrm>
            <a:off x="1244284" y="1395966"/>
            <a:ext cx="4158399" cy="2434261"/>
          </a:xfrm>
          <a:prstGeom prst="wedgeRoundRectCallout">
            <a:avLst>
              <a:gd name="adj1" fmla="val 24635"/>
              <a:gd name="adj2" fmla="val 64359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C4AC966-B8B4-054B-AC45-E733E1A1008E}"/>
              </a:ext>
            </a:extLst>
          </p:cNvPr>
          <p:cNvSpPr/>
          <p:nvPr/>
        </p:nvSpPr>
        <p:spPr>
          <a:xfrm>
            <a:off x="1663422" y="1740727"/>
            <a:ext cx="3638043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  <a:p>
            <a:pPr lvl="0"/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Aspecto y presentación del negocio.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Trato y atención en el punto de venta.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>
                <a:latin typeface="Arial" panose="020B0604020202020204" pitchFamily="34" charset="0"/>
                <a:cs typeface="Arial" panose="020B0604020202020204" pitchFamily="34" charset="0"/>
              </a:rPr>
              <a:t>Servicio </a:t>
            </a:r>
            <a:r>
              <a:rPr lang="es-CO" smtClean="0">
                <a:latin typeface="Arial" panose="020B0604020202020204" pitchFamily="34" charset="0"/>
                <a:cs typeface="Arial" panose="020B0604020202020204" pitchFamily="34" charset="0"/>
              </a:rPr>
              <a:t>posventa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Ambiente de compra y lúdico.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Generación de placer.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E74E7E4F-AAE9-114F-97F1-19A56B5AD26E}"/>
              </a:ext>
            </a:extLst>
          </p:cNvPr>
          <p:cNvSpPr/>
          <p:nvPr/>
        </p:nvSpPr>
        <p:spPr>
          <a:xfrm>
            <a:off x="4806406" y="1552852"/>
            <a:ext cx="400693" cy="375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999C48F-AC1C-3C48-8619-726E35FF4B1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08" t="61523" r="37122" b="22"/>
          <a:stretch/>
        </p:blipFill>
        <p:spPr>
          <a:xfrm>
            <a:off x="2584666" y="4364753"/>
            <a:ext cx="5105092" cy="1789467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187119935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250</Words>
  <Application>Microsoft Office PowerPoint</Application>
  <PresentationFormat>Panorámica</PresentationFormat>
  <Paragraphs>48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 VASQUEZ</dc:creator>
  <cp:lastModifiedBy>JGOA</cp:lastModifiedBy>
  <cp:revision>11</cp:revision>
  <dcterms:modified xsi:type="dcterms:W3CDTF">2021-10-25T16:39:10Z</dcterms:modified>
</cp:coreProperties>
</file>