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5535"/>
  </p:normalViewPr>
  <p:slideViewPr>
    <p:cSldViewPr snapToGrid="0" snapToObjects="1">
      <p:cViewPr varScale="1">
        <p:scale>
          <a:sx n="116" d="100"/>
          <a:sy n="11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CF06_1_infografía_alcances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infografía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998027"/>
            <a:ext cx="3948174" cy="18599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/vector-gratis/consumidores-caminando-calle-cerca-tienda-ropa_7732597.htm#page=1&amp;query=</a:t>
            </a:r>
            <a:r>
              <a:rPr lang="es-ES" sz="1200" dirty="0" err="1">
                <a:solidFill>
                  <a:schemeClr val="dk1"/>
                </a:solidFill>
              </a:rPr>
              <a:t>comercial&amp;position</a:t>
            </a:r>
            <a:r>
              <a:rPr lang="es-ES" sz="1200" dirty="0">
                <a:solidFill>
                  <a:schemeClr val="dk1"/>
                </a:solidFill>
              </a:rPr>
              <a:t>=13&amp;from_view=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C39A857-C80B-6A4A-AB7A-2C35451C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54" y="3411293"/>
            <a:ext cx="5648264" cy="344670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D42A7CE-627C-8041-A7F4-181E0B6D40E1}"/>
              </a:ext>
            </a:extLst>
          </p:cNvPr>
          <p:cNvCxnSpPr>
            <a:cxnSpLocks/>
          </p:cNvCxnSpPr>
          <p:nvPr/>
        </p:nvCxnSpPr>
        <p:spPr>
          <a:xfrm flipH="1" flipV="1">
            <a:off x="1019170" y="2402367"/>
            <a:ext cx="1877138" cy="238517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CDDA003-C19D-7F4B-862F-6471E96B8164}"/>
              </a:ext>
            </a:extLst>
          </p:cNvPr>
          <p:cNvCxnSpPr>
            <a:cxnSpLocks/>
          </p:cNvCxnSpPr>
          <p:nvPr/>
        </p:nvCxnSpPr>
        <p:spPr>
          <a:xfrm flipH="1" flipV="1">
            <a:off x="2933173" y="2948894"/>
            <a:ext cx="623680" cy="141864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295A7E79-A03D-7342-B3E9-731F90482F3B}"/>
              </a:ext>
            </a:extLst>
          </p:cNvPr>
          <p:cNvCxnSpPr>
            <a:cxnSpLocks/>
          </p:cNvCxnSpPr>
          <p:nvPr/>
        </p:nvCxnSpPr>
        <p:spPr>
          <a:xfrm flipH="1" flipV="1">
            <a:off x="4012199" y="1757976"/>
            <a:ext cx="369464" cy="261977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99C24E1-952E-0447-8601-B11455FF61B4}"/>
              </a:ext>
            </a:extLst>
          </p:cNvPr>
          <p:cNvCxnSpPr>
            <a:cxnSpLocks/>
          </p:cNvCxnSpPr>
          <p:nvPr/>
        </p:nvCxnSpPr>
        <p:spPr>
          <a:xfrm flipH="1" flipV="1">
            <a:off x="5357542" y="2402367"/>
            <a:ext cx="124675" cy="118837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A8FCE9AD-D675-314D-AA33-CA5BBCA9A90C}"/>
              </a:ext>
            </a:extLst>
          </p:cNvPr>
          <p:cNvCxnSpPr>
            <a:cxnSpLocks/>
          </p:cNvCxnSpPr>
          <p:nvPr/>
        </p:nvCxnSpPr>
        <p:spPr>
          <a:xfrm flipV="1">
            <a:off x="6745110" y="1416048"/>
            <a:ext cx="239670" cy="228035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E3FEF0C-4ACA-3F48-9ED1-424E224AD428}"/>
              </a:ext>
            </a:extLst>
          </p:cNvPr>
          <p:cNvSpPr txBox="1"/>
          <p:nvPr/>
        </p:nvSpPr>
        <p:spPr>
          <a:xfrm>
            <a:off x="247776" y="1643152"/>
            <a:ext cx="200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Aumentar la demanda del </a:t>
            </a:r>
            <a:r>
              <a:rPr lang="es-ES_tradnl" dirty="0" smtClean="0"/>
              <a:t>producto.</a:t>
            </a:r>
            <a:endParaRPr lang="es-ES_tradnl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877C4D8-00E0-E04E-B0E3-23DE5461C3BD}"/>
              </a:ext>
            </a:extLst>
          </p:cNvPr>
          <p:cNvSpPr txBox="1"/>
          <p:nvPr/>
        </p:nvSpPr>
        <p:spPr>
          <a:xfrm>
            <a:off x="1857528" y="2274581"/>
            <a:ext cx="200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Generar rentabilidad en el punto de </a:t>
            </a:r>
            <a:r>
              <a:rPr lang="es-ES_tradnl" dirty="0" smtClean="0"/>
              <a:t>venta.</a:t>
            </a:r>
            <a:endParaRPr lang="es-ES_tradnl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C576C55-629F-DB49-A7CF-A6B1C5F6A933}"/>
              </a:ext>
            </a:extLst>
          </p:cNvPr>
          <p:cNvSpPr txBox="1"/>
          <p:nvPr/>
        </p:nvSpPr>
        <p:spPr>
          <a:xfrm>
            <a:off x="3010650" y="1029349"/>
            <a:ext cx="200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Motivar la decisión de compra del </a:t>
            </a:r>
            <a:r>
              <a:rPr lang="es-ES_tradnl" dirty="0" smtClean="0"/>
              <a:t>cliente.</a:t>
            </a:r>
            <a:endParaRPr lang="es-ES_tradnl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5478E6F-4B57-EA48-A02E-364B41EE3889}"/>
              </a:ext>
            </a:extLst>
          </p:cNvPr>
          <p:cNvSpPr txBox="1"/>
          <p:nvPr/>
        </p:nvSpPr>
        <p:spPr>
          <a:xfrm>
            <a:off x="4400564" y="1751361"/>
            <a:ext cx="200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Atraer al cliente al punto de </a:t>
            </a:r>
            <a:r>
              <a:rPr lang="es-ES_tradnl" smtClean="0"/>
              <a:t>venta</a:t>
            </a:r>
            <a:r>
              <a:rPr lang="es-ES_tradnl" smtClean="0"/>
              <a:t>. </a:t>
            </a:r>
            <a:endParaRPr lang="es-ES_tradnl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FE8210F-C1B0-5149-AE41-334EE73383B8}"/>
              </a:ext>
            </a:extLst>
          </p:cNvPr>
          <p:cNvSpPr txBox="1"/>
          <p:nvPr/>
        </p:nvSpPr>
        <p:spPr>
          <a:xfrm>
            <a:off x="5875427" y="587943"/>
            <a:ext cx="2377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Estimular el cambio de decisión del consumidor por la compra del </a:t>
            </a:r>
            <a:r>
              <a:rPr lang="es-ES_tradnl" dirty="0" smtClean="0"/>
              <a:t>producto.</a:t>
            </a:r>
            <a:endParaRPr lang="es-ES_tradnl" dirty="0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4B4BE2DC-1D57-4944-AB4F-B4CD5BCB6DAD}"/>
              </a:ext>
            </a:extLst>
          </p:cNvPr>
          <p:cNvSpPr/>
          <p:nvPr/>
        </p:nvSpPr>
        <p:spPr>
          <a:xfrm>
            <a:off x="3958296" y="1757976"/>
            <a:ext cx="135939" cy="1278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B74B6CC5-8E86-0B4E-8673-EA0083E11AF5}"/>
              </a:ext>
            </a:extLst>
          </p:cNvPr>
          <p:cNvSpPr/>
          <p:nvPr/>
        </p:nvSpPr>
        <p:spPr>
          <a:xfrm>
            <a:off x="5287759" y="2354120"/>
            <a:ext cx="135939" cy="1278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1AB5296C-BD1E-0645-B373-A84002619C92}"/>
              </a:ext>
            </a:extLst>
          </p:cNvPr>
          <p:cNvSpPr/>
          <p:nvPr/>
        </p:nvSpPr>
        <p:spPr>
          <a:xfrm>
            <a:off x="6921573" y="1369193"/>
            <a:ext cx="135939" cy="1278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9F72BE84-CC61-A747-9407-7931A3734D68}"/>
              </a:ext>
            </a:extLst>
          </p:cNvPr>
          <p:cNvSpPr/>
          <p:nvPr/>
        </p:nvSpPr>
        <p:spPr>
          <a:xfrm>
            <a:off x="2875232" y="2884988"/>
            <a:ext cx="135939" cy="1278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F043F97-1797-DA47-8053-858373B3E564}"/>
              </a:ext>
            </a:extLst>
          </p:cNvPr>
          <p:cNvSpPr/>
          <p:nvPr/>
        </p:nvSpPr>
        <p:spPr>
          <a:xfrm>
            <a:off x="951200" y="2338461"/>
            <a:ext cx="135939" cy="1278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Freeform 50">
            <a:extLst>
              <a:ext uri="{FF2B5EF4-FFF2-40B4-BE49-F238E27FC236}">
                <a16:creationId xmlns="" xmlns:a16="http://schemas.microsoft.com/office/drawing/2014/main" id="{3F28C53D-C151-6D44-92BB-FA3DBAD3BB28}"/>
              </a:ext>
            </a:extLst>
          </p:cNvPr>
          <p:cNvSpPr/>
          <p:nvPr/>
        </p:nvSpPr>
        <p:spPr>
          <a:xfrm>
            <a:off x="2907574" y="3514574"/>
            <a:ext cx="3834245" cy="1280504"/>
          </a:xfrm>
          <a:custGeom>
            <a:avLst/>
            <a:gdLst>
              <a:gd name="connsiteX0" fmla="*/ 0 w 3834245"/>
              <a:gd name="connsiteY0" fmla="*/ 1280504 h 1280504"/>
              <a:gd name="connsiteX1" fmla="*/ 633845 w 3834245"/>
              <a:gd name="connsiteY1" fmla="*/ 854477 h 1280504"/>
              <a:gd name="connsiteX2" fmla="*/ 1496291 w 3834245"/>
              <a:gd name="connsiteY2" fmla="*/ 875258 h 1280504"/>
              <a:gd name="connsiteX3" fmla="*/ 2587336 w 3834245"/>
              <a:gd name="connsiteY3" fmla="*/ 43986 h 1280504"/>
              <a:gd name="connsiteX4" fmla="*/ 3834245 w 3834245"/>
              <a:gd name="connsiteY4" fmla="*/ 189458 h 128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4245" h="1280504">
                <a:moveTo>
                  <a:pt x="0" y="1280504"/>
                </a:moveTo>
                <a:cubicBezTo>
                  <a:pt x="192231" y="1101261"/>
                  <a:pt x="384463" y="922018"/>
                  <a:pt x="633845" y="854477"/>
                </a:cubicBezTo>
                <a:cubicBezTo>
                  <a:pt x="883227" y="786936"/>
                  <a:pt x="1170709" y="1010340"/>
                  <a:pt x="1496291" y="875258"/>
                </a:cubicBezTo>
                <a:cubicBezTo>
                  <a:pt x="1821873" y="740176"/>
                  <a:pt x="2197677" y="158286"/>
                  <a:pt x="2587336" y="43986"/>
                </a:cubicBezTo>
                <a:cubicBezTo>
                  <a:pt x="2976995" y="-70314"/>
                  <a:pt x="3405620" y="59572"/>
                  <a:pt x="3834245" y="189458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DF9EF2F5-4933-674D-A289-24E5F6B8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3" y="987736"/>
            <a:ext cx="569372" cy="569372"/>
          </a:xfrm>
          <a:prstGeom prst="rect">
            <a:avLst/>
          </a:prstGeom>
        </p:spPr>
      </p:pic>
      <p:pic>
        <p:nvPicPr>
          <p:cNvPr id="1026" name="Picture 2" descr="icono de línea de rentabilidad 3158720 Vector en Vecteezy">
            <a:extLst>
              <a:ext uri="{FF2B5EF4-FFF2-40B4-BE49-F238E27FC236}">
                <a16:creationId xmlns="" xmlns:a16="http://schemas.microsoft.com/office/drawing/2014/main" id="{4CE75A1B-8F41-2541-9AD5-6D3988BA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23" y="1771394"/>
            <a:ext cx="483154" cy="4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B99AA2DB-D9E6-304D-A785-10A093E46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538" y="54396"/>
            <a:ext cx="504362" cy="5043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05DC77AA-9BF2-5744-9A07-9F279A0AF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057" y="297731"/>
            <a:ext cx="710045" cy="71004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A9C7E45F-7C28-7847-9A46-9DD36D52A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925" y="1162131"/>
            <a:ext cx="569372" cy="5693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Panorámica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9</cp:revision>
  <dcterms:modified xsi:type="dcterms:W3CDTF">2021-10-25T16:35:55Z</dcterms:modified>
</cp:coreProperties>
</file>