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800"/>
    <a:srgbClr val="F88B00"/>
    <a:srgbClr val="FCA800"/>
    <a:srgbClr val="9E9F09"/>
    <a:srgbClr val="358F3A"/>
    <a:srgbClr val="007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160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648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548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equipo-tienda-comestibles-conjunto-vector-dibujos-animados-muebles-aislado-sobre-fondo-blanco_4015135.htm#page=1&amp;query=supermarket&amp;position=18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CF06_1_infografía_funciones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infografía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312999"/>
            <a:ext cx="3948174" cy="2545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https://www.freepik.es/vector-gratis/equipo-tienda-comestibles-conjunto-vector-dibujos-animados-muebles-aislado-sobre-fondo-blanco_4015135.htm#page=1&amp;query=supermarket&amp;position=18&amp;from_view=search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ES" sz="1100" dirty="0">
                <a:solidFill>
                  <a:schemeClr val="dk1"/>
                </a:solidFill>
              </a:rPr>
              <a:t>https://</a:t>
            </a:r>
            <a:r>
              <a:rPr lang="es-ES" sz="1100" dirty="0" err="1">
                <a:solidFill>
                  <a:schemeClr val="dk1"/>
                </a:solidFill>
              </a:rPr>
              <a:t>www.freepik.es</a:t>
            </a:r>
            <a:r>
              <a:rPr lang="es-ES" sz="1100" dirty="0">
                <a:solidFill>
                  <a:schemeClr val="dk1"/>
                </a:solidFill>
              </a:rPr>
              <a:t>/vector-gratis/plantilla-diagrama-flujo-seis-elementos-presentacion-visualizacion-datos-comerciales_2749356.htm#page=1&amp;query=infograf%C3%ADa%20seis&amp;position=3&amp;from_view=</a:t>
            </a:r>
            <a:r>
              <a:rPr lang="es-ES" sz="1100" dirty="0" err="1">
                <a:solidFill>
                  <a:schemeClr val="dk1"/>
                </a:solidFill>
              </a:rPr>
              <a:t>search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1CD085-5896-D743-A904-EE0B77EA9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89" t="19436" r="39084" b="16171"/>
          <a:stretch/>
        </p:blipFill>
        <p:spPr>
          <a:xfrm>
            <a:off x="430338" y="1555203"/>
            <a:ext cx="3838998" cy="3747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CC6DB3-9E32-F744-9910-E361FD482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526" t="55956" r="4718" b="18818"/>
          <a:stretch/>
        </p:blipFill>
        <p:spPr>
          <a:xfrm>
            <a:off x="1250333" y="2335082"/>
            <a:ext cx="2191509" cy="214634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8244EB-FD6D-2A46-A8E3-8B3FEE8FF020}"/>
              </a:ext>
            </a:extLst>
          </p:cNvPr>
          <p:cNvSpPr/>
          <p:nvPr/>
        </p:nvSpPr>
        <p:spPr>
          <a:xfrm>
            <a:off x="4674196" y="2035076"/>
            <a:ext cx="31537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Presentar óptimamente el </a:t>
            </a:r>
            <a:r>
              <a:rPr lang="es-ES_tradnl" sz="1200" dirty="0"/>
              <a:t>producto en la estantería o góndola.</a:t>
            </a:r>
          </a:p>
          <a:p>
            <a:endParaRPr lang="es-ES_tradnl" sz="1200" dirty="0"/>
          </a:p>
          <a:p>
            <a:r>
              <a:rPr lang="es-ES_tradnl" sz="1200" dirty="0"/>
              <a:t>Disponer los productos para los clientes de acuerdo con el espacio en la vitrina.</a:t>
            </a:r>
          </a:p>
          <a:p>
            <a:endParaRPr lang="es-ES_tradnl" sz="1200" dirty="0"/>
          </a:p>
          <a:p>
            <a:r>
              <a:rPr lang="es-ES_tradnl" sz="1200" dirty="0"/>
              <a:t>Integridad en el suministro del producto para que lo seleccione el cliente.</a:t>
            </a:r>
          </a:p>
          <a:p>
            <a:endParaRPr lang="es-ES_tradnl" sz="1200" dirty="0"/>
          </a:p>
          <a:p>
            <a:r>
              <a:rPr lang="es-ES_tradnl" sz="1200" dirty="0"/>
              <a:t>Planificar el área de la sala de negociación o espacio para la distribución del producto.</a:t>
            </a:r>
          </a:p>
          <a:p>
            <a:endParaRPr lang="es-ES_tradnl" sz="1200" dirty="0"/>
          </a:p>
          <a:p>
            <a:r>
              <a:rPr lang="es-ES_tradnl" sz="1200" dirty="0"/>
              <a:t>Destacar el producto frente a la competencia en la vitrina o estantería.</a:t>
            </a:r>
          </a:p>
          <a:p>
            <a:endParaRPr lang="es-ES_tradnl" sz="1200" dirty="0"/>
          </a:p>
          <a:p>
            <a:r>
              <a:rPr lang="es-ES_tradnl" sz="1200" dirty="0"/>
              <a:t>Uso adecuado del espacio en la estantería.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2FF64B-521F-ED4E-9D02-88C953E584B4}"/>
              </a:ext>
            </a:extLst>
          </p:cNvPr>
          <p:cNvSpPr/>
          <p:nvPr/>
        </p:nvSpPr>
        <p:spPr>
          <a:xfrm>
            <a:off x="4374858" y="2065899"/>
            <a:ext cx="205483" cy="300006"/>
          </a:xfrm>
          <a:prstGeom prst="rect">
            <a:avLst/>
          </a:prstGeom>
          <a:solidFill>
            <a:srgbClr val="007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843D3-DFE4-584A-8550-86855AAC709B}"/>
              </a:ext>
            </a:extLst>
          </p:cNvPr>
          <p:cNvSpPr/>
          <p:nvPr/>
        </p:nvSpPr>
        <p:spPr>
          <a:xfrm>
            <a:off x="4375960" y="2577895"/>
            <a:ext cx="205483" cy="300006"/>
          </a:xfrm>
          <a:prstGeom prst="rect">
            <a:avLst/>
          </a:prstGeom>
          <a:solidFill>
            <a:srgbClr val="358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0AC70FD-848B-F246-AB35-56E705ED38A5}"/>
              </a:ext>
            </a:extLst>
          </p:cNvPr>
          <p:cNvSpPr/>
          <p:nvPr/>
        </p:nvSpPr>
        <p:spPr>
          <a:xfrm>
            <a:off x="4375960" y="3122364"/>
            <a:ext cx="205483" cy="300006"/>
          </a:xfrm>
          <a:prstGeom prst="rect">
            <a:avLst/>
          </a:prstGeom>
          <a:solidFill>
            <a:srgbClr val="9E9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FA9DFFA-6559-C34F-AFC5-E9510BA5FD3B}"/>
              </a:ext>
            </a:extLst>
          </p:cNvPr>
          <p:cNvSpPr/>
          <p:nvPr/>
        </p:nvSpPr>
        <p:spPr>
          <a:xfrm>
            <a:off x="4377062" y="3675533"/>
            <a:ext cx="205483" cy="300006"/>
          </a:xfrm>
          <a:prstGeom prst="rect">
            <a:avLst/>
          </a:prstGeom>
          <a:solidFill>
            <a:srgbClr val="FC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3285677-6326-3641-9542-25BAE7A27B42}"/>
              </a:ext>
            </a:extLst>
          </p:cNvPr>
          <p:cNvSpPr/>
          <p:nvPr/>
        </p:nvSpPr>
        <p:spPr>
          <a:xfrm>
            <a:off x="4377062" y="4228702"/>
            <a:ext cx="205483" cy="300006"/>
          </a:xfrm>
          <a:prstGeom prst="rect">
            <a:avLst/>
          </a:prstGeom>
          <a:solidFill>
            <a:srgbClr val="F8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299F963-987C-7541-A124-D52F6026BF50}"/>
              </a:ext>
            </a:extLst>
          </p:cNvPr>
          <p:cNvSpPr/>
          <p:nvPr/>
        </p:nvSpPr>
        <p:spPr>
          <a:xfrm>
            <a:off x="4375061" y="4781871"/>
            <a:ext cx="205483" cy="300006"/>
          </a:xfrm>
          <a:prstGeom prst="rect">
            <a:avLst/>
          </a:prstGeom>
          <a:solidFill>
            <a:srgbClr val="E9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8</cp:revision>
  <dcterms:modified xsi:type="dcterms:W3CDTF">2021-10-25T16:34:38Z</dcterms:modified>
</cp:coreProperties>
</file>