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8" r:id="rId2"/>
    <p:sldId id="265" r:id="rId3"/>
    <p:sldId id="262" r:id="rId4"/>
    <p:sldId id="264" r:id="rId5"/>
    <p:sldId id="263"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C00"/>
    <a:srgbClr val="1AB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4"/>
    <p:restoredTop sz="94674"/>
  </p:normalViewPr>
  <p:slideViewPr>
    <p:cSldViewPr snapToGrid="0" snapToObjects="1">
      <p:cViewPr varScale="1">
        <p:scale>
          <a:sx n="110" d="100"/>
          <a:sy n="110" d="100"/>
        </p:scale>
        <p:origin x="8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826294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841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169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5916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276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901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135909" y="2651964"/>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lt1"/>
              </a:buClr>
              <a:buSzPts val="450"/>
            </a:pPr>
            <a:r>
              <a:rPr lang="es-ES" sz="1800" dirty="0">
                <a:solidFill>
                  <a:schemeClr val="lt1"/>
                </a:solidFill>
              </a:rPr>
              <a:t>CF06_2_1_infografía </a:t>
            </a:r>
            <a:r>
              <a:rPr lang="es-ES" sz="1800" dirty="0" err="1">
                <a:solidFill>
                  <a:schemeClr val="lt1"/>
                </a:solidFill>
              </a:rPr>
              <a:t>interactiva_conceptos</a:t>
            </a:r>
            <a:endParaRPr lang="es-ES" sz="1800" dirty="0">
              <a:solidFill>
                <a:schemeClr val="lt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7"/>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gráfico interactivo. Al dar clic sobre cada uno, se abre la definici</a:t>
            </a:r>
            <a:r>
              <a:rPr lang="es-ES" dirty="0">
                <a:solidFill>
                  <a:schemeClr val="dk1"/>
                </a:solidFill>
              </a:rPr>
              <a:t>ón o concepto respectivo.</a:t>
            </a:r>
            <a:endParaRPr sz="1400" b="0" i="0" u="none" strike="noStrike" cap="none" dirty="0">
              <a:solidFill>
                <a:schemeClr val="dk1"/>
              </a:solidFill>
              <a:latin typeface="Arial"/>
              <a:ea typeface="Arial"/>
              <a:cs typeface="Arial"/>
              <a:sym typeface="Arial"/>
            </a:endParaRPr>
          </a:p>
        </p:txBody>
      </p:sp>
      <p:sp>
        <p:nvSpPr>
          <p:cNvPr id="124" name="Google Shape;124;p7"/>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7"/>
          <p:cNvSpPr/>
          <p:nvPr/>
        </p:nvSpPr>
        <p:spPr>
          <a:xfrm>
            <a:off x="8253350" y="5291191"/>
            <a:ext cx="3948174" cy="1566807"/>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www.freepik.es</a:t>
            </a:r>
            <a:r>
              <a:rPr lang="es-ES" sz="1200" dirty="0">
                <a:solidFill>
                  <a:schemeClr val="dk1"/>
                </a:solidFill>
              </a:rPr>
              <a:t>/vector-gratis/coleccion-plantillas-logotipos-libros-planos_11827553.htm#page=1&amp;query=</a:t>
            </a:r>
            <a:r>
              <a:rPr lang="es-ES" sz="1200" dirty="0" err="1">
                <a:solidFill>
                  <a:schemeClr val="dk1"/>
                </a:solidFill>
              </a:rPr>
              <a:t>libros&amp;position</a:t>
            </a:r>
            <a:r>
              <a:rPr lang="es-ES" sz="1200" dirty="0">
                <a:solidFill>
                  <a:schemeClr val="dk1"/>
                </a:solidFill>
              </a:rPr>
              <a:t>=32&amp;from_view=</a:t>
            </a:r>
            <a:r>
              <a:rPr lang="es-ES" sz="1200" dirty="0" err="1">
                <a:solidFill>
                  <a:schemeClr val="dk1"/>
                </a:solidFill>
              </a:rPr>
              <a:t>search</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lección de plantillas de logotipos de libros planos vector gratuito">
            <a:extLst>
              <a:ext uri="{FF2B5EF4-FFF2-40B4-BE49-F238E27FC236}">
                <a16:creationId xmlns:a16="http://schemas.microsoft.com/office/drawing/2014/main" xmlns="" id="{48FEFA0A-798D-C843-9128-B14F112AD3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493" t="12135" r="20087" b="60150"/>
          <a:stretch/>
        </p:blipFill>
        <p:spPr bwMode="auto">
          <a:xfrm rot="5400000">
            <a:off x="544527" y="1553556"/>
            <a:ext cx="2547993" cy="28918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5DA93A8F-65E1-E54D-AED3-5E1E581A06AE}"/>
              </a:ext>
            </a:extLst>
          </p:cNvPr>
          <p:cNvSpPr txBox="1"/>
          <p:nvPr/>
        </p:nvSpPr>
        <p:spPr>
          <a:xfrm>
            <a:off x="3585681" y="3167390"/>
            <a:ext cx="1931541" cy="523220"/>
          </a:xfrm>
          <a:prstGeom prst="rect">
            <a:avLst/>
          </a:prstGeom>
          <a:noFill/>
        </p:spPr>
        <p:txBody>
          <a:bodyPr wrap="square" rtlCol="0">
            <a:spAutoFit/>
          </a:bodyPr>
          <a:lstStyle/>
          <a:p>
            <a:r>
              <a:rPr lang="es-ES_tradnl" i="1" dirty="0"/>
              <a:t>Haga clic en cada uno de los botones</a:t>
            </a:r>
          </a:p>
        </p:txBody>
      </p:sp>
      <p:pic>
        <p:nvPicPr>
          <p:cNvPr id="5" name="Picture 4">
            <a:extLst>
              <a:ext uri="{FF2B5EF4-FFF2-40B4-BE49-F238E27FC236}">
                <a16:creationId xmlns:a16="http://schemas.microsoft.com/office/drawing/2014/main" xmlns="" id="{E68C4B41-5148-C845-9253-EA089952F97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3889" b="98056" l="3056" r="97222">
                        <a14:foregroundMark x1="3333" y1="19167" x2="3333" y2="19167"/>
                        <a14:foregroundMark x1="8889" y1="30833" x2="8889" y2="30833"/>
                        <a14:foregroundMark x1="10556" y1="10833" x2="10556" y2="10833"/>
                        <a14:foregroundMark x1="20556" y1="3889" x2="20556" y2="3889"/>
                        <a14:foregroundMark x1="30278" y1="9722" x2="30278" y2="9722"/>
                        <a14:foregroundMark x1="31944" y1="73333" x2="45833" y2="84722"/>
                        <a14:foregroundMark x1="64444" y1="98056" x2="75000" y2="90000"/>
                        <a14:foregroundMark x1="95556" y1="69722" x2="97222" y2="80000"/>
                        <a14:foregroundMark x1="97222" y1="80000" x2="97222" y2="80000"/>
                      </a14:backgroundRemoval>
                    </a14:imgEffect>
                  </a14:imgLayer>
                </a14:imgProps>
              </a:ext>
            </a:extLst>
          </a:blip>
          <a:stretch>
            <a:fillRect/>
          </a:stretch>
        </p:blipFill>
        <p:spPr>
          <a:xfrm rot="692969">
            <a:off x="5188607" y="3311227"/>
            <a:ext cx="523221" cy="523221"/>
          </a:xfrm>
          <a:prstGeom prst="rect">
            <a:avLst/>
          </a:prstGeom>
        </p:spPr>
      </p:pic>
      <p:sp>
        <p:nvSpPr>
          <p:cNvPr id="14" name="TextBox 13">
            <a:extLst>
              <a:ext uri="{FF2B5EF4-FFF2-40B4-BE49-F238E27FC236}">
                <a16:creationId xmlns:a16="http://schemas.microsoft.com/office/drawing/2014/main" xmlns="" id="{D78D094C-4760-5344-A21A-CC9815BC9235}"/>
              </a:ext>
            </a:extLst>
          </p:cNvPr>
          <p:cNvSpPr txBox="1"/>
          <p:nvPr/>
        </p:nvSpPr>
        <p:spPr>
          <a:xfrm>
            <a:off x="501496" y="1171507"/>
            <a:ext cx="2634054" cy="369332"/>
          </a:xfrm>
          <a:prstGeom prst="rect">
            <a:avLst/>
          </a:prstGeom>
          <a:noFill/>
        </p:spPr>
        <p:txBody>
          <a:bodyPr wrap="none" rtlCol="0">
            <a:spAutoFit/>
          </a:bodyPr>
          <a:lstStyle/>
          <a:p>
            <a:r>
              <a:rPr lang="es-ES_tradnl" sz="1800" b="1" dirty="0">
                <a:solidFill>
                  <a:schemeClr val="tx1">
                    <a:lumMod val="75000"/>
                    <a:lumOff val="25000"/>
                  </a:schemeClr>
                </a:solidFill>
              </a:rPr>
              <a:t>Definiciones de P.O.P.</a:t>
            </a:r>
          </a:p>
        </p:txBody>
      </p:sp>
    </p:spTree>
    <p:extLst>
      <p:ext uri="{BB962C8B-B14F-4D97-AF65-F5344CB8AC3E}">
        <p14:creationId xmlns:p14="http://schemas.microsoft.com/office/powerpoint/2010/main" val="2070630479"/>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3" name="Google Shape;123;p7"/>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Texto de la definición No 1.</a:t>
            </a:r>
            <a:endParaRPr sz="1400" b="0" i="0" u="none" strike="noStrike" cap="none" dirty="0">
              <a:solidFill>
                <a:schemeClr val="dk1"/>
              </a:solidFill>
              <a:latin typeface="Arial"/>
              <a:ea typeface="Arial"/>
              <a:cs typeface="Arial"/>
              <a:sym typeface="Arial"/>
            </a:endParaRPr>
          </a:p>
        </p:txBody>
      </p:sp>
      <p:sp>
        <p:nvSpPr>
          <p:cNvPr id="124" name="Google Shape;124;p7"/>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7"/>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lección de plantillas de logotipos de libros planos vector gratuito">
            <a:extLst>
              <a:ext uri="{FF2B5EF4-FFF2-40B4-BE49-F238E27FC236}">
                <a16:creationId xmlns:a16="http://schemas.microsoft.com/office/drawing/2014/main" xmlns="" id="{48FEFA0A-798D-C843-9128-B14F112AD3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493" t="12135" r="20087" b="60150"/>
          <a:stretch/>
        </p:blipFill>
        <p:spPr bwMode="auto">
          <a:xfrm rot="5400000">
            <a:off x="544527" y="1553556"/>
            <a:ext cx="2547993" cy="28918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C775A2C7-544E-4A43-967D-D1F5939B3D96}"/>
              </a:ext>
            </a:extLst>
          </p:cNvPr>
          <p:cNvSpPr/>
          <p:nvPr/>
        </p:nvSpPr>
        <p:spPr>
          <a:xfrm>
            <a:off x="3565133" y="2286863"/>
            <a:ext cx="4226103" cy="1826654"/>
          </a:xfrm>
          <a:prstGeom prst="rect">
            <a:avLst/>
          </a:prstGeom>
        </p:spPr>
        <p:txBody>
          <a:bodyPr wrap="square">
            <a:spAutoFit/>
          </a:bodyPr>
          <a:lstStyle/>
          <a:p>
            <a:pPr marL="83820" algn="just">
              <a:lnSpc>
                <a:spcPct val="115000"/>
              </a:lnSpc>
            </a:pPr>
            <a:r>
              <a:rPr lang="es-CO" dirty="0">
                <a:latin typeface="Arial" panose="020B0604020202020204" pitchFamily="34" charset="0"/>
                <a:ea typeface="Arial" panose="020B0604020202020204" pitchFamily="34" charset="0"/>
              </a:rPr>
              <a:t>“POPAI y Graphispack Asociación la definen como una </a:t>
            </a:r>
            <a:r>
              <a:rPr lang="es-CO" dirty="0" smtClean="0">
                <a:latin typeface="Arial" panose="020B0604020202020204" pitchFamily="34" charset="0"/>
                <a:ea typeface="Arial" panose="020B0604020202020204" pitchFamily="34" charset="0"/>
              </a:rPr>
              <a:t>“técnica </a:t>
            </a:r>
            <a:r>
              <a:rPr lang="es-CO" dirty="0">
                <a:latin typeface="Arial" panose="020B0604020202020204" pitchFamily="34" charset="0"/>
                <a:ea typeface="Arial" panose="020B0604020202020204" pitchFamily="34" charset="0"/>
              </a:rPr>
              <a:t>del marketing (…) cuyo objetivo es llamar la atención sobre los detalles o características del producto (…) que otorgan un valor añadido al mismo sobre el resto de productos promocionados en el sitio en el que se puede </a:t>
            </a:r>
            <a:r>
              <a:rPr lang="es-CO" dirty="0" smtClean="0">
                <a:latin typeface="Arial" panose="020B0604020202020204" pitchFamily="34" charset="0"/>
                <a:ea typeface="Arial" panose="020B0604020202020204" pitchFamily="34" charset="0"/>
              </a:rPr>
              <a:t>comprar” </a:t>
            </a:r>
            <a:r>
              <a:rPr lang="es-CO" dirty="0">
                <a:latin typeface="Arial" panose="020B0604020202020204" pitchFamily="34" charset="0"/>
                <a:ea typeface="Arial" panose="020B0604020202020204" pitchFamily="34" charset="0"/>
              </a:rPr>
              <a:t>(</a:t>
            </a:r>
            <a:r>
              <a:rPr lang="es-CO" dirty="0" smtClean="0">
                <a:latin typeface="Arial" panose="020B0604020202020204" pitchFamily="34" charset="0"/>
                <a:ea typeface="Arial" panose="020B0604020202020204" pitchFamily="34" charset="0"/>
              </a:rPr>
              <a:t>Robles, 2009</a:t>
            </a:r>
            <a:r>
              <a:rPr lang="es-CO" dirty="0">
                <a:latin typeface="Arial" panose="020B0604020202020204" pitchFamily="34" charset="0"/>
                <a:ea typeface="Arial" panose="020B0604020202020204" pitchFamily="34" charset="0"/>
              </a:rPr>
              <a:t>, p. 92</a:t>
            </a:r>
            <a:r>
              <a:rPr lang="es-CO" dirty="0" smtClean="0">
                <a:latin typeface="Arial" panose="020B0604020202020204" pitchFamily="34" charset="0"/>
                <a:ea typeface="Arial" panose="020B0604020202020204" pitchFamily="34" charset="0"/>
              </a:rPr>
              <a:t>).</a:t>
            </a:r>
            <a:endParaRPr lang="en-US" sz="1800" dirty="0">
              <a:effectLst/>
              <a:latin typeface="Arial" panose="020B0604020202020204" pitchFamily="34" charset="0"/>
              <a:ea typeface="Arial" panose="020B0604020202020204" pitchFamily="34" charset="0"/>
            </a:endParaRPr>
          </a:p>
        </p:txBody>
      </p:sp>
      <p:sp>
        <p:nvSpPr>
          <p:cNvPr id="2" name="Rounded Rectangle 1">
            <a:extLst>
              <a:ext uri="{FF2B5EF4-FFF2-40B4-BE49-F238E27FC236}">
                <a16:creationId xmlns:a16="http://schemas.microsoft.com/office/drawing/2014/main" xmlns="" id="{E85420B1-FFD5-5341-857E-45DCD22579F4}"/>
              </a:ext>
            </a:extLst>
          </p:cNvPr>
          <p:cNvSpPr/>
          <p:nvPr/>
        </p:nvSpPr>
        <p:spPr>
          <a:xfrm>
            <a:off x="3503732" y="2162226"/>
            <a:ext cx="4448710" cy="2054832"/>
          </a:xfrm>
          <a:prstGeom prst="roundRect">
            <a:avLst>
              <a:gd name="adj" fmla="val 3667"/>
            </a:avLst>
          </a:prstGeom>
          <a:noFill/>
          <a:ln>
            <a:solidFill>
              <a:srgbClr val="1AB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ight Bracket 2">
            <a:extLst>
              <a:ext uri="{FF2B5EF4-FFF2-40B4-BE49-F238E27FC236}">
                <a16:creationId xmlns:a16="http://schemas.microsoft.com/office/drawing/2014/main" xmlns="" id="{EA0B09CD-FAD3-1A48-94A0-60CBBE963F1E}"/>
              </a:ext>
            </a:extLst>
          </p:cNvPr>
          <p:cNvSpPr/>
          <p:nvPr/>
        </p:nvSpPr>
        <p:spPr>
          <a:xfrm rot="5400000">
            <a:off x="3250941" y="1905825"/>
            <a:ext cx="181077" cy="4803546"/>
          </a:xfrm>
          <a:prstGeom prst="rightBracket">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1" name="TextBox 10">
            <a:extLst>
              <a:ext uri="{FF2B5EF4-FFF2-40B4-BE49-F238E27FC236}">
                <a16:creationId xmlns:a16="http://schemas.microsoft.com/office/drawing/2014/main" xmlns="" id="{F3A46699-023B-B748-8A93-3CE402968B3E}"/>
              </a:ext>
            </a:extLst>
          </p:cNvPr>
          <p:cNvSpPr txBox="1"/>
          <p:nvPr/>
        </p:nvSpPr>
        <p:spPr>
          <a:xfrm>
            <a:off x="501496" y="1171507"/>
            <a:ext cx="2634054" cy="369332"/>
          </a:xfrm>
          <a:prstGeom prst="rect">
            <a:avLst/>
          </a:prstGeom>
          <a:noFill/>
        </p:spPr>
        <p:txBody>
          <a:bodyPr wrap="none" rtlCol="0">
            <a:spAutoFit/>
          </a:bodyPr>
          <a:lstStyle/>
          <a:p>
            <a:r>
              <a:rPr lang="es-ES_tradnl" sz="1800" b="1" dirty="0">
                <a:solidFill>
                  <a:schemeClr val="tx1">
                    <a:lumMod val="75000"/>
                    <a:lumOff val="25000"/>
                  </a:schemeClr>
                </a:solidFill>
              </a:rPr>
              <a:t>Definiciones de P.O.P.</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4" name="Google Shape;124;p7"/>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7"/>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lección de plantillas de logotipos de libros planos vector gratuito">
            <a:extLst>
              <a:ext uri="{FF2B5EF4-FFF2-40B4-BE49-F238E27FC236}">
                <a16:creationId xmlns:a16="http://schemas.microsoft.com/office/drawing/2014/main" xmlns="" id="{48FEFA0A-798D-C843-9128-B14F112AD3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493" t="12135" r="20087" b="60150"/>
          <a:stretch/>
        </p:blipFill>
        <p:spPr bwMode="auto">
          <a:xfrm rot="5400000">
            <a:off x="544527" y="1553556"/>
            <a:ext cx="2547993" cy="28918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C775A2C7-544E-4A43-967D-D1F5939B3D96}"/>
              </a:ext>
            </a:extLst>
          </p:cNvPr>
          <p:cNvSpPr/>
          <p:nvPr/>
        </p:nvSpPr>
        <p:spPr>
          <a:xfrm>
            <a:off x="3503732" y="2142908"/>
            <a:ext cx="4304871" cy="3292120"/>
          </a:xfrm>
          <a:prstGeom prst="rect">
            <a:avLst/>
          </a:prstGeom>
        </p:spPr>
        <p:txBody>
          <a:bodyPr wrap="square">
            <a:spAutoFit/>
          </a:bodyPr>
          <a:lstStyle/>
          <a:p>
            <a:pPr marL="83820" algn="just">
              <a:lnSpc>
                <a:spcPct val="115000"/>
              </a:lnSpc>
            </a:pPr>
            <a:r>
              <a:rPr lang="es-CO" dirty="0">
                <a:latin typeface="Arial" panose="020B0604020202020204" pitchFamily="34" charset="0"/>
                <a:ea typeface="Arial" panose="020B0604020202020204" pitchFamily="34" charset="0"/>
              </a:rPr>
              <a:t>Mahave (</a:t>
            </a:r>
            <a:r>
              <a:rPr lang="es-CO" dirty="0" smtClean="0">
                <a:latin typeface="Arial" panose="020B0604020202020204" pitchFamily="34" charset="0"/>
                <a:ea typeface="Arial" panose="020B0604020202020204" pitchFamily="34" charset="0"/>
              </a:rPr>
              <a:t>2003, p. 10</a:t>
            </a:r>
            <a:r>
              <a:rPr lang="es-CO" dirty="0">
                <a:latin typeface="Arial" panose="020B0604020202020204" pitchFamily="34" charset="0"/>
                <a:ea typeface="Arial" panose="020B0604020202020204" pitchFamily="34" charset="0"/>
              </a:rPr>
              <a:t>) afirma que: </a:t>
            </a:r>
            <a:endParaRPr lang="es-CO" dirty="0" smtClean="0">
              <a:latin typeface="Arial" panose="020B0604020202020204" pitchFamily="34" charset="0"/>
              <a:ea typeface="Arial" panose="020B0604020202020204" pitchFamily="34" charset="0"/>
            </a:endParaRPr>
          </a:p>
          <a:p>
            <a:pPr marL="83820" lvl="2" algn="just">
              <a:lnSpc>
                <a:spcPct val="115000"/>
              </a:lnSpc>
            </a:pPr>
            <a:r>
              <a:rPr lang="es-CO" dirty="0" smtClean="0">
                <a:latin typeface="Arial" panose="020B0604020202020204" pitchFamily="34" charset="0"/>
                <a:ea typeface="Arial" panose="020B0604020202020204" pitchFamily="34" charset="0"/>
              </a:rPr>
              <a:t>“</a:t>
            </a:r>
            <a:r>
              <a:rPr lang="es-CO" dirty="0">
                <a:latin typeface="Arial" panose="020B0604020202020204" pitchFamily="34" charset="0"/>
                <a:ea typeface="Arial" panose="020B0604020202020204" pitchFamily="34" charset="0"/>
              </a:rPr>
              <a:t>A pesar de ser en el punto de venta donde el consumidor toma la mayor parte de decisiones de compra, la publicidad en el punto de venta, continúa siendo la gran desconocida, aunque la venta impersonal, las grandes superficies comerciales y la alta competencia por la gran variedad de productos, han proliferado el uso de la misma</a:t>
            </a:r>
            <a:r>
              <a:rPr lang="es-CO" dirty="0" smtClean="0">
                <a:latin typeface="Arial" panose="020B0604020202020204" pitchFamily="34" charset="0"/>
                <a:ea typeface="Arial" panose="020B0604020202020204" pitchFamily="34" charset="0"/>
              </a:rPr>
              <a:t>”.</a:t>
            </a:r>
          </a:p>
          <a:p>
            <a:pPr marL="83820" algn="just">
              <a:lnSpc>
                <a:spcPct val="115000"/>
              </a:lnSpc>
            </a:pPr>
            <a:r>
              <a:rPr lang="es-CO" dirty="0" smtClean="0">
                <a:latin typeface="Arial" panose="020B0604020202020204" pitchFamily="34" charset="0"/>
                <a:ea typeface="Arial" panose="020B0604020202020204" pitchFamily="34" charset="0"/>
              </a:rPr>
              <a:t>El </a:t>
            </a:r>
            <a:r>
              <a:rPr lang="es-CO" dirty="0">
                <a:latin typeface="Arial" panose="020B0604020202020204" pitchFamily="34" charset="0"/>
                <a:ea typeface="Arial" panose="020B0604020202020204" pitchFamily="34" charset="0"/>
              </a:rPr>
              <a:t>marketing en el punto de venta (</a:t>
            </a:r>
            <a:r>
              <a:rPr lang="es-CO" i="1" dirty="0">
                <a:latin typeface="Arial" panose="020B0604020202020204" pitchFamily="34" charset="0"/>
                <a:ea typeface="Arial" panose="020B0604020202020204" pitchFamily="34" charset="0"/>
              </a:rPr>
              <a:t>marketing at retail</a:t>
            </a:r>
            <a:r>
              <a:rPr lang="es-CO" dirty="0">
                <a:latin typeface="Arial" panose="020B0604020202020204" pitchFamily="34" charset="0"/>
                <a:ea typeface="Arial" panose="020B0604020202020204" pitchFamily="34" charset="0"/>
              </a:rPr>
              <a:t>) enmarca un conjunto de técnicas que le ayudan el comerciante a atraer público en el mismo lugar donde se realiza la compra. </a:t>
            </a:r>
            <a:endParaRPr lang="en-US" sz="1800" dirty="0">
              <a:latin typeface="Arial" panose="020B0604020202020204" pitchFamily="34" charset="0"/>
              <a:ea typeface="Arial" panose="020B0604020202020204" pitchFamily="34" charset="0"/>
            </a:endParaRPr>
          </a:p>
        </p:txBody>
      </p:sp>
      <p:sp>
        <p:nvSpPr>
          <p:cNvPr id="2" name="Rounded Rectangle 1">
            <a:extLst>
              <a:ext uri="{FF2B5EF4-FFF2-40B4-BE49-F238E27FC236}">
                <a16:creationId xmlns:a16="http://schemas.microsoft.com/office/drawing/2014/main" xmlns="" id="{E85420B1-FFD5-5341-857E-45DCD22579F4}"/>
              </a:ext>
            </a:extLst>
          </p:cNvPr>
          <p:cNvSpPr/>
          <p:nvPr/>
        </p:nvSpPr>
        <p:spPr>
          <a:xfrm>
            <a:off x="3431813" y="1917655"/>
            <a:ext cx="4448710" cy="3684777"/>
          </a:xfrm>
          <a:prstGeom prst="roundRect">
            <a:avLst>
              <a:gd name="adj" fmla="val 3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ight Bracket 2">
            <a:extLst>
              <a:ext uri="{FF2B5EF4-FFF2-40B4-BE49-F238E27FC236}">
                <a16:creationId xmlns:a16="http://schemas.microsoft.com/office/drawing/2014/main" xmlns="" id="{EA0B09CD-FAD3-1A48-94A0-60CBBE963F1E}"/>
              </a:ext>
            </a:extLst>
          </p:cNvPr>
          <p:cNvSpPr/>
          <p:nvPr/>
        </p:nvSpPr>
        <p:spPr>
          <a:xfrm rot="16200000" flipV="1">
            <a:off x="3654859" y="-109094"/>
            <a:ext cx="192150" cy="3861350"/>
          </a:xfrm>
          <a:prstGeom prst="rightBracket">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0" name="TextBox 9">
            <a:extLst>
              <a:ext uri="{FF2B5EF4-FFF2-40B4-BE49-F238E27FC236}">
                <a16:creationId xmlns:a16="http://schemas.microsoft.com/office/drawing/2014/main" xmlns="" id="{09A9A085-9F67-5348-9442-BCB55AED634F}"/>
              </a:ext>
            </a:extLst>
          </p:cNvPr>
          <p:cNvSpPr txBox="1"/>
          <p:nvPr/>
        </p:nvSpPr>
        <p:spPr>
          <a:xfrm>
            <a:off x="501496" y="1171507"/>
            <a:ext cx="2634054" cy="369332"/>
          </a:xfrm>
          <a:prstGeom prst="rect">
            <a:avLst/>
          </a:prstGeom>
          <a:noFill/>
        </p:spPr>
        <p:txBody>
          <a:bodyPr wrap="none" rtlCol="0">
            <a:spAutoFit/>
          </a:bodyPr>
          <a:lstStyle/>
          <a:p>
            <a:r>
              <a:rPr lang="es-ES_tradnl" sz="1800" b="1" dirty="0">
                <a:solidFill>
                  <a:schemeClr val="tx1">
                    <a:lumMod val="75000"/>
                    <a:lumOff val="25000"/>
                  </a:schemeClr>
                </a:solidFill>
              </a:rPr>
              <a:t>Definiciones de P.O.P.</a:t>
            </a:r>
          </a:p>
        </p:txBody>
      </p:sp>
      <p:sp>
        <p:nvSpPr>
          <p:cNvPr id="11" name="Google Shape;123;p7">
            <a:extLst>
              <a:ext uri="{FF2B5EF4-FFF2-40B4-BE49-F238E27FC236}">
                <a16:creationId xmlns:a16="http://schemas.microsoft.com/office/drawing/2014/main" xmlns="" id="{8D4CD412-F938-3541-8284-4EA0F2558E15}"/>
              </a:ext>
            </a:extLst>
          </p:cNvPr>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Texto de la definición No 2.</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1072332"/>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4" name="Google Shape;124;p7"/>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25" name="Google Shape;125;p7"/>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Colección de plantillas de logotipos de libros planos vector gratuito">
            <a:extLst>
              <a:ext uri="{FF2B5EF4-FFF2-40B4-BE49-F238E27FC236}">
                <a16:creationId xmlns:a16="http://schemas.microsoft.com/office/drawing/2014/main" xmlns="" id="{48FEFA0A-798D-C843-9128-B14F112AD3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493" t="12135" r="20087" b="60150"/>
          <a:stretch/>
        </p:blipFill>
        <p:spPr bwMode="auto">
          <a:xfrm rot="5400000">
            <a:off x="544527" y="1553556"/>
            <a:ext cx="2547993" cy="28918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C775A2C7-544E-4A43-967D-D1F5939B3D96}"/>
              </a:ext>
            </a:extLst>
          </p:cNvPr>
          <p:cNvSpPr/>
          <p:nvPr/>
        </p:nvSpPr>
        <p:spPr>
          <a:xfrm>
            <a:off x="3565133" y="2286863"/>
            <a:ext cx="4304871" cy="1826654"/>
          </a:xfrm>
          <a:prstGeom prst="rect">
            <a:avLst/>
          </a:prstGeom>
        </p:spPr>
        <p:txBody>
          <a:bodyPr wrap="square">
            <a:spAutoFit/>
          </a:bodyPr>
          <a:lstStyle/>
          <a:p>
            <a:pPr marL="83820" algn="just">
              <a:lnSpc>
                <a:spcPct val="115000"/>
              </a:lnSpc>
            </a:pPr>
            <a:r>
              <a:rPr lang="es-CO" dirty="0">
                <a:latin typeface="Arial" panose="020B0604020202020204" pitchFamily="34" charset="0"/>
                <a:ea typeface="Arial" panose="020B0604020202020204" pitchFamily="34" charset="0"/>
              </a:rPr>
              <a:t>La una buena disposición del producto en el punto de venta, hace que la presentación del producto adquiera un “rol activo”, </a:t>
            </a:r>
            <a:r>
              <a:rPr lang="es-CO" dirty="0" smtClean="0">
                <a:latin typeface="Arial" panose="020B0604020202020204" pitchFamily="34" charset="0"/>
                <a:ea typeface="Arial" panose="020B0604020202020204" pitchFamily="34" charset="0"/>
              </a:rPr>
              <a:t>y sea </a:t>
            </a:r>
            <a:r>
              <a:rPr lang="es-CO" dirty="0">
                <a:latin typeface="Arial" panose="020B0604020202020204" pitchFamily="34" charset="0"/>
                <a:ea typeface="Arial" panose="020B0604020202020204" pitchFamily="34" charset="0"/>
              </a:rPr>
              <a:t>más </a:t>
            </a:r>
            <a:r>
              <a:rPr lang="es-CO" smtClean="0">
                <a:latin typeface="Arial" panose="020B0604020202020204" pitchFamily="34" charset="0"/>
                <a:ea typeface="Arial" panose="020B0604020202020204" pitchFamily="34" charset="0"/>
              </a:rPr>
              <a:t>atractivo mediante </a:t>
            </a:r>
            <a:r>
              <a:rPr lang="es-CO" dirty="0" smtClean="0">
                <a:latin typeface="Arial" panose="020B0604020202020204" pitchFamily="34" charset="0"/>
                <a:ea typeface="Arial" panose="020B0604020202020204" pitchFamily="34" charset="0"/>
              </a:rPr>
              <a:t>“su colocación </a:t>
            </a:r>
            <a:r>
              <a:rPr lang="es-CO" dirty="0">
                <a:latin typeface="Arial" panose="020B0604020202020204" pitchFamily="34" charset="0"/>
                <a:ea typeface="Arial" panose="020B0604020202020204" pitchFamily="34" charset="0"/>
              </a:rPr>
              <a:t>en el punto de venta, el fraccionamiento del producto, el envase y presentación y la exhibición del producto” (</a:t>
            </a:r>
            <a:r>
              <a:rPr lang="es-CO" dirty="0" err="1" smtClean="0">
                <a:latin typeface="Arial" panose="020B0604020202020204" pitchFamily="34" charset="0"/>
                <a:ea typeface="Arial" panose="020B0604020202020204" pitchFamily="34" charset="0"/>
              </a:rPr>
              <a:t>Kotler</a:t>
            </a:r>
            <a:r>
              <a:rPr lang="es-CO" dirty="0" smtClean="0">
                <a:latin typeface="Arial" panose="020B0604020202020204" pitchFamily="34" charset="0"/>
                <a:ea typeface="Arial" panose="020B0604020202020204" pitchFamily="34" charset="0"/>
              </a:rPr>
              <a:t>, </a:t>
            </a:r>
            <a:r>
              <a:rPr lang="en-US" dirty="0" smtClean="0"/>
              <a:t>Bower y </a:t>
            </a:r>
            <a:r>
              <a:rPr lang="en-US" dirty="0" err="1" smtClean="0"/>
              <a:t>Makens</a:t>
            </a:r>
            <a:r>
              <a:rPr lang="en-US" dirty="0" smtClean="0"/>
              <a:t>,</a:t>
            </a:r>
            <a:r>
              <a:rPr lang="es-CO" dirty="0" smtClean="0">
                <a:latin typeface="Arial" panose="020B0604020202020204" pitchFamily="34" charset="0"/>
                <a:ea typeface="Arial" panose="020B0604020202020204" pitchFamily="34" charset="0"/>
              </a:rPr>
              <a:t> </a:t>
            </a:r>
            <a:r>
              <a:rPr lang="es-CO" dirty="0">
                <a:latin typeface="Arial" panose="020B0604020202020204" pitchFamily="34" charset="0"/>
                <a:ea typeface="Arial" panose="020B0604020202020204" pitchFamily="34" charset="0"/>
              </a:rPr>
              <a:t>2008).</a:t>
            </a:r>
            <a:endParaRPr lang="en-US" sz="1800" dirty="0">
              <a:latin typeface="Arial" panose="020B0604020202020204" pitchFamily="34" charset="0"/>
              <a:ea typeface="Arial" panose="020B0604020202020204" pitchFamily="34" charset="0"/>
            </a:endParaRPr>
          </a:p>
        </p:txBody>
      </p:sp>
      <p:sp>
        <p:nvSpPr>
          <p:cNvPr id="2" name="Rounded Rectangle 1">
            <a:extLst>
              <a:ext uri="{FF2B5EF4-FFF2-40B4-BE49-F238E27FC236}">
                <a16:creationId xmlns:a16="http://schemas.microsoft.com/office/drawing/2014/main" xmlns="" id="{E85420B1-FFD5-5341-857E-45DCD22579F4}"/>
              </a:ext>
            </a:extLst>
          </p:cNvPr>
          <p:cNvSpPr/>
          <p:nvPr/>
        </p:nvSpPr>
        <p:spPr>
          <a:xfrm>
            <a:off x="3503732" y="2162226"/>
            <a:ext cx="4448710" cy="2054832"/>
          </a:xfrm>
          <a:prstGeom prst="roundRect">
            <a:avLst>
              <a:gd name="adj" fmla="val 3667"/>
            </a:avLst>
          </a:prstGeom>
          <a:noFill/>
          <a:ln>
            <a:solidFill>
              <a:srgbClr val="FB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ight Bracket 2">
            <a:extLst>
              <a:ext uri="{FF2B5EF4-FFF2-40B4-BE49-F238E27FC236}">
                <a16:creationId xmlns:a16="http://schemas.microsoft.com/office/drawing/2014/main" xmlns="" id="{EA0B09CD-FAD3-1A48-94A0-60CBBE963F1E}"/>
              </a:ext>
            </a:extLst>
          </p:cNvPr>
          <p:cNvSpPr/>
          <p:nvPr/>
        </p:nvSpPr>
        <p:spPr>
          <a:xfrm rot="5400000">
            <a:off x="4137276" y="2792162"/>
            <a:ext cx="181077" cy="3030875"/>
          </a:xfrm>
          <a:prstGeom prst="rightBracket">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1" name="TextBox 10">
            <a:extLst>
              <a:ext uri="{FF2B5EF4-FFF2-40B4-BE49-F238E27FC236}">
                <a16:creationId xmlns:a16="http://schemas.microsoft.com/office/drawing/2014/main" xmlns="" id="{69EE6B64-D68F-9240-B9C0-E20751701DB5}"/>
              </a:ext>
            </a:extLst>
          </p:cNvPr>
          <p:cNvSpPr txBox="1"/>
          <p:nvPr/>
        </p:nvSpPr>
        <p:spPr>
          <a:xfrm>
            <a:off x="501496" y="1171507"/>
            <a:ext cx="2634054" cy="369332"/>
          </a:xfrm>
          <a:prstGeom prst="rect">
            <a:avLst/>
          </a:prstGeom>
          <a:noFill/>
        </p:spPr>
        <p:txBody>
          <a:bodyPr wrap="none" rtlCol="0">
            <a:spAutoFit/>
          </a:bodyPr>
          <a:lstStyle/>
          <a:p>
            <a:r>
              <a:rPr lang="es-ES_tradnl" sz="1800" b="1" dirty="0">
                <a:solidFill>
                  <a:schemeClr val="tx1">
                    <a:lumMod val="75000"/>
                    <a:lumOff val="25000"/>
                  </a:schemeClr>
                </a:solidFill>
              </a:rPr>
              <a:t>Definiciones de P.O.P.</a:t>
            </a:r>
          </a:p>
        </p:txBody>
      </p:sp>
      <p:sp>
        <p:nvSpPr>
          <p:cNvPr id="12" name="Google Shape;123;p7">
            <a:extLst>
              <a:ext uri="{FF2B5EF4-FFF2-40B4-BE49-F238E27FC236}">
                <a16:creationId xmlns:a16="http://schemas.microsoft.com/office/drawing/2014/main" xmlns="" id="{B5FD2B26-A1E0-024D-ABAD-584A37E141CE}"/>
              </a:ext>
            </a:extLst>
          </p:cNvPr>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Texto de la definición No 3.</a:t>
            </a:r>
            <a:endParaRPr sz="1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44256392"/>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323</Words>
  <Application>Microsoft Office PowerPoint</Application>
  <PresentationFormat>Panorámica</PresentationFormat>
  <Paragraphs>20</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VASQUEZ</dc:creator>
  <cp:lastModifiedBy>JGOA</cp:lastModifiedBy>
  <cp:revision>21</cp:revision>
  <dcterms:modified xsi:type="dcterms:W3CDTF">2021-10-25T16:32:26Z</dcterms:modified>
</cp:coreProperties>
</file>