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61"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6C2E"/>
    <a:srgbClr val="BD458D"/>
    <a:srgbClr val="278BBD"/>
    <a:srgbClr val="71A53D"/>
    <a:srgbClr val="6BABA3"/>
    <a:srgbClr val="EDEE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viewProps" Target="viewProps.xml"/><Relationship Id="rId3" Type="http://schemas.openxmlformats.org/officeDocument/2006/relationships/slide" Target="slides/slide2.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19" Type="http://schemas.openxmlformats.org/officeDocument/2006/relationships/theme" Target="theme/theme1.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20677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3781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897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image" Target="../media/image1.tiff"/><Relationship Id="rId7" Type="http://schemas.microsoft.com/office/2007/relationships/hdphoto" Target="../media/hdphoto2.wdp"/><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tiff"/><Relationship Id="rId5" Type="http://schemas.microsoft.com/office/2007/relationships/hdphoto" Target="../media/hdphoto1.wdp"/><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135909" y="2651964"/>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ES" sz="1800" dirty="0">
                <a:solidFill>
                  <a:schemeClr val="lt1"/>
                </a:solidFill>
              </a:rPr>
              <a:t>CF06_2_1_infografía_recomendaciones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452946" y="1257300"/>
            <a:ext cx="352672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gráfico de acuerdo a referencia visual dada.</a:t>
            </a: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7" name="Group 6">
            <a:extLst>
              <a:ext uri="{FF2B5EF4-FFF2-40B4-BE49-F238E27FC236}">
                <a16:creationId xmlns:a16="http://schemas.microsoft.com/office/drawing/2014/main" xmlns="" id="{5D26ABC6-CA40-C943-98DC-1096CFBD9D8A}"/>
              </a:ext>
            </a:extLst>
          </p:cNvPr>
          <p:cNvGrpSpPr/>
          <p:nvPr/>
        </p:nvGrpSpPr>
        <p:grpSpPr>
          <a:xfrm>
            <a:off x="797077" y="371474"/>
            <a:ext cx="6873411" cy="6164376"/>
            <a:chOff x="1089060" y="365985"/>
            <a:chExt cx="6873411" cy="6164376"/>
          </a:xfrm>
        </p:grpSpPr>
        <p:sp>
          <p:nvSpPr>
            <p:cNvPr id="4" name="Rectangle 3">
              <a:extLst>
                <a:ext uri="{FF2B5EF4-FFF2-40B4-BE49-F238E27FC236}">
                  <a16:creationId xmlns:a16="http://schemas.microsoft.com/office/drawing/2014/main" xmlns="" id="{6378FC22-3BB2-FE46-9226-46B766DC4A70}"/>
                </a:ext>
              </a:extLst>
            </p:cNvPr>
            <p:cNvSpPr/>
            <p:nvPr/>
          </p:nvSpPr>
          <p:spPr>
            <a:xfrm>
              <a:off x="1089060" y="365985"/>
              <a:ext cx="6873411" cy="6164376"/>
            </a:xfrm>
            <a:prstGeom prst="rect">
              <a:avLst/>
            </a:prstGeom>
            <a:solidFill>
              <a:srgbClr val="EDEEF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Picture 2">
              <a:extLst>
                <a:ext uri="{FF2B5EF4-FFF2-40B4-BE49-F238E27FC236}">
                  <a16:creationId xmlns:a16="http://schemas.microsoft.com/office/drawing/2014/main" xmlns="" id="{BFC15403-BCE6-D14A-81C7-4EB1EAABC965}"/>
                </a:ext>
              </a:extLst>
            </p:cNvPr>
            <p:cNvPicPr>
              <a:picLocks noChangeAspect="1"/>
            </p:cNvPicPr>
            <p:nvPr/>
          </p:nvPicPr>
          <p:blipFill rotWithShape="1">
            <a:blip r:embed="rId3"/>
            <a:srcRect l="18021" t="14233" r="19244" b="12959"/>
            <a:stretch/>
          </p:blipFill>
          <p:spPr>
            <a:xfrm>
              <a:off x="2413790" y="524413"/>
              <a:ext cx="3682210" cy="4178159"/>
            </a:xfrm>
            <a:prstGeom prst="rect">
              <a:avLst/>
            </a:prstGeom>
          </p:spPr>
        </p:pic>
        <p:pic>
          <p:nvPicPr>
            <p:cNvPr id="8" name="Picture 7">
              <a:extLst>
                <a:ext uri="{FF2B5EF4-FFF2-40B4-BE49-F238E27FC236}">
                  <a16:creationId xmlns:a16="http://schemas.microsoft.com/office/drawing/2014/main" xmlns="" id="{EE38FAB8-FD68-D644-9FA1-19E4CF4A4A98}"/>
                </a:ext>
              </a:extLst>
            </p:cNvPr>
            <p:cNvPicPr>
              <a:picLocks noChangeAspect="1"/>
            </p:cNvPicPr>
            <p:nvPr/>
          </p:nvPicPr>
          <p:blipFill rotWithShape="1">
            <a:blip r:embed="rId3"/>
            <a:srcRect l="18021" t="14193" r="19244" b="57689"/>
            <a:stretch/>
          </p:blipFill>
          <p:spPr>
            <a:xfrm flipH="1">
              <a:off x="2384616" y="4664372"/>
              <a:ext cx="3682210" cy="1613569"/>
            </a:xfrm>
            <a:prstGeom prst="rect">
              <a:avLst/>
            </a:prstGeom>
          </p:spPr>
        </p:pic>
        <p:sp>
          <p:nvSpPr>
            <p:cNvPr id="5" name="Rectangle 4">
              <a:extLst>
                <a:ext uri="{FF2B5EF4-FFF2-40B4-BE49-F238E27FC236}">
                  <a16:creationId xmlns:a16="http://schemas.microsoft.com/office/drawing/2014/main" xmlns="" id="{A98C1453-AB05-8143-9ED6-465C8C4AB3FA}"/>
                </a:ext>
              </a:extLst>
            </p:cNvPr>
            <p:cNvSpPr/>
            <p:nvPr/>
          </p:nvSpPr>
          <p:spPr>
            <a:xfrm>
              <a:off x="2116476" y="524413"/>
              <a:ext cx="2024009" cy="955066"/>
            </a:xfrm>
            <a:prstGeom prst="rect">
              <a:avLst/>
            </a:prstGeom>
            <a:solidFill>
              <a:srgbClr val="ED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xmlns="" id="{752AD946-49E7-4F4C-877F-9C4099915B03}"/>
                </a:ext>
              </a:extLst>
            </p:cNvPr>
            <p:cNvSpPr/>
            <p:nvPr/>
          </p:nvSpPr>
          <p:spPr>
            <a:xfrm>
              <a:off x="4361927" y="1328763"/>
              <a:ext cx="2024009" cy="955066"/>
            </a:xfrm>
            <a:prstGeom prst="rect">
              <a:avLst/>
            </a:prstGeom>
            <a:solidFill>
              <a:srgbClr val="ED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xmlns="" id="{E853D90E-7C51-C843-8D86-B4A7FECF4EE7}"/>
                </a:ext>
              </a:extLst>
            </p:cNvPr>
            <p:cNvSpPr/>
            <p:nvPr/>
          </p:nvSpPr>
          <p:spPr>
            <a:xfrm>
              <a:off x="2096798" y="2135959"/>
              <a:ext cx="2024009" cy="955066"/>
            </a:xfrm>
            <a:prstGeom prst="rect">
              <a:avLst/>
            </a:prstGeom>
            <a:solidFill>
              <a:srgbClr val="ED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xmlns="" id="{7C3A5A8F-3CB5-CC42-8D29-B1A9C1288A7F}"/>
                </a:ext>
              </a:extLst>
            </p:cNvPr>
            <p:cNvSpPr/>
            <p:nvPr/>
          </p:nvSpPr>
          <p:spPr>
            <a:xfrm>
              <a:off x="4364769" y="2922633"/>
              <a:ext cx="2024009" cy="955066"/>
            </a:xfrm>
            <a:prstGeom prst="rect">
              <a:avLst/>
            </a:prstGeom>
            <a:solidFill>
              <a:srgbClr val="ED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angle 13">
              <a:extLst>
                <a:ext uri="{FF2B5EF4-FFF2-40B4-BE49-F238E27FC236}">
                  <a16:creationId xmlns:a16="http://schemas.microsoft.com/office/drawing/2014/main" xmlns="" id="{859F5B1B-E961-9B4B-B959-8FF07C9BEAB8}"/>
                </a:ext>
              </a:extLst>
            </p:cNvPr>
            <p:cNvSpPr/>
            <p:nvPr/>
          </p:nvSpPr>
          <p:spPr>
            <a:xfrm>
              <a:off x="2131740" y="3724388"/>
              <a:ext cx="2024009" cy="955066"/>
            </a:xfrm>
            <a:prstGeom prst="rect">
              <a:avLst/>
            </a:prstGeom>
            <a:solidFill>
              <a:srgbClr val="ED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angle 14">
              <a:extLst>
                <a:ext uri="{FF2B5EF4-FFF2-40B4-BE49-F238E27FC236}">
                  <a16:creationId xmlns:a16="http://schemas.microsoft.com/office/drawing/2014/main" xmlns="" id="{1A69B47D-DF62-E343-B15A-9892576D6373}"/>
                </a:ext>
              </a:extLst>
            </p:cNvPr>
            <p:cNvSpPr/>
            <p:nvPr/>
          </p:nvSpPr>
          <p:spPr>
            <a:xfrm>
              <a:off x="4359809" y="4670255"/>
              <a:ext cx="2024009" cy="955066"/>
            </a:xfrm>
            <a:prstGeom prst="rect">
              <a:avLst/>
            </a:prstGeom>
            <a:solidFill>
              <a:srgbClr val="ED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xmlns="" id="{5F258E55-E5AE-BE46-8B28-70827E8D4086}"/>
                </a:ext>
              </a:extLst>
            </p:cNvPr>
            <p:cNvSpPr/>
            <p:nvPr/>
          </p:nvSpPr>
          <p:spPr>
            <a:xfrm>
              <a:off x="2131740" y="5517532"/>
              <a:ext cx="2024009" cy="955066"/>
            </a:xfrm>
            <a:prstGeom prst="rect">
              <a:avLst/>
            </a:prstGeom>
            <a:solidFill>
              <a:srgbClr val="ED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ounded Rectangle 5">
              <a:extLst>
                <a:ext uri="{FF2B5EF4-FFF2-40B4-BE49-F238E27FC236}">
                  <a16:creationId xmlns:a16="http://schemas.microsoft.com/office/drawing/2014/main" xmlns="" id="{42A24C98-2BE5-D846-8F69-0052A718F2C7}"/>
                </a:ext>
              </a:extLst>
            </p:cNvPr>
            <p:cNvSpPr/>
            <p:nvPr/>
          </p:nvSpPr>
          <p:spPr>
            <a:xfrm>
              <a:off x="4359809" y="842481"/>
              <a:ext cx="1021455" cy="191572"/>
            </a:xfrm>
            <a:prstGeom prst="roundRect">
              <a:avLst/>
            </a:prstGeom>
            <a:solidFill>
              <a:srgbClr val="BD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Rounded Rectangle 17">
              <a:extLst>
                <a:ext uri="{FF2B5EF4-FFF2-40B4-BE49-F238E27FC236}">
                  <a16:creationId xmlns:a16="http://schemas.microsoft.com/office/drawing/2014/main" xmlns="" id="{4E86FF6D-A411-3147-B3BD-A97EA2CA0B77}"/>
                </a:ext>
              </a:extLst>
            </p:cNvPr>
            <p:cNvSpPr/>
            <p:nvPr/>
          </p:nvSpPr>
          <p:spPr>
            <a:xfrm>
              <a:off x="3049881" y="1682181"/>
              <a:ext cx="1021455" cy="191572"/>
            </a:xfrm>
            <a:prstGeom prst="roundRect">
              <a:avLst/>
            </a:prstGeom>
            <a:solidFill>
              <a:srgbClr val="CE6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ounded Rectangle 18">
              <a:extLst>
                <a:ext uri="{FF2B5EF4-FFF2-40B4-BE49-F238E27FC236}">
                  <a16:creationId xmlns:a16="http://schemas.microsoft.com/office/drawing/2014/main" xmlns="" id="{31E09179-17C2-FC4A-872B-CD83EE3AED4C}"/>
                </a:ext>
              </a:extLst>
            </p:cNvPr>
            <p:cNvSpPr/>
            <p:nvPr/>
          </p:nvSpPr>
          <p:spPr>
            <a:xfrm>
              <a:off x="4350358" y="2514353"/>
              <a:ext cx="1021455" cy="191572"/>
            </a:xfrm>
            <a:prstGeom prst="roundRect">
              <a:avLst/>
            </a:prstGeom>
            <a:solidFill>
              <a:srgbClr val="6BA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ounded Rectangle 19">
              <a:extLst>
                <a:ext uri="{FF2B5EF4-FFF2-40B4-BE49-F238E27FC236}">
                  <a16:creationId xmlns:a16="http://schemas.microsoft.com/office/drawing/2014/main" xmlns="" id="{9556EA4A-95A2-E343-AA92-2BDAD55C7E1C}"/>
                </a:ext>
              </a:extLst>
            </p:cNvPr>
            <p:cNvSpPr/>
            <p:nvPr/>
          </p:nvSpPr>
          <p:spPr>
            <a:xfrm>
              <a:off x="3091218" y="3285267"/>
              <a:ext cx="1021455" cy="191572"/>
            </a:xfrm>
            <a:prstGeom prst="roundRect">
              <a:avLst/>
            </a:prstGeom>
            <a:solidFill>
              <a:srgbClr val="71A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Rounded Rectangle 20">
              <a:extLst>
                <a:ext uri="{FF2B5EF4-FFF2-40B4-BE49-F238E27FC236}">
                  <a16:creationId xmlns:a16="http://schemas.microsoft.com/office/drawing/2014/main" xmlns="" id="{1C21ECA6-9A68-984C-8890-B5E3459D7469}"/>
                </a:ext>
              </a:extLst>
            </p:cNvPr>
            <p:cNvSpPr/>
            <p:nvPr/>
          </p:nvSpPr>
          <p:spPr>
            <a:xfrm>
              <a:off x="4414171" y="4076522"/>
              <a:ext cx="1021455" cy="191572"/>
            </a:xfrm>
            <a:prstGeom prst="roundRect">
              <a:avLst/>
            </a:prstGeom>
            <a:solidFill>
              <a:srgbClr val="278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ounded Rectangle 21">
              <a:extLst>
                <a:ext uri="{FF2B5EF4-FFF2-40B4-BE49-F238E27FC236}">
                  <a16:creationId xmlns:a16="http://schemas.microsoft.com/office/drawing/2014/main" xmlns="" id="{77B5D3D9-BF9B-634C-9649-9ABEC6E452D5}"/>
                </a:ext>
              </a:extLst>
            </p:cNvPr>
            <p:cNvSpPr/>
            <p:nvPr/>
          </p:nvSpPr>
          <p:spPr>
            <a:xfrm>
              <a:off x="3062423" y="4984952"/>
              <a:ext cx="1021455" cy="191572"/>
            </a:xfrm>
            <a:prstGeom prst="roundRect">
              <a:avLst/>
            </a:prstGeom>
            <a:solidFill>
              <a:srgbClr val="BD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Rounded Rectangle 22">
              <a:extLst>
                <a:ext uri="{FF2B5EF4-FFF2-40B4-BE49-F238E27FC236}">
                  <a16:creationId xmlns:a16="http://schemas.microsoft.com/office/drawing/2014/main" xmlns="" id="{34E2E21F-9F58-5D40-A4FD-A4D6091597D1}"/>
                </a:ext>
              </a:extLst>
            </p:cNvPr>
            <p:cNvSpPr/>
            <p:nvPr/>
          </p:nvSpPr>
          <p:spPr>
            <a:xfrm>
              <a:off x="4393095" y="5836146"/>
              <a:ext cx="1021455" cy="191572"/>
            </a:xfrm>
            <a:prstGeom prst="roundRect">
              <a:avLst/>
            </a:prstGeom>
            <a:solidFill>
              <a:srgbClr val="CE6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9" name="Rectangle 8">
            <a:extLst>
              <a:ext uri="{FF2B5EF4-FFF2-40B4-BE49-F238E27FC236}">
                <a16:creationId xmlns:a16="http://schemas.microsoft.com/office/drawing/2014/main" xmlns="" id="{1AFD21DA-4002-9F45-8E66-666E53C7F28C}"/>
              </a:ext>
            </a:extLst>
          </p:cNvPr>
          <p:cNvSpPr/>
          <p:nvPr/>
        </p:nvSpPr>
        <p:spPr>
          <a:xfrm>
            <a:off x="4032588" y="797633"/>
            <a:ext cx="1659429" cy="238014"/>
          </a:xfrm>
          <a:prstGeom prst="rect">
            <a:avLst/>
          </a:prstGeom>
        </p:spPr>
        <p:txBody>
          <a:bodyPr wrap="none">
            <a:spAutoFit/>
          </a:bodyPr>
          <a:lstStyle/>
          <a:p>
            <a:pPr>
              <a:lnSpc>
                <a:spcPct val="115000"/>
              </a:lnSpc>
            </a:pPr>
            <a:r>
              <a:rPr lang="es-CO" sz="900" b="1" dirty="0">
                <a:solidFill>
                  <a:schemeClr val="bg1"/>
                </a:solidFill>
              </a:rPr>
              <a:t>Análisis de la competencia</a:t>
            </a:r>
            <a:endParaRPr lang="en-US" sz="900" b="1" dirty="0">
              <a:solidFill>
                <a:schemeClr val="bg1"/>
              </a:solidFill>
            </a:endParaRPr>
          </a:p>
        </p:txBody>
      </p:sp>
      <p:sp>
        <p:nvSpPr>
          <p:cNvPr id="10" name="Rectangle 9">
            <a:extLst>
              <a:ext uri="{FF2B5EF4-FFF2-40B4-BE49-F238E27FC236}">
                <a16:creationId xmlns:a16="http://schemas.microsoft.com/office/drawing/2014/main" xmlns="" id="{CDAB2BED-9735-B945-B0AE-61F8599888E3}"/>
              </a:ext>
            </a:extLst>
          </p:cNvPr>
          <p:cNvSpPr/>
          <p:nvPr/>
        </p:nvSpPr>
        <p:spPr>
          <a:xfrm>
            <a:off x="2076254" y="713166"/>
            <a:ext cx="1822639" cy="707886"/>
          </a:xfrm>
          <a:prstGeom prst="rect">
            <a:avLst/>
          </a:prstGeom>
        </p:spPr>
        <p:txBody>
          <a:bodyPr wrap="square">
            <a:spAutoFit/>
          </a:bodyPr>
          <a:lstStyle/>
          <a:p>
            <a:pPr algn="r"/>
            <a:r>
              <a:rPr lang="es-ES_tradnl" sz="1000" dirty="0"/>
              <a:t>Realizar un análisis de la competencia siempre será una buena opción para generar ideas innovadoras.</a:t>
            </a:r>
          </a:p>
        </p:txBody>
      </p:sp>
      <p:sp>
        <p:nvSpPr>
          <p:cNvPr id="17" name="Rectangle 16">
            <a:extLst>
              <a:ext uri="{FF2B5EF4-FFF2-40B4-BE49-F238E27FC236}">
                <a16:creationId xmlns:a16="http://schemas.microsoft.com/office/drawing/2014/main" xmlns="" id="{3BFFB61E-7973-CA41-ACD0-DF63B474FE0E}"/>
              </a:ext>
            </a:extLst>
          </p:cNvPr>
          <p:cNvSpPr/>
          <p:nvPr/>
        </p:nvSpPr>
        <p:spPr>
          <a:xfrm>
            <a:off x="2532842" y="1628702"/>
            <a:ext cx="1072730" cy="246221"/>
          </a:xfrm>
          <a:prstGeom prst="rect">
            <a:avLst/>
          </a:prstGeom>
        </p:spPr>
        <p:txBody>
          <a:bodyPr wrap="none">
            <a:spAutoFit/>
          </a:bodyPr>
          <a:lstStyle/>
          <a:p>
            <a:r>
              <a:rPr lang="es-CO" sz="1000" b="1" i="1" dirty="0">
                <a:solidFill>
                  <a:schemeClr val="bg1"/>
                </a:solidFill>
              </a:rPr>
              <a:t>Benchmarking</a:t>
            </a:r>
            <a:endParaRPr lang="es-ES_tradnl" sz="1000" b="1" i="1" dirty="0">
              <a:solidFill>
                <a:schemeClr val="bg1"/>
              </a:solidFill>
            </a:endParaRPr>
          </a:p>
        </p:txBody>
      </p:sp>
      <p:sp>
        <p:nvSpPr>
          <p:cNvPr id="24" name="Rectangle 23">
            <a:extLst>
              <a:ext uri="{FF2B5EF4-FFF2-40B4-BE49-F238E27FC236}">
                <a16:creationId xmlns:a16="http://schemas.microsoft.com/office/drawing/2014/main" xmlns="" id="{7F870925-7B9D-1E4C-9B51-DEDD09700B0D}"/>
              </a:ext>
            </a:extLst>
          </p:cNvPr>
          <p:cNvSpPr/>
          <p:nvPr/>
        </p:nvSpPr>
        <p:spPr>
          <a:xfrm>
            <a:off x="4048469" y="1558328"/>
            <a:ext cx="2477815" cy="707886"/>
          </a:xfrm>
          <a:prstGeom prst="rect">
            <a:avLst/>
          </a:prstGeom>
        </p:spPr>
        <p:txBody>
          <a:bodyPr wrap="square">
            <a:spAutoFit/>
          </a:bodyPr>
          <a:lstStyle/>
          <a:p>
            <a:r>
              <a:rPr lang="es-ES_tradnl" sz="1000" dirty="0"/>
              <a:t>Con el mercado en constante evolución, es importante estar siempre un paso adelante. Por eso, hay que pensar en estrategias a corto y a largo plazo.</a:t>
            </a:r>
          </a:p>
        </p:txBody>
      </p:sp>
      <p:sp>
        <p:nvSpPr>
          <p:cNvPr id="25" name="Rectangle 24">
            <a:extLst>
              <a:ext uri="{FF2B5EF4-FFF2-40B4-BE49-F238E27FC236}">
                <a16:creationId xmlns:a16="http://schemas.microsoft.com/office/drawing/2014/main" xmlns="" id="{327EE8BC-2B13-3B43-982B-4E81CB0CEFCF}"/>
              </a:ext>
            </a:extLst>
          </p:cNvPr>
          <p:cNvSpPr/>
          <p:nvPr/>
        </p:nvSpPr>
        <p:spPr>
          <a:xfrm>
            <a:off x="3959784" y="2459765"/>
            <a:ext cx="1850186" cy="254237"/>
          </a:xfrm>
          <a:prstGeom prst="rect">
            <a:avLst/>
          </a:prstGeom>
        </p:spPr>
        <p:txBody>
          <a:bodyPr wrap="none">
            <a:spAutoFit/>
          </a:bodyPr>
          <a:lstStyle/>
          <a:p>
            <a:pPr algn="just">
              <a:lnSpc>
                <a:spcPct val="115000"/>
              </a:lnSpc>
            </a:pPr>
            <a:r>
              <a:rPr lang="es-CO" sz="1000" b="1" dirty="0">
                <a:solidFill>
                  <a:schemeClr val="bg1"/>
                </a:solidFill>
              </a:rPr>
              <a:t>Conocimiento del producto</a:t>
            </a:r>
            <a:endParaRPr lang="en-US" sz="1000" b="1" dirty="0">
              <a:solidFill>
                <a:schemeClr val="bg1"/>
              </a:solidFill>
            </a:endParaRPr>
          </a:p>
        </p:txBody>
      </p:sp>
      <p:sp>
        <p:nvSpPr>
          <p:cNvPr id="26" name="Rectangle 25">
            <a:extLst>
              <a:ext uri="{FF2B5EF4-FFF2-40B4-BE49-F238E27FC236}">
                <a16:creationId xmlns:a16="http://schemas.microsoft.com/office/drawing/2014/main" xmlns="" id="{4378AD3E-4938-C149-BDFF-8D0EDDACEFDE}"/>
              </a:ext>
            </a:extLst>
          </p:cNvPr>
          <p:cNvSpPr/>
          <p:nvPr/>
        </p:nvSpPr>
        <p:spPr>
          <a:xfrm>
            <a:off x="2123370" y="2400185"/>
            <a:ext cx="1750031" cy="707886"/>
          </a:xfrm>
          <a:prstGeom prst="rect">
            <a:avLst/>
          </a:prstGeom>
        </p:spPr>
        <p:txBody>
          <a:bodyPr wrap="square">
            <a:spAutoFit/>
          </a:bodyPr>
          <a:lstStyle/>
          <a:p>
            <a:pPr algn="r"/>
            <a:r>
              <a:rPr lang="es-ES_tradnl" sz="1000" dirty="0"/>
              <a:t>Tener claro cuál es la categoría que se está manejando para no afectar la proyección de la imagen.</a:t>
            </a:r>
          </a:p>
        </p:txBody>
      </p:sp>
      <p:sp>
        <p:nvSpPr>
          <p:cNvPr id="27" name="Rectangle 26">
            <a:extLst>
              <a:ext uri="{FF2B5EF4-FFF2-40B4-BE49-F238E27FC236}">
                <a16:creationId xmlns:a16="http://schemas.microsoft.com/office/drawing/2014/main" xmlns="" id="{8E29F81D-C26F-4F4B-9A1D-AF6B8E2888CA}"/>
              </a:ext>
            </a:extLst>
          </p:cNvPr>
          <p:cNvSpPr/>
          <p:nvPr/>
        </p:nvSpPr>
        <p:spPr>
          <a:xfrm>
            <a:off x="4062565" y="3033459"/>
            <a:ext cx="2777113" cy="861774"/>
          </a:xfrm>
          <a:prstGeom prst="rect">
            <a:avLst/>
          </a:prstGeom>
        </p:spPr>
        <p:txBody>
          <a:bodyPr wrap="square">
            <a:spAutoFit/>
          </a:bodyPr>
          <a:lstStyle/>
          <a:p>
            <a:r>
              <a:rPr lang="es-ES_tradnl" sz="1000" dirty="0"/>
              <a:t>Los mensajes en la publicidad en el punto de venta, deben enviar un mensaje al consumidor con los beneficios del producto, modo de uso, fecha de vencimiento, etc. para brindar una mayor confianza en la compra.</a:t>
            </a:r>
          </a:p>
        </p:txBody>
      </p:sp>
      <p:sp>
        <p:nvSpPr>
          <p:cNvPr id="28" name="Rectangle 27">
            <a:extLst>
              <a:ext uri="{FF2B5EF4-FFF2-40B4-BE49-F238E27FC236}">
                <a16:creationId xmlns:a16="http://schemas.microsoft.com/office/drawing/2014/main" xmlns="" id="{210B41E5-A3C2-DA45-B93B-520B76C8A12F}"/>
              </a:ext>
            </a:extLst>
          </p:cNvPr>
          <p:cNvSpPr/>
          <p:nvPr/>
        </p:nvSpPr>
        <p:spPr>
          <a:xfrm>
            <a:off x="2323554" y="3231599"/>
            <a:ext cx="1641796" cy="254237"/>
          </a:xfrm>
          <a:prstGeom prst="rect">
            <a:avLst/>
          </a:prstGeom>
        </p:spPr>
        <p:txBody>
          <a:bodyPr wrap="none">
            <a:spAutoFit/>
          </a:bodyPr>
          <a:lstStyle/>
          <a:p>
            <a:pPr algn="just">
              <a:lnSpc>
                <a:spcPct val="115000"/>
              </a:lnSpc>
            </a:pPr>
            <a:r>
              <a:rPr lang="es-CO" sz="1000" b="1" dirty="0">
                <a:solidFill>
                  <a:schemeClr val="bg1"/>
                </a:solidFill>
              </a:rPr>
              <a:t>Beneficios del producto</a:t>
            </a:r>
            <a:endParaRPr lang="en-US" sz="1000" b="1" dirty="0">
              <a:solidFill>
                <a:schemeClr val="bg1"/>
              </a:solidFill>
            </a:endParaRPr>
          </a:p>
        </p:txBody>
      </p:sp>
      <p:sp>
        <p:nvSpPr>
          <p:cNvPr id="29" name="Rectangle 28">
            <a:extLst>
              <a:ext uri="{FF2B5EF4-FFF2-40B4-BE49-F238E27FC236}">
                <a16:creationId xmlns:a16="http://schemas.microsoft.com/office/drawing/2014/main" xmlns="" id="{301E88CA-AF7D-B947-9865-9A22FAFEF76C}"/>
              </a:ext>
            </a:extLst>
          </p:cNvPr>
          <p:cNvSpPr/>
          <p:nvPr/>
        </p:nvSpPr>
        <p:spPr>
          <a:xfrm>
            <a:off x="1664989" y="4003433"/>
            <a:ext cx="2198962" cy="861774"/>
          </a:xfrm>
          <a:prstGeom prst="rect">
            <a:avLst/>
          </a:prstGeom>
        </p:spPr>
        <p:txBody>
          <a:bodyPr wrap="square">
            <a:spAutoFit/>
          </a:bodyPr>
          <a:lstStyle/>
          <a:p>
            <a:pPr algn="r"/>
            <a:r>
              <a:rPr lang="es-ES_tradnl" sz="1000" dirty="0"/>
              <a:t>Es muy importante enfocar el desarrollo de la estrategia POP en la línea de diseño, así el cliente podrá reconocer la marca de manera fácil pues le es atractiva.</a:t>
            </a:r>
          </a:p>
        </p:txBody>
      </p:sp>
      <p:sp>
        <p:nvSpPr>
          <p:cNvPr id="30" name="Rectangle 29">
            <a:extLst>
              <a:ext uri="{FF2B5EF4-FFF2-40B4-BE49-F238E27FC236}">
                <a16:creationId xmlns:a16="http://schemas.microsoft.com/office/drawing/2014/main" xmlns="" id="{2C7A4EFB-69D9-5B4F-BFE4-2C79E5C63B07}"/>
              </a:ext>
            </a:extLst>
          </p:cNvPr>
          <p:cNvSpPr/>
          <p:nvPr/>
        </p:nvSpPr>
        <p:spPr>
          <a:xfrm>
            <a:off x="4048469" y="4036428"/>
            <a:ext cx="952505" cy="254237"/>
          </a:xfrm>
          <a:prstGeom prst="rect">
            <a:avLst/>
          </a:prstGeom>
        </p:spPr>
        <p:txBody>
          <a:bodyPr wrap="none">
            <a:spAutoFit/>
          </a:bodyPr>
          <a:lstStyle/>
          <a:p>
            <a:pPr algn="just">
              <a:lnSpc>
                <a:spcPct val="115000"/>
              </a:lnSpc>
            </a:pPr>
            <a:r>
              <a:rPr lang="es-CO" sz="1000" b="1" dirty="0">
                <a:solidFill>
                  <a:schemeClr val="bg1"/>
                </a:solidFill>
              </a:rPr>
              <a:t>Buen diseño</a:t>
            </a:r>
            <a:endParaRPr lang="en-US" sz="1000" b="1" dirty="0">
              <a:solidFill>
                <a:schemeClr val="bg1"/>
              </a:solidFill>
            </a:endParaRPr>
          </a:p>
        </p:txBody>
      </p:sp>
      <p:sp>
        <p:nvSpPr>
          <p:cNvPr id="31" name="Rectangle 30">
            <a:extLst>
              <a:ext uri="{FF2B5EF4-FFF2-40B4-BE49-F238E27FC236}">
                <a16:creationId xmlns:a16="http://schemas.microsoft.com/office/drawing/2014/main" xmlns="" id="{5E34197E-6616-804F-914B-369AF24138AA}"/>
              </a:ext>
            </a:extLst>
          </p:cNvPr>
          <p:cNvSpPr/>
          <p:nvPr/>
        </p:nvSpPr>
        <p:spPr>
          <a:xfrm>
            <a:off x="4065555" y="4908255"/>
            <a:ext cx="1961823" cy="400110"/>
          </a:xfrm>
          <a:prstGeom prst="rect">
            <a:avLst/>
          </a:prstGeom>
        </p:spPr>
        <p:txBody>
          <a:bodyPr wrap="square">
            <a:spAutoFit/>
          </a:bodyPr>
          <a:lstStyle/>
          <a:p>
            <a:r>
              <a:rPr lang="es-ES_tradnl" sz="1000" dirty="0"/>
              <a:t>Procurar que la publicidad en el punto de venta se destaque.</a:t>
            </a:r>
          </a:p>
        </p:txBody>
      </p:sp>
      <p:sp>
        <p:nvSpPr>
          <p:cNvPr id="36" name="Rectangle 35">
            <a:extLst>
              <a:ext uri="{FF2B5EF4-FFF2-40B4-BE49-F238E27FC236}">
                <a16:creationId xmlns:a16="http://schemas.microsoft.com/office/drawing/2014/main" xmlns="" id="{74653CFD-6D7D-FF4F-9396-C9F46F8CBB68}"/>
              </a:ext>
            </a:extLst>
          </p:cNvPr>
          <p:cNvSpPr/>
          <p:nvPr/>
        </p:nvSpPr>
        <p:spPr>
          <a:xfrm>
            <a:off x="3152775" y="4951978"/>
            <a:ext cx="830677" cy="254237"/>
          </a:xfrm>
          <a:prstGeom prst="rect">
            <a:avLst/>
          </a:prstGeom>
        </p:spPr>
        <p:txBody>
          <a:bodyPr wrap="none">
            <a:spAutoFit/>
          </a:bodyPr>
          <a:lstStyle/>
          <a:p>
            <a:pPr algn="just">
              <a:lnSpc>
                <a:spcPct val="115000"/>
              </a:lnSpc>
            </a:pPr>
            <a:r>
              <a:rPr lang="es-CO" sz="1000" b="1" dirty="0">
                <a:solidFill>
                  <a:schemeClr val="bg1"/>
                </a:solidFill>
              </a:rPr>
              <a:t>Destacado</a:t>
            </a:r>
            <a:endParaRPr lang="en-US" sz="1000" b="1" dirty="0">
              <a:solidFill>
                <a:schemeClr val="bg1"/>
              </a:solidFill>
            </a:endParaRPr>
          </a:p>
        </p:txBody>
      </p:sp>
      <p:sp>
        <p:nvSpPr>
          <p:cNvPr id="32" name="Rectangle 31">
            <a:extLst>
              <a:ext uri="{FF2B5EF4-FFF2-40B4-BE49-F238E27FC236}">
                <a16:creationId xmlns:a16="http://schemas.microsoft.com/office/drawing/2014/main" xmlns="" id="{C88E6A8C-124E-EA42-BDD5-C2D82AC1EBED}"/>
              </a:ext>
            </a:extLst>
          </p:cNvPr>
          <p:cNvSpPr/>
          <p:nvPr/>
        </p:nvSpPr>
        <p:spPr>
          <a:xfrm>
            <a:off x="1687207" y="5551929"/>
            <a:ext cx="2198962" cy="707886"/>
          </a:xfrm>
          <a:prstGeom prst="rect">
            <a:avLst/>
          </a:prstGeom>
        </p:spPr>
        <p:txBody>
          <a:bodyPr wrap="square">
            <a:spAutoFit/>
          </a:bodyPr>
          <a:lstStyle/>
          <a:p>
            <a:pPr algn="r"/>
            <a:r>
              <a:rPr lang="es-ES_tradnl" sz="1000" dirty="0"/>
              <a:t>A pesar que es una publicidad muy importante para cada producto, se recomienda no saturar demasiado el punto de venta.</a:t>
            </a:r>
          </a:p>
        </p:txBody>
      </p:sp>
      <p:sp>
        <p:nvSpPr>
          <p:cNvPr id="38" name="Rectangle 37">
            <a:extLst>
              <a:ext uri="{FF2B5EF4-FFF2-40B4-BE49-F238E27FC236}">
                <a16:creationId xmlns:a16="http://schemas.microsoft.com/office/drawing/2014/main" xmlns="" id="{8CBA012C-FC60-0C43-ABBE-EB27C2D0B3F4}"/>
              </a:ext>
            </a:extLst>
          </p:cNvPr>
          <p:cNvSpPr/>
          <p:nvPr/>
        </p:nvSpPr>
        <p:spPr>
          <a:xfrm>
            <a:off x="4100219" y="5780912"/>
            <a:ext cx="824265" cy="254237"/>
          </a:xfrm>
          <a:prstGeom prst="rect">
            <a:avLst/>
          </a:prstGeom>
        </p:spPr>
        <p:txBody>
          <a:bodyPr wrap="none">
            <a:spAutoFit/>
          </a:bodyPr>
          <a:lstStyle/>
          <a:p>
            <a:pPr algn="just">
              <a:lnSpc>
                <a:spcPct val="115000"/>
              </a:lnSpc>
            </a:pPr>
            <a:r>
              <a:rPr lang="es-CO" sz="1000" b="1" dirty="0">
                <a:solidFill>
                  <a:schemeClr val="bg1"/>
                </a:solidFill>
              </a:rPr>
              <a:t>No saturar</a:t>
            </a:r>
            <a:endParaRPr lang="en-US" sz="1000" b="1" dirty="0">
              <a:solidFill>
                <a:schemeClr val="bg1"/>
              </a:solidFill>
            </a:endParaRPr>
          </a:p>
        </p:txBody>
      </p:sp>
      <p:pic>
        <p:nvPicPr>
          <p:cNvPr id="33" name="Picture 32">
            <a:extLst>
              <a:ext uri="{FF2B5EF4-FFF2-40B4-BE49-F238E27FC236}">
                <a16:creationId xmlns:a16="http://schemas.microsoft.com/office/drawing/2014/main" xmlns="" id="{C6BEDF1E-5A86-2445-BC7A-0025F82EC390}"/>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backgroundRemoval t="5988" b="92216" l="9967" r="89701">
                        <a14:foregroundMark x1="50831" y1="92814" x2="55150" y2="89222"/>
                        <a14:foregroundMark x1="67110" y1="90419" x2="70432" y2="92216"/>
                        <a14:foregroundMark x1="53821" y1="70659" x2="46512" y2="62275"/>
                        <a14:foregroundMark x1="49834" y1="47904" x2="50831" y2="40719"/>
                        <a14:foregroundMark x1="70764" y1="30539" x2="72093" y2="40120"/>
                        <a14:foregroundMark x1="70764" y1="5988" x2="67774" y2="14970"/>
                        <a14:foregroundMark x1="25581" y1="32335" x2="27907" y2="38922"/>
                        <a14:foregroundMark x1="32226" y1="17964" x2="32226" y2="6587"/>
                      </a14:backgroundRemoval>
                    </a14:imgEffect>
                  </a14:imgLayer>
                </a14:imgProps>
              </a:ext>
            </a:extLst>
          </a:blip>
          <a:stretch>
            <a:fillRect/>
          </a:stretch>
        </p:blipFill>
        <p:spPr>
          <a:xfrm>
            <a:off x="1115754" y="693404"/>
            <a:ext cx="1207800" cy="670108"/>
          </a:xfrm>
          <a:prstGeom prst="rect">
            <a:avLst/>
          </a:prstGeom>
        </p:spPr>
      </p:pic>
      <p:pic>
        <p:nvPicPr>
          <p:cNvPr id="34" name="Picture 33">
            <a:extLst>
              <a:ext uri="{FF2B5EF4-FFF2-40B4-BE49-F238E27FC236}">
                <a16:creationId xmlns:a16="http://schemas.microsoft.com/office/drawing/2014/main" xmlns="" id="{A067A03A-5EC3-D149-A9D6-15D22A74AAD9}"/>
              </a:ext>
            </a:extLst>
          </p:cNvPr>
          <p:cNvPicPr>
            <a:picLocks noChangeAspect="1"/>
          </p:cNvPicPr>
          <p:nvPr/>
        </p:nvPicPr>
        <p:blipFill rotWithShape="1">
          <a:blip r:embed="rId6">
            <a:duotone>
              <a:schemeClr val="accent3">
                <a:shade val="45000"/>
                <a:satMod val="135000"/>
              </a:schemeClr>
              <a:prstClr val="white"/>
            </a:duotone>
            <a:extLst>
              <a:ext uri="{BEBA8EAE-BF5A-486C-A8C5-ECC9F3942E4B}">
                <a14:imgProps xmlns:a14="http://schemas.microsoft.com/office/drawing/2010/main">
                  <a14:imgLayer r:embed="rId7">
                    <a14:imgEffect>
                      <a14:backgroundRemoval t="6135" b="94479" l="24839" r="72581">
                        <a14:foregroundMark x1="53226" y1="14110" x2="53226" y2="14110"/>
                        <a14:foregroundMark x1="64194" y1="7975" x2="64194" y2="7975"/>
                        <a14:foregroundMark x1="51935" y1="45399" x2="51935" y2="45399"/>
                        <a14:foregroundMark x1="59677" y1="95092" x2="59677" y2="95092"/>
                        <a14:foregroundMark x1="51613" y1="89571" x2="51613" y2="89571"/>
                        <a14:foregroundMark x1="38065" y1="26380" x2="38065" y2="26380"/>
                        <a14:foregroundMark x1="38065" y1="19018" x2="38065" y2="19018"/>
                        <a14:foregroundMark x1="39677" y1="11656" x2="39677" y2="11656"/>
                        <a14:foregroundMark x1="39355" y1="7362" x2="39355" y2="7362"/>
                        <a14:foregroundMark x1="27742" y1="6135" x2="27742" y2="6135"/>
                        <a14:foregroundMark x1="29677" y1="12883" x2="29677" y2="12883"/>
                        <a14:foregroundMark x1="30323" y1="17791" x2="30323" y2="17791"/>
                        <a14:foregroundMark x1="25484" y1="19632" x2="25484" y2="19632"/>
                        <a14:foregroundMark x1="28387" y1="24540" x2="28387" y2="24540"/>
                      </a14:backgroundRemoval>
                    </a14:imgEffect>
                  </a14:imgLayer>
                </a14:imgProps>
              </a:ext>
            </a:extLst>
          </a:blip>
          <a:srcRect l="19200" r="21142"/>
          <a:stretch/>
        </p:blipFill>
        <p:spPr>
          <a:xfrm>
            <a:off x="6521779" y="1558328"/>
            <a:ext cx="829381" cy="730990"/>
          </a:xfrm>
          <a:prstGeom prst="rect">
            <a:avLst/>
          </a:prstGeom>
        </p:spPr>
      </p:pic>
      <p:pic>
        <p:nvPicPr>
          <p:cNvPr id="35" name="Picture 34">
            <a:extLst>
              <a:ext uri="{FF2B5EF4-FFF2-40B4-BE49-F238E27FC236}">
                <a16:creationId xmlns:a16="http://schemas.microsoft.com/office/drawing/2014/main" xmlns="" id="{DFFC2389-25FC-6046-BE67-9F5F23EFCA45}"/>
              </a:ext>
            </a:extLst>
          </p:cNvPr>
          <p:cNvPicPr>
            <a:picLocks noChangeAspect="1"/>
          </p:cNvPicPr>
          <p:nvPr/>
        </p:nvPicPr>
        <p:blipFill>
          <a:blip r:embed="rId8">
            <a:duotone>
              <a:schemeClr val="accent3">
                <a:shade val="45000"/>
                <a:satMod val="135000"/>
              </a:schemeClr>
              <a:prstClr val="white"/>
            </a:duotone>
            <a:extLst>
              <a:ext uri="{BEBA8EAE-BF5A-486C-A8C5-ECC9F3942E4B}">
                <a14:imgProps xmlns:a14="http://schemas.microsoft.com/office/drawing/2010/main">
                  <a14:imgLayer r:embed="rId9">
                    <a14:imgEffect>
                      <a14:backgroundRemoval t="2222" b="97778" l="4889" r="96889">
                        <a14:foregroundMark x1="5333" y1="67111" x2="5333" y2="67111"/>
                        <a14:foregroundMark x1="28889" y1="90667" x2="28889" y2="90667"/>
                        <a14:foregroundMark x1="91556" y1="62222" x2="91556" y2="62222"/>
                        <a14:foregroundMark x1="96889" y1="51556" x2="96889" y2="51556"/>
                        <a14:foregroundMark x1="15556" y1="97778" x2="18222" y2="95556"/>
                        <a14:foregroundMark x1="62222" y1="9778" x2="62222" y2="9778"/>
                        <a14:foregroundMark x1="52000" y1="6667" x2="52000" y2="6667"/>
                        <a14:foregroundMark x1="40000" y1="10667" x2="40000" y2="10667"/>
                        <a14:foregroundMark x1="52000" y1="2222" x2="52000" y2="2222"/>
                      </a14:backgroundRemoval>
                    </a14:imgEffect>
                  </a14:imgLayer>
                </a14:imgProps>
              </a:ext>
            </a:extLst>
          </a:blip>
          <a:stretch>
            <a:fillRect/>
          </a:stretch>
        </p:blipFill>
        <p:spPr>
          <a:xfrm flipH="1">
            <a:off x="1391651" y="2340413"/>
            <a:ext cx="731650" cy="731650"/>
          </a:xfrm>
          <a:prstGeom prst="rect">
            <a:avLst/>
          </a:prstGeom>
        </p:spPr>
      </p:pic>
      <p:pic>
        <p:nvPicPr>
          <p:cNvPr id="37" name="Picture 36">
            <a:extLst>
              <a:ext uri="{FF2B5EF4-FFF2-40B4-BE49-F238E27FC236}">
                <a16:creationId xmlns:a16="http://schemas.microsoft.com/office/drawing/2014/main" xmlns="" id="{26C57175-191A-554E-B0B6-621CC2177BEA}"/>
              </a:ext>
            </a:extLst>
          </p:cNvPr>
          <p:cNvPicPr>
            <a:picLocks noChangeAspect="1"/>
          </p:cNvPicPr>
          <p:nvPr/>
        </p:nvPicPr>
        <p:blipFill>
          <a:blip r:embed="rId10">
            <a:duotone>
              <a:schemeClr val="accent3">
                <a:shade val="45000"/>
                <a:satMod val="135000"/>
              </a:schemeClr>
              <a:prstClr val="white"/>
            </a:duotone>
          </a:blip>
          <a:stretch>
            <a:fillRect/>
          </a:stretch>
        </p:blipFill>
        <p:spPr>
          <a:xfrm>
            <a:off x="6880721" y="3177447"/>
            <a:ext cx="552430" cy="552430"/>
          </a:xfrm>
          <a:prstGeom prst="rect">
            <a:avLst/>
          </a:prstGeom>
        </p:spPr>
      </p:pic>
      <p:pic>
        <p:nvPicPr>
          <p:cNvPr id="39" name="Picture 38">
            <a:extLst>
              <a:ext uri="{FF2B5EF4-FFF2-40B4-BE49-F238E27FC236}">
                <a16:creationId xmlns:a16="http://schemas.microsoft.com/office/drawing/2014/main" xmlns="" id="{9538B4AB-0817-BE46-95E5-10ECF0297BC6}"/>
              </a:ext>
            </a:extLst>
          </p:cNvPr>
          <p:cNvPicPr>
            <a:picLocks noChangeAspect="1"/>
          </p:cNvPicPr>
          <p:nvPr/>
        </p:nvPicPr>
        <p:blipFill rotWithShape="1">
          <a:blip r:embed="rId11"/>
          <a:srcRect l="26503" t="12078" r="27578" b="11551"/>
          <a:stretch/>
        </p:blipFill>
        <p:spPr>
          <a:xfrm>
            <a:off x="1057538" y="3785978"/>
            <a:ext cx="678767" cy="1128908"/>
          </a:xfrm>
          <a:prstGeom prst="rect">
            <a:avLst/>
          </a:prstGeom>
        </p:spPr>
      </p:pic>
      <p:pic>
        <p:nvPicPr>
          <p:cNvPr id="40" name="Picture 39">
            <a:extLst>
              <a:ext uri="{FF2B5EF4-FFF2-40B4-BE49-F238E27FC236}">
                <a16:creationId xmlns:a16="http://schemas.microsoft.com/office/drawing/2014/main" xmlns="" id="{09A6F8F7-2BEB-594D-A558-84779B15AB6D}"/>
              </a:ext>
            </a:extLst>
          </p:cNvPr>
          <p:cNvPicPr>
            <a:picLocks noChangeAspect="1"/>
          </p:cNvPicPr>
          <p:nvPr/>
        </p:nvPicPr>
        <p:blipFill>
          <a:blip r:embed="rId12">
            <a:duotone>
              <a:schemeClr val="accent3">
                <a:shade val="45000"/>
                <a:satMod val="135000"/>
              </a:schemeClr>
              <a:prstClr val="white"/>
            </a:duotone>
          </a:blip>
          <a:stretch>
            <a:fillRect/>
          </a:stretch>
        </p:blipFill>
        <p:spPr>
          <a:xfrm>
            <a:off x="6186498" y="4684943"/>
            <a:ext cx="691300" cy="691300"/>
          </a:xfrm>
          <a:prstGeom prst="rect">
            <a:avLst/>
          </a:prstGeom>
        </p:spPr>
      </p:pic>
      <p:pic>
        <p:nvPicPr>
          <p:cNvPr id="41" name="Picture 40">
            <a:extLst>
              <a:ext uri="{FF2B5EF4-FFF2-40B4-BE49-F238E27FC236}">
                <a16:creationId xmlns:a16="http://schemas.microsoft.com/office/drawing/2014/main" xmlns="" id="{1F80DB5C-405C-6848-8FE5-3DC152B99B59}"/>
              </a:ext>
            </a:extLst>
          </p:cNvPr>
          <p:cNvPicPr>
            <a:picLocks noChangeAspect="1"/>
          </p:cNvPicPr>
          <p:nvPr/>
        </p:nvPicPr>
        <p:blipFill>
          <a:blip r:embed="rId13">
            <a:duotone>
              <a:schemeClr val="accent3">
                <a:shade val="45000"/>
                <a:satMod val="135000"/>
              </a:schemeClr>
              <a:prstClr val="white"/>
            </a:duotone>
          </a:blip>
          <a:stretch>
            <a:fillRect/>
          </a:stretch>
        </p:blipFill>
        <p:spPr>
          <a:xfrm>
            <a:off x="1086442" y="5628801"/>
            <a:ext cx="578506" cy="578506"/>
          </a:xfrm>
          <a:prstGeom prst="rect">
            <a:avLst/>
          </a:prstGeom>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203</Words>
  <Application>Microsoft Office PowerPoint</Application>
  <PresentationFormat>Panorámica</PresentationFormat>
  <Paragraphs>17</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VASQUEZ</dc:creator>
  <cp:lastModifiedBy>JGOA</cp:lastModifiedBy>
  <cp:revision>26</cp:revision>
  <dcterms:modified xsi:type="dcterms:W3CDTF">2021-10-25T16:29:31Z</dcterms:modified>
</cp:coreProperties>
</file>