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3" r:id="rId4"/>
    <p:sldId id="264" r:id="rId5"/>
    <p:sldId id="265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C3"/>
    <a:srgbClr val="00C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2016"/>
  </p:normalViewPr>
  <p:slideViewPr>
    <p:cSldViewPr snapToGrid="0" snapToObjects="1">
      <p:cViewPr varScale="1">
        <p:scale>
          <a:sx n="107" d="100"/>
          <a:sy n="107" d="100"/>
        </p:scale>
        <p:origin x="11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05911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553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972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080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470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261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135909" y="265196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CF06_2_1_interactividad_publicidad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interactivo de acuerdo a referencia visual dada, el cual contiene tres botones. Al dar clic en cada uno aparece la información respectiva, tal como se aprecia en las siguientes diapositivas.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9A3CE5D-2B97-3642-92B1-C52474FE1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04" t="17395" r="20191" b="28596"/>
          <a:stretch/>
        </p:blipFill>
        <p:spPr>
          <a:xfrm>
            <a:off x="914402" y="742949"/>
            <a:ext cx="6988700" cy="35548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B0781B2-C514-5B4E-801B-131609A28743}"/>
              </a:ext>
            </a:extLst>
          </p:cNvPr>
          <p:cNvSpPr/>
          <p:nvPr/>
        </p:nvSpPr>
        <p:spPr>
          <a:xfrm>
            <a:off x="1264915" y="459570"/>
            <a:ext cx="1509107" cy="56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CO" b="1" dirty="0"/>
              <a:t>Relacionado con el tiempo</a:t>
            </a:r>
            <a:endParaRPr lang="en-US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DC4236-D0B4-224C-AF65-929680AC873F}"/>
              </a:ext>
            </a:extLst>
          </p:cNvPr>
          <p:cNvSpPr/>
          <p:nvPr/>
        </p:nvSpPr>
        <p:spPr>
          <a:xfrm>
            <a:off x="3311670" y="459570"/>
            <a:ext cx="1650748" cy="56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CO" b="1" dirty="0"/>
              <a:t>De acuerdo con los materiales</a:t>
            </a:r>
            <a:endParaRPr lang="en-US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52A0C9D-3DF0-6749-9E9C-77191D20A880}"/>
              </a:ext>
            </a:extLst>
          </p:cNvPr>
          <p:cNvSpPr/>
          <p:nvPr/>
        </p:nvSpPr>
        <p:spPr>
          <a:xfrm>
            <a:off x="5500066" y="459570"/>
            <a:ext cx="1509107" cy="56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CO" b="1" dirty="0"/>
              <a:t>Relacionado con su objetivo</a:t>
            </a:r>
            <a:endParaRPr lang="en-US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C644DD9-1584-4C4E-B13F-698BC92BE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5000" l="4444" r="95556">
                        <a14:foregroundMark x1="70556" y1="95000" x2="70556" y2="95000"/>
                        <a14:foregroundMark x1="95556" y1="71944" x2="95556" y2="71944"/>
                        <a14:foregroundMark x1="29444" y1="10556" x2="29444" y2="10556"/>
                        <a14:foregroundMark x1="19444" y1="3333" x2="19444" y2="3333"/>
                        <a14:foregroundMark x1="8056" y1="10000" x2="8056" y2="10000"/>
                        <a14:foregroundMark x1="4444" y1="20000" x2="4444" y2="20000"/>
                        <a14:foregroundMark x1="9444" y1="30000" x2="9444" y2="3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944594">
            <a:off x="1000163" y="2675354"/>
            <a:ext cx="648984" cy="648984"/>
          </a:xfrm>
          <a:prstGeom prst="rect">
            <a:avLst/>
          </a:prstGeom>
        </p:spPr>
      </p:pic>
      <p:sp>
        <p:nvSpPr>
          <p:cNvPr id="10" name="Google Shape;125;p7">
            <a:extLst>
              <a:ext uri="{FF2B5EF4-FFF2-40B4-BE49-F238E27FC236}">
                <a16:creationId xmlns="" xmlns:a16="http://schemas.microsoft.com/office/drawing/2014/main" id="{3F583353-E4E4-A544-82BC-5F28B4715B22}"/>
              </a:ext>
            </a:extLst>
          </p:cNvPr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www.freepik.es</a:t>
            </a:r>
            <a:r>
              <a:rPr lang="es-ES" sz="1200" dirty="0">
                <a:solidFill>
                  <a:schemeClr val="dk1"/>
                </a:solidFill>
              </a:rPr>
              <a:t>/vector-gratis/plantilla-diagrama-tres-opciones-infografia_1430879.htm#page=1&amp;query=infograf%C3%ADa%20tres&amp;position=33&amp;from_view=</a:t>
            </a:r>
            <a:r>
              <a:rPr lang="es-ES" sz="1200" dirty="0" err="1">
                <a:solidFill>
                  <a:schemeClr val="dk1"/>
                </a:solidFill>
              </a:rPr>
              <a:t>search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del botón: Relacionado con el tiempo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9A3CE5D-2B97-3642-92B1-C52474FE1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04" t="17395" r="20191" b="28596"/>
          <a:stretch/>
        </p:blipFill>
        <p:spPr>
          <a:xfrm>
            <a:off x="914402" y="742950"/>
            <a:ext cx="6988700" cy="29762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B0781B2-C514-5B4E-801B-131609A28743}"/>
              </a:ext>
            </a:extLst>
          </p:cNvPr>
          <p:cNvSpPr/>
          <p:nvPr/>
        </p:nvSpPr>
        <p:spPr>
          <a:xfrm>
            <a:off x="1264915" y="459570"/>
            <a:ext cx="1509107" cy="56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CO" b="1" dirty="0"/>
              <a:t>Relacionado con el tiempo</a:t>
            </a:r>
            <a:endParaRPr lang="en-US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DC4236-D0B4-224C-AF65-929680AC873F}"/>
              </a:ext>
            </a:extLst>
          </p:cNvPr>
          <p:cNvSpPr/>
          <p:nvPr/>
        </p:nvSpPr>
        <p:spPr>
          <a:xfrm>
            <a:off x="3311670" y="459570"/>
            <a:ext cx="1650748" cy="56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CO" b="1" dirty="0"/>
              <a:t>De acuerdo con los materiales</a:t>
            </a:r>
            <a:endParaRPr lang="en-US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52A0C9D-3DF0-6749-9E9C-77191D20A880}"/>
              </a:ext>
            </a:extLst>
          </p:cNvPr>
          <p:cNvSpPr/>
          <p:nvPr/>
        </p:nvSpPr>
        <p:spPr>
          <a:xfrm>
            <a:off x="5500066" y="459570"/>
            <a:ext cx="1509107" cy="56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CO" b="1" dirty="0"/>
              <a:t>Relacionado con su objetivo</a:t>
            </a:r>
            <a:endParaRPr lang="en-US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C644DD9-1584-4C4E-B13F-698BC92BE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5000" l="4444" r="95556">
                        <a14:foregroundMark x1="70556" y1="95000" x2="70556" y2="95000"/>
                        <a14:foregroundMark x1="95556" y1="71944" x2="95556" y2="71944"/>
                        <a14:foregroundMark x1="29444" y1="10556" x2="29444" y2="10556"/>
                        <a14:foregroundMark x1="19444" y1="3333" x2="19444" y2="3333"/>
                        <a14:foregroundMark x1="8056" y1="10000" x2="8056" y2="10000"/>
                        <a14:foregroundMark x1="4444" y1="20000" x2="4444" y2="20000"/>
                        <a14:foregroundMark x1="9444" y1="30000" x2="9444" y2="3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637151">
            <a:off x="818631" y="2184657"/>
            <a:ext cx="596660" cy="59666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C75D9623-B853-8C44-BC5C-05646927FEA5}"/>
              </a:ext>
            </a:extLst>
          </p:cNvPr>
          <p:cNvSpPr/>
          <p:nvPr/>
        </p:nvSpPr>
        <p:spPr>
          <a:xfrm>
            <a:off x="657546" y="3656267"/>
            <a:ext cx="7090363" cy="2976295"/>
          </a:xfrm>
          <a:prstGeom prst="roundRect">
            <a:avLst>
              <a:gd name="adj" fmla="val 4546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2D9232C-A89F-6346-9E5B-861E69488BB6}"/>
              </a:ext>
            </a:extLst>
          </p:cNvPr>
          <p:cNvSpPr/>
          <p:nvPr/>
        </p:nvSpPr>
        <p:spPr>
          <a:xfrm>
            <a:off x="1053956" y="3829381"/>
            <a:ext cx="6577306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300" b="1" dirty="0"/>
              <a:t>Puntual: </a:t>
            </a:r>
            <a:r>
              <a:rPr lang="es-ES_tradnl" sz="1300" dirty="0"/>
              <a:t>son aquellas que se realizan con el objeto de dar a conocer una promoción u oferta que tiene una duración determinada –menos de cuatro </a:t>
            </a:r>
            <a:r>
              <a:rPr lang="es-ES_tradnl" sz="1300" dirty="0" smtClean="0"/>
              <a:t>semanas– </a:t>
            </a:r>
            <a:r>
              <a:rPr lang="es-ES_tradnl" sz="1300" dirty="0"/>
              <a:t>y que se realiza como algo extraordinario, es decir, que no entra dentro de la dinámica habitual del producto o servicio.</a:t>
            </a:r>
          </a:p>
          <a:p>
            <a:endParaRPr lang="es-ES_tradnl" sz="1300" dirty="0"/>
          </a:p>
          <a:p>
            <a:r>
              <a:rPr lang="es-ES_tradnl" sz="1300" b="1" dirty="0"/>
              <a:t>Estacional: </a:t>
            </a:r>
            <a:r>
              <a:rPr lang="es-ES_tradnl" sz="1300" dirty="0"/>
              <a:t>es aquella que se realiza para un periodo determinado generalmente caracterizado por unos altos índices de consumo de ese producto o servicio. Por ejemplo los juguetes en </a:t>
            </a:r>
            <a:r>
              <a:rPr lang="es-ES_tradnl" sz="1300" dirty="0" smtClean="0"/>
              <a:t>Navidad </a:t>
            </a:r>
            <a:r>
              <a:rPr lang="es-ES_tradnl" sz="1300" dirty="0"/>
              <a:t>o las cremas solares en verano. Suelen tener una duración de entre tres y cuatro meses.</a:t>
            </a:r>
          </a:p>
          <a:p>
            <a:endParaRPr lang="es-ES_tradnl" sz="1300" dirty="0"/>
          </a:p>
          <a:p>
            <a:r>
              <a:rPr lang="es-ES_tradnl" sz="1300" b="1" dirty="0"/>
              <a:t>Fija: </a:t>
            </a:r>
            <a:r>
              <a:rPr lang="es-ES_tradnl" sz="1300" dirty="0"/>
              <a:t>es aquella que está fija en un punto de venta y que por lo tanto está fabricada con materiales menos flexibles, de mayor calidad y que mantienen sus cualidades pasado un tiempo prolongado.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454FB13-3577-6F46-801D-9669DE3CF9A6}"/>
              </a:ext>
            </a:extLst>
          </p:cNvPr>
          <p:cNvSpPr/>
          <p:nvPr/>
        </p:nvSpPr>
        <p:spPr>
          <a:xfrm>
            <a:off x="667820" y="3945276"/>
            <a:ext cx="92467" cy="71919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62FE6BB-C616-A04A-B8F9-CE8D82194AF7}"/>
              </a:ext>
            </a:extLst>
          </p:cNvPr>
          <p:cNvSpPr/>
          <p:nvPr/>
        </p:nvSpPr>
        <p:spPr>
          <a:xfrm>
            <a:off x="667820" y="4888225"/>
            <a:ext cx="92467" cy="71919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1787AE6-F800-314C-918E-6DFA0444D930}"/>
              </a:ext>
            </a:extLst>
          </p:cNvPr>
          <p:cNvSpPr/>
          <p:nvPr/>
        </p:nvSpPr>
        <p:spPr>
          <a:xfrm>
            <a:off x="667820" y="5800961"/>
            <a:ext cx="92467" cy="61011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874276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9A3CE5D-2B97-3642-92B1-C52474FE1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04" t="17395" r="20191" b="28596"/>
          <a:stretch/>
        </p:blipFill>
        <p:spPr>
          <a:xfrm>
            <a:off x="914402" y="742950"/>
            <a:ext cx="6988700" cy="29762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B0781B2-C514-5B4E-801B-131609A28743}"/>
              </a:ext>
            </a:extLst>
          </p:cNvPr>
          <p:cNvSpPr/>
          <p:nvPr/>
        </p:nvSpPr>
        <p:spPr>
          <a:xfrm>
            <a:off x="1264915" y="459570"/>
            <a:ext cx="1509107" cy="56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CO" b="1" dirty="0"/>
              <a:t>Relacionado con el tiempo</a:t>
            </a:r>
            <a:endParaRPr lang="en-US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DC4236-D0B4-224C-AF65-929680AC873F}"/>
              </a:ext>
            </a:extLst>
          </p:cNvPr>
          <p:cNvSpPr/>
          <p:nvPr/>
        </p:nvSpPr>
        <p:spPr>
          <a:xfrm>
            <a:off x="3311670" y="459570"/>
            <a:ext cx="1650748" cy="56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CO" b="1" dirty="0"/>
              <a:t>De acuerdo con los materiales</a:t>
            </a:r>
            <a:endParaRPr lang="en-US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52A0C9D-3DF0-6749-9E9C-77191D20A880}"/>
              </a:ext>
            </a:extLst>
          </p:cNvPr>
          <p:cNvSpPr/>
          <p:nvPr/>
        </p:nvSpPr>
        <p:spPr>
          <a:xfrm>
            <a:off x="5500066" y="459570"/>
            <a:ext cx="1509107" cy="56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CO" b="1" dirty="0"/>
              <a:t>Relacionado con su objetivo</a:t>
            </a:r>
            <a:endParaRPr lang="en-US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C644DD9-1584-4C4E-B13F-698BC92BE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5000" l="4444" r="95556">
                        <a14:foregroundMark x1="70556" y1="95000" x2="70556" y2="95000"/>
                        <a14:foregroundMark x1="95556" y1="71944" x2="95556" y2="71944"/>
                        <a14:foregroundMark x1="29444" y1="10556" x2="29444" y2="10556"/>
                        <a14:foregroundMark x1="19444" y1="3333" x2="19444" y2="3333"/>
                        <a14:foregroundMark x1="8056" y1="10000" x2="8056" y2="10000"/>
                        <a14:foregroundMark x1="4444" y1="20000" x2="4444" y2="20000"/>
                        <a14:foregroundMark x1="9444" y1="30000" x2="9444" y2="3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637151">
            <a:off x="2932123" y="2289441"/>
            <a:ext cx="596660" cy="59666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C75D9623-B853-8C44-BC5C-05646927FEA5}"/>
              </a:ext>
            </a:extLst>
          </p:cNvPr>
          <p:cNvSpPr/>
          <p:nvPr/>
        </p:nvSpPr>
        <p:spPr>
          <a:xfrm>
            <a:off x="657546" y="3656268"/>
            <a:ext cx="7090363" cy="1922599"/>
          </a:xfrm>
          <a:prstGeom prst="roundRect">
            <a:avLst>
              <a:gd name="adj" fmla="val 4546"/>
            </a:avLst>
          </a:prstGeom>
          <a:noFill/>
          <a:ln w="28575">
            <a:solidFill>
              <a:srgbClr val="00CE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2D9232C-A89F-6346-9E5B-861E69488BB6}"/>
              </a:ext>
            </a:extLst>
          </p:cNvPr>
          <p:cNvSpPr/>
          <p:nvPr/>
        </p:nvSpPr>
        <p:spPr>
          <a:xfrm>
            <a:off x="1118338" y="3850624"/>
            <a:ext cx="6392071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300" b="1" dirty="0"/>
              <a:t>Fijos: </a:t>
            </a:r>
            <a:r>
              <a:rPr lang="es-ES_tradnl" sz="1300" dirty="0"/>
              <a:t>son aquellos materiales que pueden soportar un largo periodo de tiempo en el punto de venta sin perder calidad. Suelen ser madera, metal y plástico. Se utilizan para acciones de más de tres meses.</a:t>
            </a:r>
          </a:p>
          <a:p>
            <a:endParaRPr lang="es-ES_tradnl" sz="1300" dirty="0"/>
          </a:p>
          <a:p>
            <a:r>
              <a:rPr lang="es-ES_tradnl" sz="1300" b="1" dirty="0"/>
              <a:t>Temporales: </a:t>
            </a:r>
            <a:r>
              <a:rPr lang="es-ES_tradnl" sz="1300" dirty="0"/>
              <a:t>son materiales que se utilizan para acciones de pequeña duración o de escasa escala. Son </a:t>
            </a:r>
            <a:r>
              <a:rPr lang="es-ES_tradnl" sz="1300" dirty="0" smtClean="0"/>
              <a:t>retirados </a:t>
            </a:r>
            <a:r>
              <a:rPr lang="es-ES_tradnl" sz="1300" dirty="0"/>
              <a:t>cuando se acaba el producto o las semanas marcadas por la agencia.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454FB13-3577-6F46-801D-9669DE3CF9A6}"/>
              </a:ext>
            </a:extLst>
          </p:cNvPr>
          <p:cNvSpPr/>
          <p:nvPr/>
        </p:nvSpPr>
        <p:spPr>
          <a:xfrm>
            <a:off x="667820" y="3945277"/>
            <a:ext cx="92467" cy="513708"/>
          </a:xfrm>
          <a:prstGeom prst="rect">
            <a:avLst/>
          </a:prstGeom>
          <a:solidFill>
            <a:srgbClr val="00CE9B"/>
          </a:solidFill>
          <a:ln>
            <a:solidFill>
              <a:srgbClr val="00CE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62FE6BB-C616-A04A-B8F9-CE8D82194AF7}"/>
              </a:ext>
            </a:extLst>
          </p:cNvPr>
          <p:cNvSpPr/>
          <p:nvPr/>
        </p:nvSpPr>
        <p:spPr>
          <a:xfrm>
            <a:off x="667820" y="4682742"/>
            <a:ext cx="92467" cy="610113"/>
          </a:xfrm>
          <a:prstGeom prst="rect">
            <a:avLst/>
          </a:prstGeom>
          <a:solidFill>
            <a:srgbClr val="00CE9B"/>
          </a:solidFill>
          <a:ln>
            <a:solidFill>
              <a:srgbClr val="00CE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Google Shape;107;p5">
            <a:extLst>
              <a:ext uri="{FF2B5EF4-FFF2-40B4-BE49-F238E27FC236}">
                <a16:creationId xmlns="" xmlns:a16="http://schemas.microsoft.com/office/drawing/2014/main" id="{E6A3B545-DB18-B947-91A7-F5BFB6939E37}"/>
              </a:ext>
            </a:extLst>
          </p:cNvPr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del botón: De acuerdo con los materiales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444304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9A3CE5D-2B97-3642-92B1-C52474FE1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04" t="17395" r="20191" b="28596"/>
          <a:stretch/>
        </p:blipFill>
        <p:spPr>
          <a:xfrm>
            <a:off x="914402" y="742950"/>
            <a:ext cx="6988700" cy="29762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B0781B2-C514-5B4E-801B-131609A28743}"/>
              </a:ext>
            </a:extLst>
          </p:cNvPr>
          <p:cNvSpPr/>
          <p:nvPr/>
        </p:nvSpPr>
        <p:spPr>
          <a:xfrm>
            <a:off x="1264915" y="459570"/>
            <a:ext cx="1509107" cy="56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CO" b="1" dirty="0"/>
              <a:t>Relacionado con el tiempo</a:t>
            </a:r>
            <a:endParaRPr lang="en-US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DC4236-D0B4-224C-AF65-929680AC873F}"/>
              </a:ext>
            </a:extLst>
          </p:cNvPr>
          <p:cNvSpPr/>
          <p:nvPr/>
        </p:nvSpPr>
        <p:spPr>
          <a:xfrm>
            <a:off x="3311670" y="459570"/>
            <a:ext cx="1650748" cy="56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CO" b="1" dirty="0"/>
              <a:t>De acuerdo con los materiales</a:t>
            </a:r>
            <a:endParaRPr lang="en-US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52A0C9D-3DF0-6749-9E9C-77191D20A880}"/>
              </a:ext>
            </a:extLst>
          </p:cNvPr>
          <p:cNvSpPr/>
          <p:nvPr/>
        </p:nvSpPr>
        <p:spPr>
          <a:xfrm>
            <a:off x="5500066" y="459570"/>
            <a:ext cx="1509107" cy="56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CO" b="1" dirty="0"/>
              <a:t>Relacionado con su objetivo</a:t>
            </a:r>
            <a:endParaRPr lang="en-US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C644DD9-1584-4C4E-B13F-698BC92BE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5000" l="4444" r="95556">
                        <a14:foregroundMark x1="70556" y1="95000" x2="70556" y2="95000"/>
                        <a14:foregroundMark x1="95556" y1="71944" x2="95556" y2="71944"/>
                        <a14:foregroundMark x1="29444" y1="10556" x2="29444" y2="10556"/>
                        <a14:foregroundMark x1="19444" y1="3333" x2="19444" y2="3333"/>
                        <a14:foregroundMark x1="8056" y1="10000" x2="8056" y2="10000"/>
                        <a14:foregroundMark x1="4444" y1="20000" x2="4444" y2="20000"/>
                        <a14:foregroundMark x1="9444" y1="30000" x2="9444" y2="3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637151">
            <a:off x="5020762" y="2289442"/>
            <a:ext cx="596660" cy="59666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C75D9623-B853-8C44-BC5C-05646927FEA5}"/>
              </a:ext>
            </a:extLst>
          </p:cNvPr>
          <p:cNvSpPr/>
          <p:nvPr/>
        </p:nvSpPr>
        <p:spPr>
          <a:xfrm>
            <a:off x="657546" y="3656267"/>
            <a:ext cx="7090363" cy="2976295"/>
          </a:xfrm>
          <a:prstGeom prst="roundRect">
            <a:avLst>
              <a:gd name="adj" fmla="val 4546"/>
            </a:avLst>
          </a:prstGeom>
          <a:noFill/>
          <a:ln w="28575">
            <a:solidFill>
              <a:srgbClr val="009F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2D9232C-A89F-6346-9E5B-861E69488BB6}"/>
              </a:ext>
            </a:extLst>
          </p:cNvPr>
          <p:cNvSpPr/>
          <p:nvPr/>
        </p:nvSpPr>
        <p:spPr>
          <a:xfrm>
            <a:off x="1053956" y="3829381"/>
            <a:ext cx="6435905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300" b="1" dirty="0"/>
              <a:t>De marca: </a:t>
            </a:r>
            <a:r>
              <a:rPr lang="es-ES_tradnl" sz="1300" dirty="0"/>
              <a:t>el objetivo es generar recuerdo de marca o asociar un determinado producto a una firma. Para ello la PLV debe guardar una coherencia con la imagen de marca para generar </a:t>
            </a:r>
            <a:r>
              <a:rPr lang="es-ES_tradnl" sz="1300" dirty="0" err="1"/>
              <a:t>corporatividad</a:t>
            </a:r>
            <a:r>
              <a:rPr lang="es-ES_tradnl" sz="1300" dirty="0"/>
              <a:t> y asociación.</a:t>
            </a:r>
          </a:p>
          <a:p>
            <a:endParaRPr lang="es-ES_tradnl" sz="1300" dirty="0"/>
          </a:p>
          <a:p>
            <a:r>
              <a:rPr lang="es-ES_tradnl" sz="1300" b="1" dirty="0"/>
              <a:t>De producto o servicio: </a:t>
            </a:r>
            <a:r>
              <a:rPr lang="es-ES_tradnl" sz="1300" dirty="0"/>
              <a:t>su finalidad es promocionar un producto para diferenciarlo de la competencia o simplemente recordar la existencia del mismo.</a:t>
            </a:r>
          </a:p>
          <a:p>
            <a:endParaRPr lang="es-ES_tradnl" sz="1300" dirty="0"/>
          </a:p>
          <a:p>
            <a:r>
              <a:rPr lang="es-ES_tradnl" sz="1300" b="1" dirty="0"/>
              <a:t>Promoción: </a:t>
            </a:r>
            <a:r>
              <a:rPr lang="es-ES_tradnl" sz="1300" dirty="0"/>
              <a:t>destacar una oferta extraordinaria que aporta un valor distintivo y adicional al consumidor.</a:t>
            </a:r>
          </a:p>
          <a:p>
            <a:endParaRPr lang="es-ES_tradnl" sz="1300" dirty="0"/>
          </a:p>
          <a:p>
            <a:r>
              <a:rPr lang="es-ES_tradnl" sz="1300" b="1" dirty="0"/>
              <a:t>Lanzamiento: </a:t>
            </a:r>
            <a:r>
              <a:rPr lang="es-ES_tradnl" sz="1300" dirty="0"/>
              <a:t>su fin es promocionar un nuevo producto presentándolo al público y llamando la atención sobre el mismo para que se tenga conocimiento de su salida al mercado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454FB13-3577-6F46-801D-9669DE3CF9A6}"/>
              </a:ext>
            </a:extLst>
          </p:cNvPr>
          <p:cNvSpPr/>
          <p:nvPr/>
        </p:nvSpPr>
        <p:spPr>
          <a:xfrm>
            <a:off x="667821" y="3883633"/>
            <a:ext cx="92464" cy="566502"/>
          </a:xfrm>
          <a:prstGeom prst="rect">
            <a:avLst/>
          </a:prstGeom>
          <a:solidFill>
            <a:srgbClr val="009FC3"/>
          </a:solidFill>
          <a:ln>
            <a:solidFill>
              <a:srgbClr val="009F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62FE6BB-C616-A04A-B8F9-CE8D82194AF7}"/>
              </a:ext>
            </a:extLst>
          </p:cNvPr>
          <p:cNvSpPr/>
          <p:nvPr/>
        </p:nvSpPr>
        <p:spPr>
          <a:xfrm>
            <a:off x="667820" y="5270643"/>
            <a:ext cx="92465" cy="336773"/>
          </a:xfrm>
          <a:prstGeom prst="rect">
            <a:avLst/>
          </a:prstGeom>
          <a:solidFill>
            <a:srgbClr val="009FC3"/>
          </a:solidFill>
          <a:ln>
            <a:solidFill>
              <a:srgbClr val="009F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1787AE6-F800-314C-918E-6DFA0444D930}"/>
              </a:ext>
            </a:extLst>
          </p:cNvPr>
          <p:cNvSpPr/>
          <p:nvPr/>
        </p:nvSpPr>
        <p:spPr>
          <a:xfrm>
            <a:off x="667820" y="5821509"/>
            <a:ext cx="92467" cy="610113"/>
          </a:xfrm>
          <a:prstGeom prst="rect">
            <a:avLst/>
          </a:prstGeom>
          <a:solidFill>
            <a:srgbClr val="009FC3"/>
          </a:solidFill>
          <a:ln>
            <a:solidFill>
              <a:srgbClr val="009F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6114B40-EFCC-6A44-9829-BAF1157871B0}"/>
              </a:ext>
            </a:extLst>
          </p:cNvPr>
          <p:cNvSpPr/>
          <p:nvPr/>
        </p:nvSpPr>
        <p:spPr>
          <a:xfrm>
            <a:off x="667819" y="4695050"/>
            <a:ext cx="92465" cy="336773"/>
          </a:xfrm>
          <a:prstGeom prst="rect">
            <a:avLst/>
          </a:prstGeom>
          <a:solidFill>
            <a:srgbClr val="009FC3"/>
          </a:solidFill>
          <a:ln>
            <a:solidFill>
              <a:srgbClr val="009F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Google Shape;107;p5">
            <a:extLst>
              <a:ext uri="{FF2B5EF4-FFF2-40B4-BE49-F238E27FC236}">
                <a16:creationId xmlns="" xmlns:a16="http://schemas.microsoft.com/office/drawing/2014/main" id="{797432D7-E771-3F42-A93D-560C098F5CF9}"/>
              </a:ext>
            </a:extLst>
          </p:cNvPr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del botón: Relacionado con su objetivo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66073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456</Words>
  <Application>Microsoft Office PowerPoint</Application>
  <PresentationFormat>Panorámica</PresentationFormat>
  <Paragraphs>37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VASQUEZ</dc:creator>
  <cp:lastModifiedBy>JGOA</cp:lastModifiedBy>
  <cp:revision>24</cp:revision>
  <dcterms:modified xsi:type="dcterms:W3CDTF">2021-10-25T19:22:13Z</dcterms:modified>
</cp:coreProperties>
</file>