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6346"/>
  </p:normalViewPr>
  <p:slideViewPr>
    <p:cSldViewPr snapToGrid="0" snapToObjects="1">
      <p:cViewPr varScale="1">
        <p:scale>
          <a:sx n="116" d="100"/>
          <a:sy n="116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tif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135909" y="265196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CF06_2_infografía_propósitos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EE0F3458-0C96-FB4B-9EF2-E33695AD3FE2}"/>
              </a:ext>
            </a:extLst>
          </p:cNvPr>
          <p:cNvSpPr/>
          <p:nvPr/>
        </p:nvSpPr>
        <p:spPr>
          <a:xfrm>
            <a:off x="4241840" y="4554995"/>
            <a:ext cx="3339101" cy="4858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893D3380-D9B3-AA4B-A624-AAFFECBCC715}"/>
              </a:ext>
            </a:extLst>
          </p:cNvPr>
          <p:cNvSpPr/>
          <p:nvPr/>
        </p:nvSpPr>
        <p:spPr>
          <a:xfrm>
            <a:off x="4300497" y="3436951"/>
            <a:ext cx="3339101" cy="4858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ounded Rectangle 10">
            <a:extLst>
              <a:ext uri="{FF2B5EF4-FFF2-40B4-BE49-F238E27FC236}">
                <a16:creationId xmlns="" xmlns:a16="http://schemas.microsoft.com/office/drawing/2014/main" id="{0C76B3C7-D820-564B-B6CE-7EF2B7E2FA6E}"/>
              </a:ext>
            </a:extLst>
          </p:cNvPr>
          <p:cNvSpPr/>
          <p:nvPr/>
        </p:nvSpPr>
        <p:spPr>
          <a:xfrm>
            <a:off x="4300498" y="2448672"/>
            <a:ext cx="3339101" cy="4858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ounded Rectangle 4">
            <a:extLst>
              <a:ext uri="{FF2B5EF4-FFF2-40B4-BE49-F238E27FC236}">
                <a16:creationId xmlns="" xmlns:a16="http://schemas.microsoft.com/office/drawing/2014/main" id="{75EDA3C3-16AA-464F-9A4C-68BDA45E676A}"/>
              </a:ext>
            </a:extLst>
          </p:cNvPr>
          <p:cNvSpPr/>
          <p:nvPr/>
        </p:nvSpPr>
        <p:spPr>
          <a:xfrm>
            <a:off x="4304873" y="1439845"/>
            <a:ext cx="3339101" cy="4858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referencia visual dada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114640"/>
            <a:ext cx="3948174" cy="17433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www.freepik.es</a:t>
            </a:r>
            <a:r>
              <a:rPr lang="es-ES" sz="1200" dirty="0">
                <a:solidFill>
                  <a:schemeClr val="dk1"/>
                </a:solidFill>
              </a:rPr>
              <a:t>/vector-gratis/consumidores-felices-eligiendo-ropa-pagina-inicio-tienda-o-boutique-estilo-plano_17366435.htm#page=1&amp;query=centro%20comercial&amp;position=22&amp;from_view=</a:t>
            </a:r>
            <a:r>
              <a:rPr lang="es-ES" sz="1200" dirty="0" err="1">
                <a:solidFill>
                  <a:schemeClr val="dk1"/>
                </a:solidFill>
              </a:rPr>
              <a:t>search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FB752A3-2BC2-3B42-AA30-EE0611799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4994" r="8560" b="28811"/>
          <a:stretch/>
        </p:blipFill>
        <p:spPr>
          <a:xfrm>
            <a:off x="202301" y="1925681"/>
            <a:ext cx="3470079" cy="2274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024E99C-6290-1841-8D80-C03D0D5765F0}"/>
              </a:ext>
            </a:extLst>
          </p:cNvPr>
          <p:cNvSpPr txBox="1"/>
          <p:nvPr/>
        </p:nvSpPr>
        <p:spPr>
          <a:xfrm>
            <a:off x="4032720" y="1439845"/>
            <a:ext cx="33391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Aumentar la atención de los clientes sobre los </a:t>
            </a:r>
            <a:r>
              <a:rPr lang="es-ES_tradnl" sz="1200" dirty="0" smtClean="0"/>
              <a:t>productos.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Aumentar la fidelidad del cliente hacia el punto de </a:t>
            </a:r>
            <a:r>
              <a:rPr lang="es-ES_tradnl" sz="1200" dirty="0" smtClean="0"/>
              <a:t>venta.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Ofrecer el producto con </a:t>
            </a:r>
            <a:r>
              <a:rPr lang="es-ES_tradnl" sz="1200" dirty="0" smtClean="0"/>
              <a:t>creatividad.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Brindar comodidad al cliente para adquirir el </a:t>
            </a:r>
            <a:r>
              <a:rPr lang="es-ES_tradnl" sz="1200" dirty="0" smtClean="0"/>
              <a:t>producto.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Apoyar las actividades promocionales en el punto de </a:t>
            </a:r>
            <a:r>
              <a:rPr lang="es-ES_tradnl" sz="1200" dirty="0" smtClean="0"/>
              <a:t>venta.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Generar recordación en el consumidor acerca del producto que </a:t>
            </a:r>
            <a:r>
              <a:rPr lang="es-ES_tradnl" sz="1200" dirty="0" smtClean="0"/>
              <a:t>necesita.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Motivar la compra “impulsiva” del producto (compra </a:t>
            </a:r>
            <a:r>
              <a:rPr lang="es-ES_tradnl" sz="1200"/>
              <a:t>irracional</a:t>
            </a:r>
            <a:r>
              <a:rPr lang="es-ES_tradnl" sz="1200" smtClean="0"/>
              <a:t>). </a:t>
            </a:r>
            <a:endParaRPr lang="es-ES_tradnl" sz="1200" dirty="0"/>
          </a:p>
        </p:txBody>
      </p:sp>
      <p:sp>
        <p:nvSpPr>
          <p:cNvPr id="4" name="Left Brace 3">
            <a:extLst>
              <a:ext uri="{FF2B5EF4-FFF2-40B4-BE49-F238E27FC236}">
                <a16:creationId xmlns="" xmlns:a16="http://schemas.microsoft.com/office/drawing/2014/main" id="{0059A712-0871-5249-B382-6329A7CFEB87}"/>
              </a:ext>
            </a:extLst>
          </p:cNvPr>
          <p:cNvSpPr/>
          <p:nvPr/>
        </p:nvSpPr>
        <p:spPr>
          <a:xfrm>
            <a:off x="3786252" y="1333751"/>
            <a:ext cx="290878" cy="3780889"/>
          </a:xfrm>
          <a:prstGeom prst="leftBrace">
            <a:avLst>
              <a:gd name="adj1" fmla="val 8333"/>
              <a:gd name="adj2" fmla="val 50249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42B3159-4753-9C48-B54B-6E84BBA97D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075" y1="57558" x2="46075" y2="57558"/>
                        <a14:foregroundMark x1="55631" y1="66279" x2="55631" y2="66279"/>
                        <a14:foregroundMark x1="61092" y1="66860" x2="61092" y2="66860"/>
                        <a14:foregroundMark x1="66894" y1="65698" x2="66894" y2="656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19" y="1937549"/>
            <a:ext cx="788613" cy="462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8C1F244-2D0F-D74E-92AC-F7DC0A28E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716" y="4006171"/>
            <a:ext cx="485837" cy="485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FC37E58-D9F9-C04C-91BC-2809960DD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109" y="2997344"/>
            <a:ext cx="411972" cy="411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756491D-7A2C-3548-95F1-1672D81FD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18" y="1503074"/>
            <a:ext cx="392783" cy="392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2BDC857-6CE1-3A4A-9F4B-0D4862B92E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7871" y="2442181"/>
            <a:ext cx="485837" cy="485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D9C4128-1B06-7E49-81A3-35CA50BE79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8604" y="3524873"/>
            <a:ext cx="366421" cy="366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71DB7AD-5E64-3948-9420-699873D8F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2854" y="4606885"/>
            <a:ext cx="422171" cy="42217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91</Words>
  <Application>Microsoft Office PowerPoint</Application>
  <PresentationFormat>Panorámica</PresentationFormat>
  <Paragraphs>17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15</cp:revision>
  <dcterms:modified xsi:type="dcterms:W3CDTF">2021-10-25T17:47:31Z</dcterms:modified>
</cp:coreProperties>
</file>