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2" r:id="rId3"/>
    <p:sldId id="263" r:id="rId4"/>
    <p:sldId id="264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6433" autoAdjust="0"/>
  </p:normalViewPr>
  <p:slideViewPr>
    <p:cSldViewPr snapToGrid="0" snapToObjects="1">
      <p:cViewPr varScale="1">
        <p:scale>
          <a:sx n="116" d="100"/>
          <a:sy n="116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481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0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135909" y="265196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CF06_3_Línea de tiempo </a:t>
            </a:r>
            <a:r>
              <a:rPr lang="es-ES" sz="1800" dirty="0" err="1">
                <a:solidFill>
                  <a:schemeClr val="lt1"/>
                </a:solidFill>
              </a:rPr>
              <a:t>D_elementos</a:t>
            </a:r>
            <a:r>
              <a:rPr lang="es-ES" sz="1800" dirty="0">
                <a:solidFill>
                  <a:schemeClr val="l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adecuar contenido en la referencia: Línea de tiempo D. En total son tres pestañas. Al dar clic en cada una, se despliega el botón con la información correspondiente.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diapositiva corresponde a la pestaña No 1.</a:t>
            </a:r>
          </a:p>
        </p:txBody>
      </p:sp>
      <p:sp>
        <p:nvSpPr>
          <p:cNvPr id="124" name="Google Shape;124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63627DE-61EA-054C-9516-F4F21E8357C8}"/>
              </a:ext>
            </a:extLst>
          </p:cNvPr>
          <p:cNvSpPr/>
          <p:nvPr/>
        </p:nvSpPr>
        <p:spPr>
          <a:xfrm>
            <a:off x="631226" y="349321"/>
            <a:ext cx="595902" cy="6267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FC5722E-5EFC-B94B-94D3-B3E2C902D8B1}"/>
              </a:ext>
            </a:extLst>
          </p:cNvPr>
          <p:cNvSpPr/>
          <p:nvPr/>
        </p:nvSpPr>
        <p:spPr>
          <a:xfrm>
            <a:off x="1410349" y="349321"/>
            <a:ext cx="616620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E7CA28E-B83F-2647-9C7D-7DDF1528273D}"/>
              </a:ext>
            </a:extLst>
          </p:cNvPr>
          <p:cNvSpPr/>
          <p:nvPr/>
        </p:nvSpPr>
        <p:spPr>
          <a:xfrm>
            <a:off x="631226" y="3847121"/>
            <a:ext cx="595902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69E974E-9180-C546-BC6C-A57E1F0A0BEE}"/>
              </a:ext>
            </a:extLst>
          </p:cNvPr>
          <p:cNvSpPr/>
          <p:nvPr/>
        </p:nvSpPr>
        <p:spPr>
          <a:xfrm>
            <a:off x="1410349" y="3847121"/>
            <a:ext cx="616620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4363A42-F670-334C-9768-D9AF77D5B8C4}"/>
              </a:ext>
            </a:extLst>
          </p:cNvPr>
          <p:cNvSpPr/>
          <p:nvPr/>
        </p:nvSpPr>
        <p:spPr>
          <a:xfrm>
            <a:off x="631226" y="4615971"/>
            <a:ext cx="595902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190C477-88A0-2C45-A964-949232E29452}"/>
              </a:ext>
            </a:extLst>
          </p:cNvPr>
          <p:cNvSpPr/>
          <p:nvPr/>
        </p:nvSpPr>
        <p:spPr>
          <a:xfrm>
            <a:off x="1410349" y="4615971"/>
            <a:ext cx="616620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95E74B-5D54-3443-8B06-C30CF7B7DD37}"/>
              </a:ext>
            </a:extLst>
          </p:cNvPr>
          <p:cNvSpPr/>
          <p:nvPr/>
        </p:nvSpPr>
        <p:spPr>
          <a:xfrm>
            <a:off x="1498535" y="1118171"/>
            <a:ext cx="5763803" cy="2410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820" algn="just">
              <a:lnSpc>
                <a:spcPct val="115000"/>
              </a:lnSpc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Primero, debe tenerse claridad en los beneficios y ventajas que ofrece el producto según el tipo de cliente que lo va a adquirir. En alguno de los casos no es fácil informarle al cliente acerca de las características del producto, por eso, es más </a:t>
            </a:r>
            <a:r>
              <a:rPr lang="es-CO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eficiente 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hacer una demostración. Algunas de las características son:</a:t>
            </a:r>
            <a:endParaRPr 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>
              <a:lnSpc>
                <a:spcPct val="115000"/>
              </a:lnSpc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>
              <a:lnSpc>
                <a:spcPct val="115000"/>
              </a:lnSpc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Antes de la demostración, es importante hacernos las siguientes preguntas:</a:t>
            </a:r>
          </a:p>
          <a:p>
            <a:pPr marL="83820">
              <a:lnSpc>
                <a:spcPct val="115000"/>
              </a:lnSpc>
            </a:pPr>
            <a:endParaRPr lang="es-CO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5527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sz="1200" dirty="0"/>
              <a:t>¿Quién es el cliente?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5527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¿Por </a:t>
            </a:r>
            <a:r>
              <a:rPr lang="en-US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qué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 </a:t>
            </a:r>
            <a:r>
              <a:rPr lang="en-US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interesa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mi </a:t>
            </a:r>
            <a:r>
              <a:rPr lang="en-US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producto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</a:p>
          <a:p>
            <a:pPr marL="25527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¿</a:t>
            </a:r>
            <a:r>
              <a:rPr lang="en-US" sz="1200" dirty="0" err="1">
                <a:latin typeface="Arial" panose="020B0604020202020204" pitchFamily="34" charset="0"/>
                <a:ea typeface="Arial" panose="020B0604020202020204" pitchFamily="34" charset="0"/>
              </a:rPr>
              <a:t>Qué</a:t>
            </a:r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Arial" panose="020B0604020202020204" pitchFamily="34" charset="0"/>
              </a:rPr>
              <a:t>productos</a:t>
            </a:r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Arial" panose="020B0604020202020204" pitchFamily="34" charset="0"/>
              </a:rPr>
              <a:t>similares</a:t>
            </a:r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Arial" panose="020B0604020202020204" pitchFamily="34" charset="0"/>
              </a:rPr>
              <a:t>tiene</a:t>
            </a:r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 mi </a:t>
            </a:r>
            <a:r>
              <a:rPr lang="en-US" sz="1200" dirty="0" err="1">
                <a:latin typeface="Arial" panose="020B0604020202020204" pitchFamily="34" charset="0"/>
                <a:ea typeface="Arial" panose="020B0604020202020204" pitchFamily="34" charset="0"/>
              </a:rPr>
              <a:t>competidor</a:t>
            </a:r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</a:p>
          <a:p>
            <a:pPr marL="25527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</a:t>
            </a:r>
            <a:r>
              <a:rPr lang="en-US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Qué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estrategia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 </a:t>
            </a:r>
            <a:r>
              <a:rPr lang="en-US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ejecutará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la </a:t>
            </a:r>
            <a:r>
              <a:rPr lang="en-US" sz="1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demostración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F487A84-DC78-D44D-816F-A1CFC5DF861B}"/>
              </a:ext>
            </a:extLst>
          </p:cNvPr>
          <p:cNvSpPr/>
          <p:nvPr/>
        </p:nvSpPr>
        <p:spPr>
          <a:xfrm>
            <a:off x="1611550" y="517934"/>
            <a:ext cx="3363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Claridad de los beneficios y ventajas </a:t>
            </a:r>
            <a:endParaRPr lang="es-ES_tradnl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300DE63-1517-C547-B69E-3C7A8E17FBCC}"/>
              </a:ext>
            </a:extLst>
          </p:cNvPr>
          <p:cNvSpPr/>
          <p:nvPr/>
        </p:nvSpPr>
        <p:spPr>
          <a:xfrm>
            <a:off x="787151" y="50879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es-ES_tradnl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97BBAF1-383C-7D46-8475-0D23EEF1ABF4}"/>
              </a:ext>
            </a:extLst>
          </p:cNvPr>
          <p:cNvSpPr/>
          <p:nvPr/>
        </p:nvSpPr>
        <p:spPr>
          <a:xfrm>
            <a:off x="784171" y="399120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>
                <a:latin typeface="Arial" panose="020B0604020202020204" pitchFamily="34" charset="0"/>
              </a:rPr>
              <a:t>2</a:t>
            </a:r>
            <a:endParaRPr lang="es-ES_tradnl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CF3665F-CA11-FD44-ABA1-AEEEAB8A7C74}"/>
              </a:ext>
            </a:extLst>
          </p:cNvPr>
          <p:cNvSpPr/>
          <p:nvPr/>
        </p:nvSpPr>
        <p:spPr>
          <a:xfrm>
            <a:off x="784171" y="476005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>
                <a:latin typeface="Arial" panose="020B0604020202020204" pitchFamily="34" charset="0"/>
              </a:rPr>
              <a:t>3</a:t>
            </a:r>
            <a:endParaRPr lang="es-ES_tradnl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9913369-B302-9441-AE55-9831128C5C0F}"/>
              </a:ext>
            </a:extLst>
          </p:cNvPr>
          <p:cNvSpPr/>
          <p:nvPr/>
        </p:nvSpPr>
        <p:spPr>
          <a:xfrm>
            <a:off x="1611549" y="3991206"/>
            <a:ext cx="1933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Diseño de estrategia</a:t>
            </a:r>
            <a:endParaRPr lang="es-ES_tradnl" b="1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3A7666B-B48A-7E45-A38A-EBC12E998240}"/>
              </a:ext>
            </a:extLst>
          </p:cNvPr>
          <p:cNvSpPr/>
          <p:nvPr/>
        </p:nvSpPr>
        <p:spPr>
          <a:xfrm>
            <a:off x="1611549" y="4775444"/>
            <a:ext cx="3324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Lo que se espera de la demostración</a:t>
            </a:r>
            <a:endParaRPr lang="es-ES_tradnl" b="1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ES" dirty="0">
                <a:solidFill>
                  <a:schemeClr val="dk1"/>
                </a:solidFill>
              </a:rPr>
              <a:t>Esta diapositiva corresponde a la pestaña No 2.</a:t>
            </a:r>
          </a:p>
        </p:txBody>
      </p:sp>
      <p:sp>
        <p:nvSpPr>
          <p:cNvPr id="124" name="Google Shape;124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63627DE-61EA-054C-9516-F4F21E8357C8}"/>
              </a:ext>
            </a:extLst>
          </p:cNvPr>
          <p:cNvSpPr/>
          <p:nvPr/>
        </p:nvSpPr>
        <p:spPr>
          <a:xfrm>
            <a:off x="631226" y="349321"/>
            <a:ext cx="595902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FC5722E-5EFC-B94B-94D3-B3E2C902D8B1}"/>
              </a:ext>
            </a:extLst>
          </p:cNvPr>
          <p:cNvSpPr/>
          <p:nvPr/>
        </p:nvSpPr>
        <p:spPr>
          <a:xfrm>
            <a:off x="1410349" y="349321"/>
            <a:ext cx="616620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E7CA28E-B83F-2647-9C7D-7DDF1528273D}"/>
              </a:ext>
            </a:extLst>
          </p:cNvPr>
          <p:cNvSpPr/>
          <p:nvPr/>
        </p:nvSpPr>
        <p:spPr>
          <a:xfrm>
            <a:off x="631226" y="1135518"/>
            <a:ext cx="595902" cy="6267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69E974E-9180-C546-BC6C-A57E1F0A0BEE}"/>
              </a:ext>
            </a:extLst>
          </p:cNvPr>
          <p:cNvSpPr/>
          <p:nvPr/>
        </p:nvSpPr>
        <p:spPr>
          <a:xfrm>
            <a:off x="1410349" y="1135518"/>
            <a:ext cx="616620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4363A42-F670-334C-9768-D9AF77D5B8C4}"/>
              </a:ext>
            </a:extLst>
          </p:cNvPr>
          <p:cNvSpPr/>
          <p:nvPr/>
        </p:nvSpPr>
        <p:spPr>
          <a:xfrm>
            <a:off x="631226" y="3227990"/>
            <a:ext cx="595902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190C477-88A0-2C45-A964-949232E29452}"/>
              </a:ext>
            </a:extLst>
          </p:cNvPr>
          <p:cNvSpPr/>
          <p:nvPr/>
        </p:nvSpPr>
        <p:spPr>
          <a:xfrm>
            <a:off x="1410349" y="3227990"/>
            <a:ext cx="616620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95E74B-5D54-3443-8B06-C30CF7B7DD37}"/>
              </a:ext>
            </a:extLst>
          </p:cNvPr>
          <p:cNvSpPr/>
          <p:nvPr/>
        </p:nvSpPr>
        <p:spPr>
          <a:xfrm>
            <a:off x="1410349" y="1927076"/>
            <a:ext cx="57638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820" algn="just">
              <a:lnSpc>
                <a:spcPct val="115000"/>
              </a:lnSpc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En segundo lugar, es importante </a:t>
            </a:r>
            <a:r>
              <a:rPr lang="es-CO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que, 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antes de la </a:t>
            </a:r>
            <a:r>
              <a:rPr lang="es-CO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demostración, 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se diseñe una estrategia para mostrar el producto, por ejemplo, si se hablará del precio final, se entregará un descuento, se realizará un concurso o se hará mención de algunos beneficios destacando sus ventajas. Los atributos son las “características técnicas del </a:t>
            </a:r>
            <a:r>
              <a:rPr lang="es-CO" sz="1200" dirty="0" smtClean="0">
                <a:latin typeface="Arial" panose="020B0604020202020204" pitchFamily="34" charset="0"/>
                <a:ea typeface="Arial" panose="020B0604020202020204" pitchFamily="34" charset="0"/>
              </a:rPr>
              <a:t>producto”, 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así como sus cualidades principales.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F487A84-DC78-D44D-816F-A1CFC5DF861B}"/>
              </a:ext>
            </a:extLst>
          </p:cNvPr>
          <p:cNvSpPr/>
          <p:nvPr/>
        </p:nvSpPr>
        <p:spPr>
          <a:xfrm>
            <a:off x="1611550" y="517934"/>
            <a:ext cx="3363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Claridad de los beneficios y ventajas </a:t>
            </a:r>
            <a:endParaRPr lang="es-ES_tradnl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300DE63-1517-C547-B69E-3C7A8E17FBCC}"/>
              </a:ext>
            </a:extLst>
          </p:cNvPr>
          <p:cNvSpPr/>
          <p:nvPr/>
        </p:nvSpPr>
        <p:spPr>
          <a:xfrm>
            <a:off x="787151" y="50879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97BBAF1-383C-7D46-8475-0D23EEF1ABF4}"/>
              </a:ext>
            </a:extLst>
          </p:cNvPr>
          <p:cNvSpPr/>
          <p:nvPr/>
        </p:nvSpPr>
        <p:spPr>
          <a:xfrm>
            <a:off x="784171" y="127960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lang="es-ES_tradnl" sz="16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CF3665F-CA11-FD44-ABA1-AEEEAB8A7C74}"/>
              </a:ext>
            </a:extLst>
          </p:cNvPr>
          <p:cNvSpPr/>
          <p:nvPr/>
        </p:nvSpPr>
        <p:spPr>
          <a:xfrm>
            <a:off x="784171" y="3372075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>
                <a:latin typeface="Arial" panose="020B0604020202020204" pitchFamily="34" charset="0"/>
              </a:rPr>
              <a:t>3</a:t>
            </a:r>
            <a:endParaRPr lang="es-ES_tradnl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9913369-B302-9441-AE55-9831128C5C0F}"/>
              </a:ext>
            </a:extLst>
          </p:cNvPr>
          <p:cNvSpPr/>
          <p:nvPr/>
        </p:nvSpPr>
        <p:spPr>
          <a:xfrm>
            <a:off x="1611549" y="1279603"/>
            <a:ext cx="1933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Diseño de estrategia</a:t>
            </a:r>
            <a:endParaRPr lang="es-ES_tradnl" b="1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4C66AB4-DC9E-054F-A4FD-9AA140FC5E6E}"/>
              </a:ext>
            </a:extLst>
          </p:cNvPr>
          <p:cNvSpPr/>
          <p:nvPr/>
        </p:nvSpPr>
        <p:spPr>
          <a:xfrm>
            <a:off x="1611549" y="3387463"/>
            <a:ext cx="3324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Lo que se espera de la demostración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44451477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r>
              <a:rPr lang="es-ES" dirty="0">
                <a:solidFill>
                  <a:schemeClr val="dk1"/>
                </a:solidFill>
              </a:rPr>
              <a:t>Esta diapositiva corresponde a la pestaña No 3.</a:t>
            </a:r>
          </a:p>
        </p:txBody>
      </p:sp>
      <p:sp>
        <p:nvSpPr>
          <p:cNvPr id="124" name="Google Shape;124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63627DE-61EA-054C-9516-F4F21E8357C8}"/>
              </a:ext>
            </a:extLst>
          </p:cNvPr>
          <p:cNvSpPr/>
          <p:nvPr/>
        </p:nvSpPr>
        <p:spPr>
          <a:xfrm>
            <a:off x="631226" y="349321"/>
            <a:ext cx="595902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FC5722E-5EFC-B94B-94D3-B3E2C902D8B1}"/>
              </a:ext>
            </a:extLst>
          </p:cNvPr>
          <p:cNvSpPr/>
          <p:nvPr/>
        </p:nvSpPr>
        <p:spPr>
          <a:xfrm>
            <a:off x="1410349" y="349321"/>
            <a:ext cx="616620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E7CA28E-B83F-2647-9C7D-7DDF1528273D}"/>
              </a:ext>
            </a:extLst>
          </p:cNvPr>
          <p:cNvSpPr/>
          <p:nvPr/>
        </p:nvSpPr>
        <p:spPr>
          <a:xfrm>
            <a:off x="631226" y="1135518"/>
            <a:ext cx="595902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69E974E-9180-C546-BC6C-A57E1F0A0BEE}"/>
              </a:ext>
            </a:extLst>
          </p:cNvPr>
          <p:cNvSpPr/>
          <p:nvPr/>
        </p:nvSpPr>
        <p:spPr>
          <a:xfrm>
            <a:off x="1410349" y="1135518"/>
            <a:ext cx="616620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4363A42-F670-334C-9768-D9AF77D5B8C4}"/>
              </a:ext>
            </a:extLst>
          </p:cNvPr>
          <p:cNvSpPr/>
          <p:nvPr/>
        </p:nvSpPr>
        <p:spPr>
          <a:xfrm>
            <a:off x="631226" y="1940830"/>
            <a:ext cx="595902" cy="6267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190C477-88A0-2C45-A964-949232E29452}"/>
              </a:ext>
            </a:extLst>
          </p:cNvPr>
          <p:cNvSpPr/>
          <p:nvPr/>
        </p:nvSpPr>
        <p:spPr>
          <a:xfrm>
            <a:off x="1410349" y="1940830"/>
            <a:ext cx="616620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95E74B-5D54-3443-8B06-C30CF7B7DD37}"/>
              </a:ext>
            </a:extLst>
          </p:cNvPr>
          <p:cNvSpPr/>
          <p:nvPr/>
        </p:nvSpPr>
        <p:spPr>
          <a:xfrm>
            <a:off x="1488259" y="2746142"/>
            <a:ext cx="5724199" cy="2197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820" algn="just">
              <a:lnSpc>
                <a:spcPct val="115000"/>
              </a:lnSpc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Teniendo en cuenta lo anterior, es posible que la </a:t>
            </a:r>
            <a:r>
              <a:rPr lang="es-CO" sz="1200">
                <a:latin typeface="Arial" panose="020B0604020202020204" pitchFamily="34" charset="0"/>
                <a:ea typeface="Arial" panose="020B0604020202020204" pitchFamily="34" charset="0"/>
              </a:rPr>
              <a:t>demostración </a:t>
            </a:r>
            <a:r>
              <a:rPr lang="es-CO" sz="1200" smtClean="0">
                <a:latin typeface="Arial" panose="020B0604020202020204" pitchFamily="34" charset="0"/>
                <a:ea typeface="Arial" panose="020B0604020202020204" pitchFamily="34" charset="0"/>
              </a:rPr>
              <a:t>arroje </a:t>
            </a: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los siguientes resultados: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 algn="just">
              <a:lnSpc>
                <a:spcPct val="115000"/>
              </a:lnSpc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Aumento en la motivación y deseo de obtener el producto.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Mayor retención de atención de los clientes, ayudando al cierre de la venta.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Proveer al consumidor una verdadera experiencia real de uso haciendo que el producto se venda por sí mismo.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Disminución de objeciones al momento de comprar el producto por parte del cliente.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Aumento de la confianza del cliente hacia el producto y la empresa.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F487A84-DC78-D44D-816F-A1CFC5DF861B}"/>
              </a:ext>
            </a:extLst>
          </p:cNvPr>
          <p:cNvSpPr/>
          <p:nvPr/>
        </p:nvSpPr>
        <p:spPr>
          <a:xfrm>
            <a:off x="1611550" y="517934"/>
            <a:ext cx="3363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Claridad de los beneficios y ventajas </a:t>
            </a:r>
            <a:endParaRPr lang="es-ES_tradnl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300DE63-1517-C547-B69E-3C7A8E17FBCC}"/>
              </a:ext>
            </a:extLst>
          </p:cNvPr>
          <p:cNvSpPr/>
          <p:nvPr/>
        </p:nvSpPr>
        <p:spPr>
          <a:xfrm>
            <a:off x="787151" y="50879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97BBAF1-383C-7D46-8475-0D23EEF1ABF4}"/>
              </a:ext>
            </a:extLst>
          </p:cNvPr>
          <p:cNvSpPr/>
          <p:nvPr/>
        </p:nvSpPr>
        <p:spPr>
          <a:xfrm>
            <a:off x="784171" y="127960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CF3665F-CA11-FD44-ABA1-AEEEAB8A7C74}"/>
              </a:ext>
            </a:extLst>
          </p:cNvPr>
          <p:cNvSpPr/>
          <p:nvPr/>
        </p:nvSpPr>
        <p:spPr>
          <a:xfrm>
            <a:off x="784171" y="2084915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s-ES_tradnl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9913369-B302-9441-AE55-9831128C5C0F}"/>
              </a:ext>
            </a:extLst>
          </p:cNvPr>
          <p:cNvSpPr/>
          <p:nvPr/>
        </p:nvSpPr>
        <p:spPr>
          <a:xfrm>
            <a:off x="1611549" y="1279603"/>
            <a:ext cx="1933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Diseño de estrategia</a:t>
            </a:r>
            <a:endParaRPr lang="es-ES_tradnl" b="1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4C66AB4-DC9E-054F-A4FD-9AA140FC5E6E}"/>
              </a:ext>
            </a:extLst>
          </p:cNvPr>
          <p:cNvSpPr/>
          <p:nvPr/>
        </p:nvSpPr>
        <p:spPr>
          <a:xfrm>
            <a:off x="1611549" y="2100303"/>
            <a:ext cx="3324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Lo que se espera de la demostración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324545811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292</Words>
  <Application>Microsoft Office PowerPoint</Application>
  <PresentationFormat>Panorámica</PresentationFormat>
  <Paragraphs>46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24</cp:revision>
  <dcterms:modified xsi:type="dcterms:W3CDTF">2021-10-25T19:26:46Z</dcterms:modified>
</cp:coreProperties>
</file>