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61"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6346"/>
  </p:normalViewPr>
  <p:slideViewPr>
    <p:cSldViewPr snapToGrid="0" snapToObjects="1">
      <p:cViewPr varScale="1">
        <p:scale>
          <a:sx n="116" d="100"/>
          <a:sy n="116" d="100"/>
        </p:scale>
        <p:origin x="8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8" Type="http://schemas.openxmlformats.org/officeDocument/2006/relationships/viewProps" Target="viewProps.xml"/><Relationship Id="rId3" Type="http://schemas.openxmlformats.org/officeDocument/2006/relationships/slide" Target="slides/slide2.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19" Type="http://schemas.openxmlformats.org/officeDocument/2006/relationships/theme" Target="theme/theme1.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4850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361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155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135909" y="2651964"/>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lt1"/>
              </a:buClr>
              <a:buSzPts val="450"/>
            </a:pPr>
            <a:r>
              <a:rPr lang="es-ES" sz="1800" dirty="0">
                <a:solidFill>
                  <a:schemeClr val="lt1"/>
                </a:solidFill>
              </a:rPr>
              <a:t>CF06_3_infografía_objetivos demostración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589196" y="1257300"/>
            <a:ext cx="33596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gráfico de acuerdo a la referencia visua</a:t>
            </a:r>
            <a:r>
              <a:rPr lang="es-ES" dirty="0">
                <a:solidFill>
                  <a:schemeClr val="dk1"/>
                </a:solidFill>
              </a:rPr>
              <a:t>l dada.</a:t>
            </a:r>
            <a:endParaRPr sz="1400" b="0" i="0" u="none" strike="noStrike" cap="none" dirty="0">
              <a:solidFill>
                <a:schemeClr val="dk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4941870"/>
            <a:ext cx="3948174" cy="1916128"/>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/vector-gratis/conjunto-tienda-electrodomesticos-tres-ilustracion_13962702.htm#page=1&amp;position=31&amp;from_view=</a:t>
            </a:r>
            <a:r>
              <a:rPr lang="es-ES" sz="1200" dirty="0" err="1">
                <a:solidFill>
                  <a:schemeClr val="dk1"/>
                </a:solidFill>
              </a:rPr>
              <a:t>detail#query</a:t>
            </a:r>
            <a:r>
              <a:rPr lang="es-ES" sz="1200" dirty="0">
                <a:solidFill>
                  <a:schemeClr val="dk1"/>
                </a:solidFill>
              </a:rPr>
              <a:t>=comprar%20tienda&amp;position=31&amp;from_view=</a:t>
            </a:r>
            <a:r>
              <a:rPr lang="es-ES" sz="1200" dirty="0" err="1">
                <a:solidFill>
                  <a:schemeClr val="dk1"/>
                </a:solidFill>
              </a:rPr>
              <a:t>detail#position</a:t>
            </a:r>
            <a:r>
              <a:rPr lang="es-ES" sz="1200" dirty="0">
                <a:solidFill>
                  <a:schemeClr val="dk1"/>
                </a:solidFill>
              </a:rPr>
              <a:t>=31</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4" name="Group 3">
            <a:extLst>
              <a:ext uri="{FF2B5EF4-FFF2-40B4-BE49-F238E27FC236}">
                <a16:creationId xmlns="" xmlns:a16="http://schemas.microsoft.com/office/drawing/2014/main" id="{D54BCF4C-63BB-EF48-9D8A-4A3D9171CF12}"/>
              </a:ext>
            </a:extLst>
          </p:cNvPr>
          <p:cNvGrpSpPr/>
          <p:nvPr/>
        </p:nvGrpSpPr>
        <p:grpSpPr>
          <a:xfrm>
            <a:off x="552099" y="1684962"/>
            <a:ext cx="7337630" cy="3246634"/>
            <a:chOff x="552099" y="1684962"/>
            <a:chExt cx="7337630" cy="3246634"/>
          </a:xfrm>
        </p:grpSpPr>
        <p:pic>
          <p:nvPicPr>
            <p:cNvPr id="6" name="Picture 5">
              <a:extLst>
                <a:ext uri="{FF2B5EF4-FFF2-40B4-BE49-F238E27FC236}">
                  <a16:creationId xmlns="" xmlns:a16="http://schemas.microsoft.com/office/drawing/2014/main" id="{99478FC8-98E4-5A47-B5EF-748E0E15388F}"/>
                </a:ext>
              </a:extLst>
            </p:cNvPr>
            <p:cNvPicPr>
              <a:picLocks noChangeAspect="1"/>
            </p:cNvPicPr>
            <p:nvPr/>
          </p:nvPicPr>
          <p:blipFill rotWithShape="1">
            <a:blip r:embed="rId3"/>
            <a:srcRect l="4970" t="23764" r="3442" b="11085"/>
            <a:stretch/>
          </p:blipFill>
          <p:spPr>
            <a:xfrm>
              <a:off x="552099" y="1684962"/>
              <a:ext cx="7337630" cy="3246634"/>
            </a:xfrm>
            <a:prstGeom prst="rect">
              <a:avLst/>
            </a:prstGeom>
          </p:spPr>
        </p:pic>
        <p:pic>
          <p:nvPicPr>
            <p:cNvPr id="2" name="Picture 1">
              <a:extLst>
                <a:ext uri="{FF2B5EF4-FFF2-40B4-BE49-F238E27FC236}">
                  <a16:creationId xmlns="" xmlns:a16="http://schemas.microsoft.com/office/drawing/2014/main" id="{4D23DC37-BBD5-1941-BB16-947F5B474FF1}"/>
                </a:ext>
              </a:extLst>
            </p:cNvPr>
            <p:cNvPicPr>
              <a:picLocks noChangeAspect="1"/>
            </p:cNvPicPr>
            <p:nvPr/>
          </p:nvPicPr>
          <p:blipFill rotWithShape="1">
            <a:blip r:embed="rId4"/>
            <a:srcRect l="4855" r="68782"/>
            <a:stretch/>
          </p:blipFill>
          <p:spPr>
            <a:xfrm>
              <a:off x="3462390" y="2564850"/>
              <a:ext cx="1355696" cy="1708649"/>
            </a:xfrm>
            <a:prstGeom prst="rect">
              <a:avLst/>
            </a:prstGeom>
          </p:spPr>
        </p:pic>
        <p:sp>
          <p:nvSpPr>
            <p:cNvPr id="3" name="Rectangle 2">
              <a:extLst>
                <a:ext uri="{FF2B5EF4-FFF2-40B4-BE49-F238E27FC236}">
                  <a16:creationId xmlns="" xmlns:a16="http://schemas.microsoft.com/office/drawing/2014/main" id="{2E1C74C4-D3A9-0C4B-87A4-375032478502}"/>
                </a:ext>
              </a:extLst>
            </p:cNvPr>
            <p:cNvSpPr/>
            <p:nvPr/>
          </p:nvSpPr>
          <p:spPr>
            <a:xfrm>
              <a:off x="552099" y="2285067"/>
              <a:ext cx="1954795" cy="2246769"/>
            </a:xfrm>
            <a:prstGeom prst="rect">
              <a:avLst/>
            </a:prstGeom>
            <a:solidFill>
              <a:srgbClr val="FDF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 xmlns:a16="http://schemas.microsoft.com/office/drawing/2014/main" id="{9AF1E658-747D-1044-9421-F5FBF4728F49}"/>
                </a:ext>
              </a:extLst>
            </p:cNvPr>
            <p:cNvSpPr/>
            <p:nvPr/>
          </p:nvSpPr>
          <p:spPr>
            <a:xfrm>
              <a:off x="5813975" y="2494776"/>
              <a:ext cx="2075754" cy="1627006"/>
            </a:xfrm>
            <a:prstGeom prst="rect">
              <a:avLst/>
            </a:prstGeom>
            <a:solidFill>
              <a:srgbClr val="FDF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5" name="Rectangle 4">
            <a:extLst>
              <a:ext uri="{FF2B5EF4-FFF2-40B4-BE49-F238E27FC236}">
                <a16:creationId xmlns="" xmlns:a16="http://schemas.microsoft.com/office/drawing/2014/main" id="{1BFAB9AC-EE6C-0E4B-9A25-16805CA73B45}"/>
              </a:ext>
            </a:extLst>
          </p:cNvPr>
          <p:cNvSpPr/>
          <p:nvPr/>
        </p:nvSpPr>
        <p:spPr>
          <a:xfrm>
            <a:off x="5855112" y="2628340"/>
            <a:ext cx="2216427" cy="1477328"/>
          </a:xfrm>
          <a:prstGeom prst="rect">
            <a:avLst/>
          </a:prstGeom>
        </p:spPr>
        <p:txBody>
          <a:bodyPr wrap="square">
            <a:spAutoFit/>
          </a:bodyPr>
          <a:lstStyle/>
          <a:p>
            <a:r>
              <a:rPr lang="es-ES_tradnl" sz="900" b="1" dirty="0"/>
              <a:t>Crear confianza </a:t>
            </a:r>
          </a:p>
          <a:p>
            <a:endParaRPr lang="es-ES_tradnl" sz="900" dirty="0"/>
          </a:p>
          <a:p>
            <a:r>
              <a:rPr lang="es-ES_tradnl" sz="900" dirty="0"/>
              <a:t>La demostración le permitirá al comprador estar convencido de los beneficios que recibirá con la compra del producto. Es importante que el comprador experimente los beneficios del producto antes de adquirirlo, para que lo pueda adquirir y tenga plena satisfacción con lo que recibe.</a:t>
            </a:r>
          </a:p>
        </p:txBody>
      </p:sp>
      <p:sp>
        <p:nvSpPr>
          <p:cNvPr id="7" name="Rectangle 6">
            <a:extLst>
              <a:ext uri="{FF2B5EF4-FFF2-40B4-BE49-F238E27FC236}">
                <a16:creationId xmlns="" xmlns:a16="http://schemas.microsoft.com/office/drawing/2014/main" id="{296BC043-F7F9-ED4D-A2AB-CE3C7B863743}"/>
              </a:ext>
            </a:extLst>
          </p:cNvPr>
          <p:cNvSpPr/>
          <p:nvPr/>
        </p:nvSpPr>
        <p:spPr>
          <a:xfrm>
            <a:off x="542574" y="2403511"/>
            <a:ext cx="2130175" cy="2031325"/>
          </a:xfrm>
          <a:prstGeom prst="rect">
            <a:avLst/>
          </a:prstGeom>
        </p:spPr>
        <p:txBody>
          <a:bodyPr wrap="square">
            <a:spAutoFit/>
          </a:bodyPr>
          <a:lstStyle/>
          <a:p>
            <a:r>
              <a:rPr lang="es-ES_tradnl" sz="900" b="1" dirty="0"/>
              <a:t>Dirigirse a las necesidades específicas del </a:t>
            </a:r>
            <a:r>
              <a:rPr lang="es-ES_tradnl" sz="900" b="1" dirty="0" smtClean="0"/>
              <a:t>consumidor</a:t>
            </a:r>
            <a:endParaRPr lang="es-ES_tradnl" sz="900" b="1" dirty="0"/>
          </a:p>
          <a:p>
            <a:endParaRPr lang="es-ES_tradnl" sz="900" b="1" dirty="0"/>
          </a:p>
          <a:p>
            <a:r>
              <a:rPr lang="es-ES_tradnl" sz="900" dirty="0"/>
              <a:t>Orientarse a su impulso o deseo de degustar, tocar, oler, sentir y ver, estos aspectos se unen para brindarle al consumidor una experiencia cercana con el producto. Darle la oportunidad al consumidor que esté en contacto con el producto, lo lleva integrar todos sus deseos, expectativas e </a:t>
            </a:r>
            <a:r>
              <a:rPr lang="es-ES_tradnl" sz="900" dirty="0" smtClean="0"/>
              <a:t>ideales, </a:t>
            </a:r>
            <a:r>
              <a:rPr lang="es-ES_tradnl" sz="900" dirty="0"/>
              <a:t>y a través de la “prueba y ejemplo” puede tomar una mejor decisión de compra.</a:t>
            </a:r>
          </a:p>
        </p:txBody>
      </p:sp>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155</Words>
  <Application>Microsoft Office PowerPoint</Application>
  <PresentationFormat>Panorámica</PresentationFormat>
  <Paragraphs>10</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VASQUEZ</dc:creator>
  <cp:lastModifiedBy>JGOA</cp:lastModifiedBy>
  <cp:revision>23</cp:revision>
  <dcterms:modified xsi:type="dcterms:W3CDTF">2021-10-25T19:31:55Z</dcterms:modified>
</cp:coreProperties>
</file>