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1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D"/>
    <a:srgbClr val="F4E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393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494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731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35909" y="265196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CF06_2_infografía_proceso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5157627"/>
            <a:ext cx="3948174" cy="17003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/vector-gratis/infografia-linea-tiempo-elementos-amarillos_8851365.htm#page=1&amp;query=infograf%C3%ADa%20proceso&amp;position=20&amp;from_view=</a:t>
            </a:r>
            <a:r>
              <a:rPr lang="es-ES" sz="1200" dirty="0" err="1">
                <a:solidFill>
                  <a:schemeClr val="dk1"/>
                </a:solidFill>
              </a:rPr>
              <a:t>search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7;p5">
            <a:extLst>
              <a:ext uri="{FF2B5EF4-FFF2-40B4-BE49-F238E27FC236}">
                <a16:creationId xmlns:a16="http://schemas.microsoft.com/office/drawing/2014/main" xmlns="" id="{2C416283-B3D2-0649-9386-7CC2805C4AC8}"/>
              </a:ext>
            </a:extLst>
          </p:cNvPr>
          <p:cNvSpPr txBox="1"/>
          <p:nvPr/>
        </p:nvSpPr>
        <p:spPr>
          <a:xfrm>
            <a:off x="8626237" y="1257300"/>
            <a:ext cx="3584662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82FB71E5-1E5F-3849-8A44-BD96AA69A3F3}"/>
              </a:ext>
            </a:extLst>
          </p:cNvPr>
          <p:cNvGrpSpPr/>
          <p:nvPr/>
        </p:nvGrpSpPr>
        <p:grpSpPr>
          <a:xfrm>
            <a:off x="308029" y="1633591"/>
            <a:ext cx="7925822" cy="2930375"/>
            <a:chOff x="581180" y="1852552"/>
            <a:chExt cx="7383455" cy="254702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1F389A2E-F239-A542-915E-CAE6F63A4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801" b="23972"/>
            <a:stretch/>
          </p:blipFill>
          <p:spPr>
            <a:xfrm>
              <a:off x="581180" y="1852552"/>
              <a:ext cx="6226056" cy="20034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E559E77E-EA9D-9A4D-A796-0AADEC27A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58" t="38079" r="50725" b="32867"/>
            <a:stretch/>
          </p:blipFill>
          <p:spPr>
            <a:xfrm>
              <a:off x="6339155" y="2537717"/>
              <a:ext cx="934949" cy="101714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6F339BB-04F7-124D-9BBE-D6CF22915AE7}"/>
                </a:ext>
              </a:extLst>
            </p:cNvPr>
            <p:cNvSpPr txBox="1"/>
            <p:nvPr/>
          </p:nvSpPr>
          <p:spPr>
            <a:xfrm>
              <a:off x="6681268" y="3466909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00" b="1" dirty="0">
                  <a:solidFill>
                    <a:srgbClr val="F4E551"/>
                  </a:solidFill>
                </a:rPr>
                <a:t>07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1EE4371-7284-BD46-A933-786B68417CD7}"/>
                </a:ext>
              </a:extLst>
            </p:cNvPr>
            <p:cNvSpPr/>
            <p:nvPr/>
          </p:nvSpPr>
          <p:spPr>
            <a:xfrm>
              <a:off x="879132" y="3849045"/>
              <a:ext cx="1031861" cy="441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900" dirty="0"/>
                <a:t>Planifique su demostración con </a:t>
              </a:r>
              <a:r>
                <a:rPr lang="es-CO" sz="900" dirty="0" smtClean="0"/>
                <a:t>anticipación.</a:t>
              </a:r>
              <a:endParaRPr lang="es-ES_tradnl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D80E02A-DD60-2C42-973F-537115883FDF}"/>
                </a:ext>
              </a:extLst>
            </p:cNvPr>
            <p:cNvSpPr/>
            <p:nvPr/>
          </p:nvSpPr>
          <p:spPr>
            <a:xfrm>
              <a:off x="1787703" y="2332234"/>
              <a:ext cx="1058239" cy="380144"/>
            </a:xfrm>
            <a:prstGeom prst="rect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C4D9547-D6F0-A24E-B2E5-4E74C5782689}"/>
                </a:ext>
              </a:extLst>
            </p:cNvPr>
            <p:cNvSpPr/>
            <p:nvPr/>
          </p:nvSpPr>
          <p:spPr>
            <a:xfrm>
              <a:off x="3594257" y="2332234"/>
              <a:ext cx="1058239" cy="380144"/>
            </a:xfrm>
            <a:prstGeom prst="rect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A02D7E5-A890-5045-86E5-7659A718EC26}"/>
                </a:ext>
              </a:extLst>
            </p:cNvPr>
            <p:cNvSpPr/>
            <p:nvPr/>
          </p:nvSpPr>
          <p:spPr>
            <a:xfrm>
              <a:off x="5453312" y="2305861"/>
              <a:ext cx="1058239" cy="380144"/>
            </a:xfrm>
            <a:prstGeom prst="rect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BFF03D05-896D-1440-9667-37EE2DC8B451}"/>
                </a:ext>
              </a:extLst>
            </p:cNvPr>
            <p:cNvSpPr/>
            <p:nvPr/>
          </p:nvSpPr>
          <p:spPr>
            <a:xfrm>
              <a:off x="1715781" y="2297719"/>
              <a:ext cx="1411608" cy="556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CO" sz="900" dirty="0"/>
                <a:t>Muestre principalmente las ventajas que tiene el producto.</a:t>
              </a:r>
              <a:endParaRPr lang="en-US" sz="9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67A86E7-4E1B-7B43-9533-415C78E8E695}"/>
                </a:ext>
              </a:extLst>
            </p:cNvPr>
            <p:cNvSpPr/>
            <p:nvPr/>
          </p:nvSpPr>
          <p:spPr>
            <a:xfrm>
              <a:off x="2644142" y="3856012"/>
              <a:ext cx="1294509" cy="441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900" dirty="0"/>
                <a:t>Comience primero por las características </a:t>
              </a:r>
              <a:r>
                <a:rPr lang="es-CO" sz="900" dirty="0" smtClean="0"/>
                <a:t>obvias.</a:t>
              </a:r>
              <a:endParaRPr lang="es-ES_tradnl" sz="9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DE3EB49-0FF4-834E-90BE-3A27F301C5F4}"/>
                </a:ext>
              </a:extLst>
            </p:cNvPr>
            <p:cNvSpPr/>
            <p:nvPr/>
          </p:nvSpPr>
          <p:spPr>
            <a:xfrm>
              <a:off x="3584732" y="2305861"/>
              <a:ext cx="1516909" cy="556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CO" sz="900" dirty="0"/>
                <a:t>Deje que el cliente tenga una experiencia directa con el producto.</a:t>
              </a:r>
              <a:endParaRPr lang="en-US" sz="9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22F8533C-D700-7D47-9976-205596CE0ADA}"/>
                </a:ext>
              </a:extLst>
            </p:cNvPr>
            <p:cNvSpPr/>
            <p:nvPr/>
          </p:nvSpPr>
          <p:spPr>
            <a:xfrm>
              <a:off x="4280764" y="3834164"/>
              <a:ext cx="1718065" cy="495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CO" sz="900" dirty="0"/>
                <a:t>Aproveche la demostración para ir comprometiendo al cliente </a:t>
              </a:r>
              <a:r>
                <a:rPr lang="es-CO" sz="900" dirty="0" smtClean="0"/>
                <a:t>progresivamente.</a:t>
              </a:r>
              <a:endParaRPr lang="en-US" sz="9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1879916-1DD0-0E4F-9E46-E35C6B902C62}"/>
                </a:ext>
              </a:extLst>
            </p:cNvPr>
            <p:cNvSpPr/>
            <p:nvPr/>
          </p:nvSpPr>
          <p:spPr>
            <a:xfrm>
              <a:off x="5381910" y="2297719"/>
              <a:ext cx="1639183" cy="572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CO" sz="800" dirty="0"/>
                <a:t>Utilice material audiovisual como videos, imágenes, animaciones, entre </a:t>
              </a:r>
              <a:r>
                <a:rPr lang="es-CO" sz="800" dirty="0" smtClean="0"/>
                <a:t>otros, </a:t>
              </a:r>
              <a:r>
                <a:rPr lang="es-CO" sz="800" dirty="0"/>
                <a:t>para que cautive al cliente.</a:t>
              </a:r>
              <a:endParaRPr lang="en-US" sz="8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DBF32324-F9E3-824D-8A52-386DBD3D1B72}"/>
                </a:ext>
              </a:extLst>
            </p:cNvPr>
            <p:cNvSpPr/>
            <p:nvPr/>
          </p:nvSpPr>
          <p:spPr>
            <a:xfrm>
              <a:off x="6116706" y="3843016"/>
              <a:ext cx="1847929" cy="556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CO" sz="900" dirty="0"/>
                <a:t>Esté listo para el cierre de la venta del producto, tenga a mano opciones para el cliente.</a:t>
              </a:r>
              <a:endParaRPr lang="en-US" sz="9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E4B94B6-0599-5E46-B1B0-DF7FEB5D1A94}"/>
                </a:ext>
              </a:extLst>
            </p:cNvPr>
            <p:cNvSpPr/>
            <p:nvPr/>
          </p:nvSpPr>
          <p:spPr>
            <a:xfrm>
              <a:off x="1150706" y="2781956"/>
              <a:ext cx="501208" cy="474545"/>
            </a:xfrm>
            <a:prstGeom prst="ellipse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4DAF7309-4639-EF4A-BAA2-0099634EB1AC}"/>
                </a:ext>
              </a:extLst>
            </p:cNvPr>
            <p:cNvSpPr/>
            <p:nvPr/>
          </p:nvSpPr>
          <p:spPr>
            <a:xfrm>
              <a:off x="2066218" y="3165087"/>
              <a:ext cx="501208" cy="474545"/>
            </a:xfrm>
            <a:prstGeom prst="ellipse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1ED0460A-60D0-074B-8A2D-652842F45499}"/>
                </a:ext>
              </a:extLst>
            </p:cNvPr>
            <p:cNvSpPr/>
            <p:nvPr/>
          </p:nvSpPr>
          <p:spPr>
            <a:xfrm>
              <a:off x="2959219" y="2758926"/>
              <a:ext cx="501208" cy="474545"/>
            </a:xfrm>
            <a:prstGeom prst="ellipse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826EB454-C5F1-F94F-B2D8-5C9DE34AF184}"/>
                </a:ext>
              </a:extLst>
            </p:cNvPr>
            <p:cNvSpPr/>
            <p:nvPr/>
          </p:nvSpPr>
          <p:spPr>
            <a:xfrm>
              <a:off x="3892262" y="3196403"/>
              <a:ext cx="501208" cy="474545"/>
            </a:xfrm>
            <a:prstGeom prst="ellipse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70CB8F9F-94C1-2649-9E80-7595482B293D}"/>
                </a:ext>
              </a:extLst>
            </p:cNvPr>
            <p:cNvSpPr/>
            <p:nvPr/>
          </p:nvSpPr>
          <p:spPr>
            <a:xfrm>
              <a:off x="4821947" y="2765207"/>
              <a:ext cx="501208" cy="474545"/>
            </a:xfrm>
            <a:prstGeom prst="ellipse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1E4E2C72-8734-FE43-B1D5-1BA5406701C4}"/>
                </a:ext>
              </a:extLst>
            </p:cNvPr>
            <p:cNvSpPr/>
            <p:nvPr/>
          </p:nvSpPr>
          <p:spPr>
            <a:xfrm>
              <a:off x="5737159" y="3194849"/>
              <a:ext cx="501208" cy="474545"/>
            </a:xfrm>
            <a:prstGeom prst="ellipse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4BCAF575-5A1A-6B41-BB30-C8696D565E94}"/>
                </a:ext>
              </a:extLst>
            </p:cNvPr>
            <p:cNvSpPr/>
            <p:nvPr/>
          </p:nvSpPr>
          <p:spPr>
            <a:xfrm>
              <a:off x="6578640" y="2812242"/>
              <a:ext cx="501208" cy="474545"/>
            </a:xfrm>
            <a:prstGeom prst="ellipse">
              <a:avLst/>
            </a:prstGeom>
            <a:solidFill>
              <a:srgbClr val="FD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D7D9D158-2CE4-6D4E-9E71-34B5053A7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9146" y="3251503"/>
              <a:ext cx="332425" cy="332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6C332A66-2BFD-564E-B420-38C0CADCE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679" t="20924" r="39715" b="23608"/>
            <a:stretch/>
          </p:blipFill>
          <p:spPr>
            <a:xfrm>
              <a:off x="1243422" y="2854282"/>
              <a:ext cx="320756" cy="32093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4A3FA6DD-D068-1D40-9B4F-1D7FB3319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447" t="4131" r="31515" b="19089"/>
            <a:stretch/>
          </p:blipFill>
          <p:spPr>
            <a:xfrm>
              <a:off x="3032449" y="2792807"/>
              <a:ext cx="420664" cy="40678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B3D49EE3-3649-0A43-AAAB-C7889BDBA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96185" y="3244118"/>
              <a:ext cx="294860" cy="3616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9F5A55D7-8CE0-3C40-85B7-0729FE169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5538" y="3251503"/>
              <a:ext cx="320111" cy="3201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F28BAED6-C55A-EF48-9230-A2F3C6885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420" t="18809" r="23053" b="30173"/>
            <a:stretch/>
          </p:blipFill>
          <p:spPr>
            <a:xfrm>
              <a:off x="6681268" y="2826465"/>
              <a:ext cx="409839" cy="37656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1AF8BB96-D91C-3B43-9510-0383DCDC2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80144" y="2826465"/>
              <a:ext cx="397149" cy="39714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</Words>
  <Application>Microsoft Office PowerPoint</Application>
  <PresentationFormat>Panorámica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24</cp:revision>
  <dcterms:modified xsi:type="dcterms:W3CDTF">2021-10-25T19:46:46Z</dcterms:modified>
</cp:coreProperties>
</file>