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1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5" autoAdjust="0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96852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56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007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conferencia_7769305.htm#page=1&amp;query=conferencia&amp;position=29&amp;from_view=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495505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CF06_4_infografía_lenguaje corporal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8253350" y="4078840"/>
            <a:ext cx="3948174" cy="2779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100" dirty="0">
                <a:solidFill>
                  <a:schemeClr val="dk1"/>
                </a:solidFill>
              </a:rPr>
              <a:t>: </a:t>
            </a:r>
            <a:r>
              <a:rPr lang="es-ES" sz="1100" dirty="0">
                <a:solidFill>
                  <a:schemeClr val="dk1"/>
                </a:solidFill>
                <a:hlinkClick r:id="rId3"/>
              </a:rPr>
              <a:t>https://www.freepik.es/vector-gratis/ilustracion-concepto-conferencia_7769305.htm#page=1&amp;query=conferencia&amp;position=29&amp;from_view=search</a:t>
            </a:r>
            <a:endParaRPr lang="es-E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n-US" sz="1100" dirty="0"/>
              <a:t>https://</a:t>
            </a:r>
            <a:r>
              <a:rPr lang="en-US" sz="1100" dirty="0" err="1"/>
              <a:t>www.freepik.es</a:t>
            </a:r>
            <a:r>
              <a:rPr lang="en-US" sz="1100" dirty="0"/>
              <a:t>/vector-gratis/atencion-al-cliente-ilustracion-plana_12893086.htm#page=1&amp;query=atenci%C3%B3n%20al%20cliente&amp;position=6&amp;from_view=search</a:t>
            </a: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23E96B9-480E-A547-A918-359D4D29F836}"/>
              </a:ext>
            </a:extLst>
          </p:cNvPr>
          <p:cNvGrpSpPr/>
          <p:nvPr/>
        </p:nvGrpSpPr>
        <p:grpSpPr>
          <a:xfrm>
            <a:off x="587341" y="2178978"/>
            <a:ext cx="3799724" cy="3799724"/>
            <a:chOff x="648987" y="1071510"/>
            <a:chExt cx="5255229" cy="52552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0D65217B-D1DB-7E4D-A34A-3A904C452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87" y="1071510"/>
              <a:ext cx="5255229" cy="525522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7AE1C327-E466-8A48-AF87-D301E4BCC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7655" y="1755823"/>
              <a:ext cx="1605119" cy="160511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F7EA60-E681-204E-B13E-EB2FF3313C82}"/>
              </a:ext>
            </a:extLst>
          </p:cNvPr>
          <p:cNvSpPr/>
          <p:nvPr/>
        </p:nvSpPr>
        <p:spPr>
          <a:xfrm>
            <a:off x="4470788" y="1016470"/>
            <a:ext cx="340114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Un buen uso del lenguaje corporal muestra confianza y seguridad el momento de realizar la </a:t>
            </a:r>
            <a:r>
              <a:rPr lang="es-CO" sz="1000" dirty="0" smtClean="0">
                <a:latin typeface="Arial" panose="020B0604020202020204" pitchFamily="34" charset="0"/>
                <a:ea typeface="Arial" panose="020B0604020202020204" pitchFamily="34" charset="0"/>
              </a:rPr>
              <a:t>presentación.</a:t>
            </a:r>
            <a:endParaRPr lang="en-US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BD7F543-8CAF-8044-BB99-8D424B89EF2D}"/>
              </a:ext>
            </a:extLst>
          </p:cNvPr>
          <p:cNvSpPr/>
          <p:nvPr/>
        </p:nvSpPr>
        <p:spPr>
          <a:xfrm>
            <a:off x="4500322" y="2946723"/>
            <a:ext cx="2794346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Si la presentación es “en persona”, sea en auditorio o sala de conferencia, es importante un buen uso del espacio. Si tienes un micrófono inalámbrico, </a:t>
            </a:r>
            <a:r>
              <a:rPr lang="es-CO" sz="1000" dirty="0" smtClean="0">
                <a:latin typeface="Arial" panose="020B0604020202020204" pitchFamily="34" charset="0"/>
                <a:ea typeface="Arial" panose="020B0604020202020204" pitchFamily="34" charset="0"/>
              </a:rPr>
              <a:t>puedes desplazarte </a:t>
            </a: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o caminar por el escenario.</a:t>
            </a:r>
            <a:endParaRPr lang="en-US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343F520-30BE-FC4D-87CE-16EDE5A64954}"/>
              </a:ext>
            </a:extLst>
          </p:cNvPr>
          <p:cNvSpPr/>
          <p:nvPr/>
        </p:nvSpPr>
        <p:spPr>
          <a:xfrm>
            <a:off x="587341" y="1016687"/>
            <a:ext cx="3613962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</a:pP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Si la presentación es en línea, o a través de videoconferencia, los gestos, la </a:t>
            </a:r>
            <a:r>
              <a:rPr lang="es-CO" sz="1000" dirty="0" smtClean="0">
                <a:latin typeface="Arial" panose="020B0604020202020204" pitchFamily="34" charset="0"/>
                <a:ea typeface="Arial" panose="020B0604020202020204" pitchFamily="34" charset="0"/>
              </a:rPr>
              <a:t>sonrisa y </a:t>
            </a: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la forma de </a:t>
            </a:r>
            <a:r>
              <a:rPr lang="es-CO" sz="1000" dirty="0" smtClean="0">
                <a:latin typeface="Arial" panose="020B0604020202020204" pitchFamily="34" charset="0"/>
                <a:ea typeface="Arial" panose="020B0604020202020204" pitchFamily="34" charset="0"/>
              </a:rPr>
              <a:t>mirar </a:t>
            </a: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son elementos fundamentales para convencer.</a:t>
            </a:r>
            <a:endParaRPr lang="en-US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F32C645-D4BD-A648-982A-0494076CC827}"/>
              </a:ext>
            </a:extLst>
          </p:cNvPr>
          <p:cNvSpPr/>
          <p:nvPr/>
        </p:nvSpPr>
        <p:spPr>
          <a:xfrm>
            <a:off x="4470788" y="1857985"/>
            <a:ext cx="2911011" cy="96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</a:pP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El objetivo es transmitir calma, confianza y seguridad para el cierre del trato, por tanto, el contacto visual demuestra que el presentador está interesado en los prospectos y en lo que ellos dicen.</a:t>
            </a:r>
            <a:endParaRPr lang="en-US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6EB8050-DB46-3B4B-A774-796CE38D76C1}"/>
              </a:ext>
            </a:extLst>
          </p:cNvPr>
          <p:cNvSpPr/>
          <p:nvPr/>
        </p:nvSpPr>
        <p:spPr>
          <a:xfrm>
            <a:off x="4524408" y="4035461"/>
            <a:ext cx="2650731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</a:pP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Una buena postura también demuestra confianza. En el caso de la presentación en línea o por </a:t>
            </a:r>
            <a:r>
              <a:rPr lang="es-CO" sz="1000" dirty="0" smtClean="0">
                <a:latin typeface="Arial" panose="020B0604020202020204" pitchFamily="34" charset="0"/>
                <a:ea typeface="Arial" panose="020B0604020202020204" pitchFamily="34" charset="0"/>
              </a:rPr>
              <a:t>videoconferencia</a:t>
            </a: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, está el modo de sentarse o ver a la cámara.</a:t>
            </a:r>
            <a:endParaRPr lang="en-US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E779FF4-4B81-1A42-813A-EB390F0384BE}"/>
              </a:ext>
            </a:extLst>
          </p:cNvPr>
          <p:cNvSpPr/>
          <p:nvPr/>
        </p:nvSpPr>
        <p:spPr>
          <a:xfrm>
            <a:off x="4524408" y="5124199"/>
            <a:ext cx="2911011" cy="60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</a:pP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Si la presentación es presencial, ofrece un apretón de manos firme y </a:t>
            </a:r>
            <a:r>
              <a:rPr lang="es-CO" sz="1000" dirty="0" smtClean="0">
                <a:latin typeface="Arial" panose="020B0604020202020204" pitchFamily="34" charset="0"/>
                <a:ea typeface="Arial" panose="020B0604020202020204" pitchFamily="34" charset="0"/>
              </a:rPr>
              <a:t>decidido, pues genera una buena </a:t>
            </a:r>
            <a:r>
              <a:rPr lang="es-CO" sz="1000" smtClean="0">
                <a:latin typeface="Arial" panose="020B0604020202020204" pitchFamily="34" charset="0"/>
                <a:ea typeface="Arial" panose="020B0604020202020204" pitchFamily="34" charset="0"/>
              </a:rPr>
              <a:t>primera impresión. </a:t>
            </a:r>
            <a:endParaRPr lang="en-US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xmlns="" id="{ABA5124F-9177-0C47-9A33-7F34943BEFB0}"/>
              </a:ext>
            </a:extLst>
          </p:cNvPr>
          <p:cNvCxnSpPr/>
          <p:nvPr/>
        </p:nvCxnSpPr>
        <p:spPr>
          <a:xfrm rot="16200000" flipH="1">
            <a:off x="564360" y="1346634"/>
            <a:ext cx="1724098" cy="1476080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9C1929B-89E5-E143-B7D9-D4635A1CBC66}"/>
              </a:ext>
            </a:extLst>
          </p:cNvPr>
          <p:cNvCxnSpPr>
            <a:cxnSpLocks/>
          </p:cNvCxnSpPr>
          <p:nvPr/>
        </p:nvCxnSpPr>
        <p:spPr>
          <a:xfrm rot="5400000">
            <a:off x="3285733" y="1348131"/>
            <a:ext cx="1422489" cy="1171481"/>
          </a:xfrm>
          <a:prstGeom prst="bentConnector3">
            <a:avLst>
              <a:gd name="adj1" fmla="val 3844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xmlns="" id="{A3CF62C0-651D-0646-B545-7C13B777B4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4912" y="2004593"/>
            <a:ext cx="1016569" cy="9421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xmlns="" id="{63E9DDDE-9ECB-1544-AA24-D75FF9D2F7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33356" y="3093332"/>
            <a:ext cx="1454736" cy="3943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xmlns="" id="{11B697D4-E505-8347-849A-39A0FBB85590}"/>
              </a:ext>
            </a:extLst>
          </p:cNvPr>
          <p:cNvCxnSpPr>
            <a:cxnSpLocks/>
          </p:cNvCxnSpPr>
          <p:nvPr/>
        </p:nvCxnSpPr>
        <p:spPr>
          <a:xfrm rot="10800000">
            <a:off x="2131060" y="3326114"/>
            <a:ext cx="2357032" cy="855469"/>
          </a:xfrm>
          <a:prstGeom prst="bentConnector3">
            <a:avLst>
              <a:gd name="adj1" fmla="val 12366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775E55D4-2FF1-BB46-8CC6-1964253673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25780" y="4056842"/>
            <a:ext cx="1867886" cy="493054"/>
          </a:xfrm>
          <a:prstGeom prst="bentConnector3">
            <a:avLst>
              <a:gd name="adj1" fmla="val 9840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A125025-3C25-ED40-912D-524C6786194C}"/>
              </a:ext>
            </a:extLst>
          </p:cNvPr>
          <p:cNvSpPr txBox="1"/>
          <p:nvPr/>
        </p:nvSpPr>
        <p:spPr>
          <a:xfrm>
            <a:off x="8419952" y="797340"/>
            <a:ext cx="331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Favor realizar gráfico de acuerdo a referencia visual dada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199</Words>
  <Application>Microsoft Office PowerPoint</Application>
  <PresentationFormat>Panorámica</PresentationFormat>
  <Paragraphs>11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Symbol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28</cp:revision>
  <dcterms:modified xsi:type="dcterms:W3CDTF">2021-10-25T19:34:14Z</dcterms:modified>
</cp:coreProperties>
</file>