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1" roundtripDataSignature="AMtx7mjeFm0YWzP0Llo1WPRVOwXsHL/S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customschemas.google.com/relationships/presentationmetadata" Target="metadata"/><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0" name="Google Shape;7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7: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5" name="Google Shape;7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9: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88" name="Google Shape;8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20: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24" name="Google Shape;12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2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60" name="Google Shape;160;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01" name="Google Shape;201;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9"/>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a:lvl2pPr>
            <a:lvl3pPr lvl="2" marR="0" algn="l">
              <a:lnSpc>
                <a:spcPct val="100000"/>
              </a:lnSpc>
              <a:spcBef>
                <a:spcPts val="0"/>
              </a:spcBef>
              <a:spcAft>
                <a:spcPts val="0"/>
              </a:spcAft>
              <a:buSzPts val="1400"/>
              <a:buNone/>
              <a:defRPr/>
            </a:lvl3pPr>
            <a:lvl4pPr lvl="3" marR="0" algn="l">
              <a:lnSpc>
                <a:spcPct val="100000"/>
              </a:lnSpc>
              <a:spcBef>
                <a:spcPts val="0"/>
              </a:spcBef>
              <a:spcAft>
                <a:spcPts val="0"/>
              </a:spcAft>
              <a:buSzPts val="1400"/>
              <a:buNone/>
              <a:defRPr/>
            </a:lvl4pPr>
            <a:lvl5pPr lvl="4" marR="0" algn="l">
              <a:lnSpc>
                <a:spcPct val="100000"/>
              </a:lnSpc>
              <a:spcBef>
                <a:spcPts val="0"/>
              </a:spcBef>
              <a:spcAft>
                <a:spcPts val="0"/>
              </a:spcAft>
              <a:buSzPts val="1400"/>
              <a:buNone/>
              <a:defRPr/>
            </a:lvl5pPr>
            <a:lvl6pPr lvl="5" marR="0" algn="l">
              <a:lnSpc>
                <a:spcPct val="100000"/>
              </a:lnSpc>
              <a:spcBef>
                <a:spcPts val="0"/>
              </a:spcBef>
              <a:spcAft>
                <a:spcPts val="0"/>
              </a:spcAft>
              <a:buSzPts val="1400"/>
              <a:buNone/>
              <a:defRPr/>
            </a:lvl6pPr>
            <a:lvl7pPr lvl="6" marR="0" algn="l">
              <a:lnSpc>
                <a:spcPct val="100000"/>
              </a:lnSpc>
              <a:spcBef>
                <a:spcPts val="0"/>
              </a:spcBef>
              <a:spcAft>
                <a:spcPts val="0"/>
              </a:spcAft>
              <a:buSzPts val="1400"/>
              <a:buNone/>
              <a:defRPr/>
            </a:lvl7pPr>
            <a:lvl8pPr lvl="7" marR="0" algn="l">
              <a:lnSpc>
                <a:spcPct val="100000"/>
              </a:lnSpc>
              <a:spcBef>
                <a:spcPts val="0"/>
              </a:spcBef>
              <a:spcAft>
                <a:spcPts val="0"/>
              </a:spcAft>
              <a:buSzPts val="1400"/>
              <a:buNone/>
              <a:defRPr/>
            </a:lvl8pPr>
            <a:lvl9pPr lvl="8" marR="0" algn="l">
              <a:lnSpc>
                <a:spcPct val="100000"/>
              </a:lnSpc>
              <a:spcBef>
                <a:spcPts val="0"/>
              </a:spcBef>
              <a:spcAft>
                <a:spcPts val="0"/>
              </a:spcAft>
              <a:buSzPts val="1400"/>
              <a:buNone/>
              <a:defRPr/>
            </a:lvl9pPr>
          </a:lstStyle>
          <a:p/>
        </p:txBody>
      </p:sp>
      <p:sp>
        <p:nvSpPr>
          <p:cNvPr id="13" name="Google Shape;13;p9"/>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7" name="Shape 17"/>
        <p:cNvGrpSpPr/>
        <p:nvPr/>
      </p:nvGrpSpPr>
      <p:grpSpPr>
        <a:xfrm>
          <a:off x="0" y="0"/>
          <a:ext cx="0" cy="0"/>
          <a:chOff x="0" y="0"/>
          <a:chExt cx="0" cy="0"/>
        </a:xfrm>
      </p:grpSpPr>
      <p:sp>
        <p:nvSpPr>
          <p:cNvPr id="18" name="Google Shape;18;p11"/>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1"/>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0" name="Google Shape;20;p11"/>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1" name="Google Shape;21;p1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3" name="Google Shape;23;p1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24" name="Shape 24"/>
        <p:cNvGrpSpPr/>
        <p:nvPr/>
      </p:nvGrpSpPr>
      <p:grpSpPr>
        <a:xfrm>
          <a:off x="0" y="0"/>
          <a:ext cx="0" cy="0"/>
          <a:chOff x="0" y="0"/>
          <a:chExt cx="0" cy="0"/>
        </a:xfrm>
      </p:grpSpPr>
      <p:sp>
        <p:nvSpPr>
          <p:cNvPr id="25" name="Google Shape;25;p12"/>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2"/>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27" name="Google Shape;27;p12"/>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8" name="Google Shape;28;p12"/>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29" name="Google Shape;29;p12"/>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0" name="Google Shape;30;p1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1" name="Google Shape;31;p1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2" name="Google Shape;32;p1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3" name="Shape 33"/>
        <p:cNvGrpSpPr/>
        <p:nvPr/>
      </p:nvGrpSpPr>
      <p:grpSpPr>
        <a:xfrm>
          <a:off x="0" y="0"/>
          <a:ext cx="0" cy="0"/>
          <a:chOff x="0" y="0"/>
          <a:chExt cx="0" cy="0"/>
        </a:xfrm>
      </p:grpSpPr>
      <p:sp>
        <p:nvSpPr>
          <p:cNvPr id="34" name="Google Shape;34;p13"/>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6" name="Google Shape;36;p1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1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38" name="Shape 38"/>
        <p:cNvGrpSpPr/>
        <p:nvPr/>
      </p:nvGrpSpPr>
      <p:grpSpPr>
        <a:xfrm>
          <a:off x="0" y="0"/>
          <a:ext cx="0" cy="0"/>
          <a:chOff x="0" y="0"/>
          <a:chExt cx="0" cy="0"/>
        </a:xfrm>
      </p:grpSpPr>
      <p:sp>
        <p:nvSpPr>
          <p:cNvPr id="39" name="Google Shape;39;p1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0" name="Google Shape;40;p1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1" name="Google Shape;41;p1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2" name="Shape 42"/>
        <p:cNvGrpSpPr/>
        <p:nvPr/>
      </p:nvGrpSpPr>
      <p:grpSpPr>
        <a:xfrm>
          <a:off x="0" y="0"/>
          <a:ext cx="0" cy="0"/>
          <a:chOff x="0" y="0"/>
          <a:chExt cx="0" cy="0"/>
        </a:xfrm>
      </p:grpSpPr>
      <p:sp>
        <p:nvSpPr>
          <p:cNvPr id="43" name="Google Shape;43;p15"/>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5"/>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45" name="Google Shape;45;p15"/>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46" name="Google Shape;46;p1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8" name="Google Shape;48;p1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49" name="Shape 49"/>
        <p:cNvGrpSpPr/>
        <p:nvPr/>
      </p:nvGrpSpPr>
      <p:grpSpPr>
        <a:xfrm>
          <a:off x="0" y="0"/>
          <a:ext cx="0" cy="0"/>
          <a:chOff x="0" y="0"/>
          <a:chExt cx="0" cy="0"/>
        </a:xfrm>
      </p:grpSpPr>
      <p:sp>
        <p:nvSpPr>
          <p:cNvPr id="50" name="Google Shape;50;p16"/>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6"/>
          <p:cNvSpPr/>
          <p:nvPr>
            <p:ph idx="2" type="pic"/>
          </p:nvPr>
        </p:nvSpPr>
        <p:spPr>
          <a:xfrm>
            <a:off x="5183187" y="987425"/>
            <a:ext cx="6172199" cy="4873624"/>
          </a:xfrm>
          <a:prstGeom prst="rect">
            <a:avLst/>
          </a:prstGeom>
          <a:noFill/>
          <a:ln>
            <a:noFill/>
          </a:ln>
        </p:spPr>
      </p:sp>
      <p:sp>
        <p:nvSpPr>
          <p:cNvPr id="52" name="Google Shape;52;p16"/>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3" name="Google Shape;53;p1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1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5" name="Google Shape;55;p1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56" name="Shape 56"/>
        <p:cNvGrpSpPr/>
        <p:nvPr/>
      </p:nvGrpSpPr>
      <p:grpSpPr>
        <a:xfrm>
          <a:off x="0" y="0"/>
          <a:ext cx="0" cy="0"/>
          <a:chOff x="0" y="0"/>
          <a:chExt cx="0" cy="0"/>
        </a:xfrm>
      </p:grpSpPr>
      <p:sp>
        <p:nvSpPr>
          <p:cNvPr id="57" name="Google Shape;57;p17"/>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7"/>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59" name="Google Shape;59;p1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1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1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2" name="Shape 62"/>
        <p:cNvGrpSpPr/>
        <p:nvPr/>
      </p:nvGrpSpPr>
      <p:grpSpPr>
        <a:xfrm>
          <a:off x="0" y="0"/>
          <a:ext cx="0" cy="0"/>
          <a:chOff x="0" y="0"/>
          <a:chExt cx="0" cy="0"/>
        </a:xfrm>
      </p:grpSpPr>
      <p:sp>
        <p:nvSpPr>
          <p:cNvPr id="63" name="Google Shape;63;p18"/>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8"/>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1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1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1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8"/>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biblus.accasoftware.com/es/wp-content/uploads/sites/3/2019/12/dise%C3%B1o-de-un-supermercado-esquema-funcional-1030x381.jpg" TargetMode="External"/><Relationship Id="rId4" Type="http://schemas.openxmlformats.org/officeDocument/2006/relationships/image" Target="../media/image7.jpg"/><Relationship Id="rId5"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biblus.accasoftware.com/es/wp-content/uploads/sites/3/2019/12/dise%C3%B1o-de-un-supermercado-esquema-funcional-1030x381.jpg" TargetMode="External"/><Relationship Id="rId4" Type="http://schemas.openxmlformats.org/officeDocument/2006/relationships/image" Target="../media/image4.jpg"/><Relationship Id="rId5"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biblus.accasoftware.com/es/wp-content/uploads/sites/3/2019/12/dise%C3%B1o-de-un-supermercado-esquema-funcional-1030x381.jpg" TargetMode="External"/><Relationship Id="rId4" Type="http://schemas.openxmlformats.org/officeDocument/2006/relationships/image" Target="../media/image10.jpg"/><Relationship Id="rId5" Type="http://schemas.openxmlformats.org/officeDocument/2006/relationships/image" Target="../media/image11.jpg"/><Relationship Id="rId6"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biblus.accasoftware.com/es/wp-content/uploads/sites/3/2019/12/dise%C3%B1o-de-un-supermercado-esquema-funcional-1030x381.jpg" TargetMode="External"/><Relationship Id="rId4" Type="http://schemas.openxmlformats.org/officeDocument/2006/relationships/image" Target="../media/image2.jpg"/><Relationship Id="rId5" Type="http://schemas.openxmlformats.org/officeDocument/2006/relationships/image" Target="../media/image11.jpg"/><Relationship Id="rId6"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3"/>
          <p:cNvSpPr/>
          <p:nvPr/>
        </p:nvSpPr>
        <p:spPr>
          <a:xfrm>
            <a:off x="2495505" y="2823358"/>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800" u="none" cap="none" strike="noStrike">
                <a:solidFill>
                  <a:schemeClr val="lt1"/>
                </a:solidFill>
                <a:latin typeface="Arial"/>
                <a:ea typeface="Arial"/>
                <a:cs typeface="Arial"/>
                <a:sym typeface="Arial"/>
              </a:rPr>
              <a:t>CF06_Actividad_didáctica</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7"/>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8" name="Google Shape;78;p7"/>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Favor realizar actividad didáctica de acuerdo a referencia visual dada. En esta pantalla se encuentran las instrucciones y un botón con la actividad. (ver slide 3).</a:t>
            </a:r>
            <a:endParaRPr b="0" i="0" sz="1400" u="none" cap="none" strike="noStrike">
              <a:solidFill>
                <a:schemeClr val="dk1"/>
              </a:solidFill>
              <a:latin typeface="Arial"/>
              <a:ea typeface="Arial"/>
              <a:cs typeface="Arial"/>
              <a:sym typeface="Arial"/>
            </a:endParaRPr>
          </a:p>
        </p:txBody>
      </p:sp>
      <p:sp>
        <p:nvSpPr>
          <p:cNvPr id="79" name="Google Shape;79;p7"/>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80" name="Google Shape;80;p7"/>
          <p:cNvSpPr/>
          <p:nvPr/>
        </p:nvSpPr>
        <p:spPr>
          <a:xfrm>
            <a:off x="8253350" y="5250094"/>
            <a:ext cx="3948174" cy="1607904"/>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Referencias de las imágenes: https://www.freepik.es/vector-gratis/juego-caracteres-buen-hombre-negocios_2960917.htm#page=1&amp;query=empresario&amp;position=11&amp;from_view=search</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Juego de caracteres de buen hombre de negocios vector gratuito" id="81" name="Google Shape;81;p7"/>
          <p:cNvPicPr preferRelativeResize="0"/>
          <p:nvPr/>
        </p:nvPicPr>
        <p:blipFill rotWithShape="1">
          <a:blip r:embed="rId3">
            <a:alphaModFix/>
          </a:blip>
          <a:srcRect b="6561" l="0" r="71753" t="14107"/>
          <a:stretch/>
        </p:blipFill>
        <p:spPr>
          <a:xfrm>
            <a:off x="117440" y="855965"/>
            <a:ext cx="3153391" cy="5899638"/>
          </a:xfrm>
          <a:prstGeom prst="rect">
            <a:avLst/>
          </a:prstGeom>
          <a:noFill/>
          <a:ln>
            <a:noFill/>
          </a:ln>
        </p:spPr>
      </p:pic>
      <p:sp>
        <p:nvSpPr>
          <p:cNvPr id="82" name="Google Shape;82;p7"/>
          <p:cNvSpPr/>
          <p:nvPr/>
        </p:nvSpPr>
        <p:spPr>
          <a:xfrm>
            <a:off x="3488189" y="1394717"/>
            <a:ext cx="4177933" cy="304436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15000"/>
              </a:lnSpc>
              <a:spcBef>
                <a:spcPts val="0"/>
              </a:spcBef>
              <a:spcAft>
                <a:spcPts val="0"/>
              </a:spcAft>
              <a:buClr>
                <a:srgbClr val="000000"/>
              </a:buClr>
              <a:buSzPts val="1400"/>
              <a:buFont typeface="Arial"/>
              <a:buAutoNum type="arabicPeriod"/>
            </a:pPr>
            <a:r>
              <a:rPr b="0" i="0" lang="es-ES" sz="1400" u="none" cap="none" strike="noStrike">
                <a:solidFill>
                  <a:srgbClr val="000000"/>
                </a:solidFill>
                <a:latin typeface="Arial"/>
                <a:ea typeface="Arial"/>
                <a:cs typeface="Arial"/>
                <a:sym typeface="Arial"/>
              </a:rPr>
              <a:t>Observe el plano del supermercado que aparece a continuación.</a:t>
            </a:r>
            <a:endParaRPr b="0" i="0" sz="1800" u="none" cap="none" strike="noStrike">
              <a:solidFill>
                <a:srgbClr val="000000"/>
              </a:solidFill>
              <a:latin typeface="Arial"/>
              <a:ea typeface="Arial"/>
              <a:cs typeface="Arial"/>
              <a:sym typeface="Arial"/>
            </a:endParaRPr>
          </a:p>
          <a:p>
            <a:pPr indent="-342900" lvl="0" marL="342900" marR="0" rtl="0" algn="just">
              <a:lnSpc>
                <a:spcPct val="115000"/>
              </a:lnSpc>
              <a:spcBef>
                <a:spcPts val="0"/>
              </a:spcBef>
              <a:spcAft>
                <a:spcPts val="0"/>
              </a:spcAft>
              <a:buClr>
                <a:srgbClr val="000000"/>
              </a:buClr>
              <a:buSzPts val="1400"/>
              <a:buFont typeface="Arial"/>
              <a:buAutoNum type="arabicPeriod"/>
            </a:pPr>
            <a:r>
              <a:rPr b="0" i="0" lang="es-ES" sz="1400" u="none" cap="none" strike="noStrike">
                <a:solidFill>
                  <a:srgbClr val="000000"/>
                </a:solidFill>
                <a:latin typeface="Arial"/>
                <a:ea typeface="Arial"/>
                <a:cs typeface="Arial"/>
                <a:sym typeface="Arial"/>
              </a:rPr>
              <a:t>De acuerdo con la leyenda de la derecha, identifique los números en el plano.</a:t>
            </a:r>
            <a:endParaRPr b="0" i="0" sz="1800" u="none" cap="none" strike="noStrike">
              <a:solidFill>
                <a:srgbClr val="000000"/>
              </a:solidFill>
              <a:latin typeface="Arial"/>
              <a:ea typeface="Arial"/>
              <a:cs typeface="Arial"/>
              <a:sym typeface="Arial"/>
            </a:endParaRPr>
          </a:p>
          <a:p>
            <a:pPr indent="-342900" lvl="0" marL="342900" marR="0" rtl="0" algn="just">
              <a:lnSpc>
                <a:spcPct val="115000"/>
              </a:lnSpc>
              <a:spcBef>
                <a:spcPts val="0"/>
              </a:spcBef>
              <a:spcAft>
                <a:spcPts val="0"/>
              </a:spcAft>
              <a:buClr>
                <a:srgbClr val="000000"/>
              </a:buClr>
              <a:buSzPts val="1400"/>
              <a:buFont typeface="Arial"/>
              <a:buAutoNum type="arabicPeriod"/>
            </a:pPr>
            <a:r>
              <a:rPr b="0" i="0" lang="es-ES" sz="1400" u="none" cap="none" strike="noStrike">
                <a:solidFill>
                  <a:srgbClr val="000000"/>
                </a:solidFill>
                <a:latin typeface="Arial"/>
                <a:ea typeface="Arial"/>
                <a:cs typeface="Arial"/>
                <a:sym typeface="Arial"/>
              </a:rPr>
              <a:t>Analice el posible desplazamiento de los clientes en el punto de venta y ubique cuáles pueden ser zonas frías o calientes.</a:t>
            </a:r>
            <a:endParaRPr b="0" i="0" sz="1800" u="none" cap="none" strike="noStrike">
              <a:solidFill>
                <a:srgbClr val="000000"/>
              </a:solidFill>
              <a:latin typeface="Arial"/>
              <a:ea typeface="Arial"/>
              <a:cs typeface="Arial"/>
              <a:sym typeface="Arial"/>
            </a:endParaRPr>
          </a:p>
          <a:p>
            <a:pPr indent="-342900" lvl="0" marL="342900" marR="0" rtl="0" algn="just">
              <a:lnSpc>
                <a:spcPct val="115000"/>
              </a:lnSpc>
              <a:spcBef>
                <a:spcPts val="0"/>
              </a:spcBef>
              <a:spcAft>
                <a:spcPts val="0"/>
              </a:spcAft>
              <a:buClr>
                <a:srgbClr val="000000"/>
              </a:buClr>
              <a:buSzPts val="1400"/>
              <a:buFont typeface="Arial"/>
              <a:buAutoNum type="arabicPeriod"/>
            </a:pPr>
            <a:r>
              <a:rPr b="0" i="0" lang="es-ES" sz="1400" u="none" cap="none" strike="noStrike">
                <a:solidFill>
                  <a:srgbClr val="000000"/>
                </a:solidFill>
                <a:latin typeface="Arial"/>
                <a:ea typeface="Arial"/>
                <a:cs typeface="Arial"/>
                <a:sym typeface="Arial"/>
              </a:rPr>
              <a:t>Teniendo en cuenta los conceptos aprendidos en el componente, ubique los diferentes elementos de publicidad que hace parte de los puntos de venta, teniendo en cuenta la función de </a:t>
            </a:r>
            <a:r>
              <a:rPr b="0" i="1" lang="es-ES" sz="1400" u="none" cap="none" strike="noStrike">
                <a:solidFill>
                  <a:srgbClr val="000000"/>
                </a:solidFill>
                <a:latin typeface="Arial"/>
                <a:ea typeface="Arial"/>
                <a:cs typeface="Arial"/>
                <a:sym typeface="Arial"/>
              </a:rPr>
              <a:t>marketing</a:t>
            </a:r>
            <a:r>
              <a:rPr b="0" i="0" lang="es-ES" sz="1400" u="none" cap="none" strike="noStrike">
                <a:solidFill>
                  <a:srgbClr val="000000"/>
                </a:solidFill>
                <a:latin typeface="Arial"/>
                <a:ea typeface="Arial"/>
                <a:cs typeface="Arial"/>
                <a:sym typeface="Arial"/>
              </a:rPr>
              <a:t> que cumplen.</a:t>
            </a:r>
            <a:endParaRPr b="0" i="0" sz="1800" u="none" cap="none" strike="noStrike">
              <a:solidFill>
                <a:srgbClr val="000000"/>
              </a:solidFill>
              <a:latin typeface="Arial"/>
              <a:ea typeface="Arial"/>
              <a:cs typeface="Arial"/>
              <a:sym typeface="Arial"/>
            </a:endParaRPr>
          </a:p>
        </p:txBody>
      </p:sp>
      <p:sp>
        <p:nvSpPr>
          <p:cNvPr id="83" name="Google Shape;83;p7"/>
          <p:cNvSpPr/>
          <p:nvPr/>
        </p:nvSpPr>
        <p:spPr>
          <a:xfrm>
            <a:off x="2914102" y="484490"/>
            <a:ext cx="467628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2800" u="none" cap="none" strike="noStrike">
                <a:solidFill>
                  <a:srgbClr val="000000"/>
                </a:solidFill>
                <a:latin typeface="Calibri"/>
                <a:ea typeface="Calibri"/>
                <a:cs typeface="Calibri"/>
                <a:sym typeface="Calibri"/>
              </a:rPr>
              <a:t>Conociendo el </a:t>
            </a:r>
            <a:r>
              <a:rPr b="1" i="1" lang="es-ES" sz="2800" u="none" cap="none" strike="noStrike">
                <a:solidFill>
                  <a:srgbClr val="000000"/>
                </a:solidFill>
                <a:latin typeface="Calibri"/>
                <a:ea typeface="Calibri"/>
                <a:cs typeface="Calibri"/>
                <a:sym typeface="Calibri"/>
              </a:rPr>
              <a:t>merchandising</a:t>
            </a:r>
            <a:r>
              <a:rPr b="1" i="1" lang="es-ES" sz="2800" u="none" cap="none" strike="noStrike">
                <a:solidFill>
                  <a:srgbClr val="000000"/>
                </a:solidFill>
                <a:latin typeface="Arial"/>
                <a:ea typeface="Arial"/>
                <a:cs typeface="Arial"/>
                <a:sym typeface="Arial"/>
              </a:rPr>
              <a:t> </a:t>
            </a:r>
            <a:endParaRPr b="1" i="1" sz="2800" u="none" cap="none" strike="noStrike">
              <a:solidFill>
                <a:srgbClr val="000000"/>
              </a:solidFill>
              <a:latin typeface="Arial"/>
              <a:ea typeface="Arial"/>
              <a:cs typeface="Arial"/>
              <a:sym typeface="Arial"/>
            </a:endParaRPr>
          </a:p>
        </p:txBody>
      </p:sp>
      <p:sp>
        <p:nvSpPr>
          <p:cNvPr id="84" name="Google Shape;84;p7"/>
          <p:cNvSpPr/>
          <p:nvPr/>
        </p:nvSpPr>
        <p:spPr>
          <a:xfrm>
            <a:off x="5369564" y="4674742"/>
            <a:ext cx="2220818" cy="462337"/>
          </a:xfrm>
          <a:prstGeom prst="roundRect">
            <a:avLst>
              <a:gd fmla="val 16667" name="adj"/>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Plano del supermercado</a:t>
            </a:r>
            <a:endParaRPr/>
          </a:p>
        </p:txBody>
      </p:sp>
      <p:pic>
        <p:nvPicPr>
          <p:cNvPr id="85" name="Google Shape;85;p7"/>
          <p:cNvPicPr preferRelativeResize="0"/>
          <p:nvPr/>
        </p:nvPicPr>
        <p:blipFill rotWithShape="1">
          <a:blip r:embed="rId4">
            <a:alphaModFix/>
          </a:blip>
          <a:srcRect b="0" l="0" r="0" t="0"/>
          <a:stretch/>
        </p:blipFill>
        <p:spPr>
          <a:xfrm rot="3808485">
            <a:off x="4924118" y="5006445"/>
            <a:ext cx="504767" cy="504767"/>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1" name="Google Shape;91;p19"/>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Se presenta un mapa, el cual es necesario rehacer, con 7 espacios de arrastre. El aprendiz debe ubicar correctamente estos elementos, y de acuerdo con él aparecerá la respectiva retroalimentación.</a:t>
            </a:r>
            <a:endParaRPr b="0" i="0" sz="1400" u="none" cap="none" strike="noStrike">
              <a:solidFill>
                <a:schemeClr val="dk1"/>
              </a:solidFill>
              <a:latin typeface="Arial"/>
              <a:ea typeface="Arial"/>
              <a:cs typeface="Arial"/>
              <a:sym typeface="Arial"/>
            </a:endParaRPr>
          </a:p>
        </p:txBody>
      </p:sp>
      <p:sp>
        <p:nvSpPr>
          <p:cNvPr id="92" name="Google Shape;92;p19"/>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93" name="Google Shape;93;p19"/>
          <p:cNvSpPr/>
          <p:nvPr/>
        </p:nvSpPr>
        <p:spPr>
          <a:xfrm>
            <a:off x="8253350" y="5250094"/>
            <a:ext cx="3948174" cy="1607904"/>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Referencias de las imágenes: </a:t>
            </a:r>
            <a:r>
              <a:rPr b="0" i="0" lang="es-ES" sz="1200" u="sng" cap="none" strike="noStrike">
                <a:solidFill>
                  <a:srgbClr val="0000FF"/>
                </a:solidFill>
                <a:latin typeface="Calibri"/>
                <a:ea typeface="Calibri"/>
                <a:cs typeface="Calibri"/>
                <a:sym typeface="Calibri"/>
                <a:hlinkClick r:id="rId3">
                  <a:extLst>
                    <a:ext uri="{A12FA001-AC4F-418D-AE19-62706E023703}">
                      <ahyp:hlinkClr val="tx"/>
                    </a:ext>
                  </a:extLst>
                </a:hlinkClick>
              </a:rPr>
              <a:t>https://biblus.accasoftware.com/es/wp-content/uploads/sites/3/2019/12/dise%C3%B1o-de-un-supermercado-esquema-funcional-1030x381.jpg</a:t>
            </a:r>
            <a:r>
              <a:rPr b="0" i="0" lang="es-ES" sz="1200" u="none" cap="none" strike="noStrike">
                <a:solidFill>
                  <a:srgbClr val="000000"/>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pic>
        <p:nvPicPr>
          <p:cNvPr descr="Juego de caracteres de buen hombre de negocios vector gratuito" id="94" name="Google Shape;94;p19"/>
          <p:cNvPicPr preferRelativeResize="0"/>
          <p:nvPr/>
        </p:nvPicPr>
        <p:blipFill rotWithShape="1">
          <a:blip r:embed="rId4">
            <a:alphaModFix/>
          </a:blip>
          <a:srcRect b="6561" l="0" r="71753" t="14107"/>
          <a:stretch/>
        </p:blipFill>
        <p:spPr>
          <a:xfrm>
            <a:off x="117440" y="855965"/>
            <a:ext cx="3153391" cy="5899638"/>
          </a:xfrm>
          <a:prstGeom prst="rect">
            <a:avLst/>
          </a:prstGeom>
          <a:noFill/>
          <a:ln>
            <a:noFill/>
          </a:ln>
        </p:spPr>
      </p:pic>
      <p:sp>
        <p:nvSpPr>
          <p:cNvPr id="95" name="Google Shape;95;p19"/>
          <p:cNvSpPr/>
          <p:nvPr/>
        </p:nvSpPr>
        <p:spPr>
          <a:xfrm>
            <a:off x="3488189" y="1394717"/>
            <a:ext cx="4177933" cy="304436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15000"/>
              </a:lnSpc>
              <a:spcBef>
                <a:spcPts val="0"/>
              </a:spcBef>
              <a:spcAft>
                <a:spcPts val="0"/>
              </a:spcAft>
              <a:buClr>
                <a:srgbClr val="000000"/>
              </a:buClr>
              <a:buSzPts val="1400"/>
              <a:buFont typeface="Arial"/>
              <a:buAutoNum type="arabicPeriod"/>
            </a:pPr>
            <a:r>
              <a:rPr b="0" i="0" lang="es-ES" sz="1400" u="none" cap="none" strike="noStrike">
                <a:solidFill>
                  <a:srgbClr val="000000"/>
                </a:solidFill>
                <a:latin typeface="Arial"/>
                <a:ea typeface="Arial"/>
                <a:cs typeface="Arial"/>
                <a:sym typeface="Arial"/>
              </a:rPr>
              <a:t>Observe el plano del supermercado que aparece a continuación.</a:t>
            </a:r>
            <a:endParaRPr b="0" i="0" sz="1800" u="none" cap="none" strike="noStrike">
              <a:solidFill>
                <a:srgbClr val="000000"/>
              </a:solidFill>
              <a:latin typeface="Arial"/>
              <a:ea typeface="Arial"/>
              <a:cs typeface="Arial"/>
              <a:sym typeface="Arial"/>
            </a:endParaRPr>
          </a:p>
          <a:p>
            <a:pPr indent="-342900" lvl="0" marL="342900" marR="0" rtl="0" algn="just">
              <a:lnSpc>
                <a:spcPct val="115000"/>
              </a:lnSpc>
              <a:spcBef>
                <a:spcPts val="0"/>
              </a:spcBef>
              <a:spcAft>
                <a:spcPts val="0"/>
              </a:spcAft>
              <a:buClr>
                <a:srgbClr val="000000"/>
              </a:buClr>
              <a:buSzPts val="1400"/>
              <a:buFont typeface="Arial"/>
              <a:buAutoNum type="arabicPeriod"/>
            </a:pPr>
            <a:r>
              <a:rPr b="0" i="0" lang="es-ES" sz="1400" u="none" cap="none" strike="noStrike">
                <a:solidFill>
                  <a:srgbClr val="000000"/>
                </a:solidFill>
                <a:latin typeface="Arial"/>
                <a:ea typeface="Arial"/>
                <a:cs typeface="Arial"/>
                <a:sym typeface="Arial"/>
              </a:rPr>
              <a:t>De acuerdo con la leyenda de la derecha, identifique los números en el plano.</a:t>
            </a:r>
            <a:endParaRPr b="0" i="0" sz="1800" u="none" cap="none" strike="noStrike">
              <a:solidFill>
                <a:srgbClr val="000000"/>
              </a:solidFill>
              <a:latin typeface="Arial"/>
              <a:ea typeface="Arial"/>
              <a:cs typeface="Arial"/>
              <a:sym typeface="Arial"/>
            </a:endParaRPr>
          </a:p>
          <a:p>
            <a:pPr indent="-342900" lvl="0" marL="342900" marR="0" rtl="0" algn="just">
              <a:lnSpc>
                <a:spcPct val="115000"/>
              </a:lnSpc>
              <a:spcBef>
                <a:spcPts val="0"/>
              </a:spcBef>
              <a:spcAft>
                <a:spcPts val="0"/>
              </a:spcAft>
              <a:buClr>
                <a:srgbClr val="000000"/>
              </a:buClr>
              <a:buSzPts val="1400"/>
              <a:buFont typeface="Arial"/>
              <a:buAutoNum type="arabicPeriod"/>
            </a:pPr>
            <a:r>
              <a:rPr b="0" i="0" lang="es-ES" sz="1400" u="none" cap="none" strike="noStrike">
                <a:solidFill>
                  <a:srgbClr val="000000"/>
                </a:solidFill>
                <a:latin typeface="Arial"/>
                <a:ea typeface="Arial"/>
                <a:cs typeface="Arial"/>
                <a:sym typeface="Arial"/>
              </a:rPr>
              <a:t>Analice el posible desplazamiento de los clientes en el punto de venta y ubique cuáles pueden ser zonas frías o calientes.</a:t>
            </a:r>
            <a:endParaRPr b="0" i="0" sz="1800" u="none" cap="none" strike="noStrike">
              <a:solidFill>
                <a:srgbClr val="000000"/>
              </a:solidFill>
              <a:latin typeface="Arial"/>
              <a:ea typeface="Arial"/>
              <a:cs typeface="Arial"/>
              <a:sym typeface="Arial"/>
            </a:endParaRPr>
          </a:p>
          <a:p>
            <a:pPr indent="-342900" lvl="0" marL="342900" marR="0" rtl="0" algn="just">
              <a:lnSpc>
                <a:spcPct val="115000"/>
              </a:lnSpc>
              <a:spcBef>
                <a:spcPts val="0"/>
              </a:spcBef>
              <a:spcAft>
                <a:spcPts val="0"/>
              </a:spcAft>
              <a:buClr>
                <a:srgbClr val="000000"/>
              </a:buClr>
              <a:buSzPts val="1400"/>
              <a:buFont typeface="Arial"/>
              <a:buAutoNum type="arabicPeriod"/>
            </a:pPr>
            <a:r>
              <a:rPr b="0" i="0" lang="es-ES" sz="1400" u="none" cap="none" strike="noStrike">
                <a:solidFill>
                  <a:srgbClr val="000000"/>
                </a:solidFill>
                <a:latin typeface="Arial"/>
                <a:ea typeface="Arial"/>
                <a:cs typeface="Arial"/>
                <a:sym typeface="Arial"/>
              </a:rPr>
              <a:t>Teniendo en cuenta los conceptos aprendidos en el componente, ubique los diferentes elementos de publicidad que hace parte de los puntos de venta, teniendo en cuenta la función de marketing que cumplen.</a:t>
            </a:r>
            <a:endParaRPr b="0" i="0" sz="1800" u="none" cap="none" strike="noStrike">
              <a:solidFill>
                <a:srgbClr val="000000"/>
              </a:solidFill>
              <a:latin typeface="Arial"/>
              <a:ea typeface="Arial"/>
              <a:cs typeface="Arial"/>
              <a:sym typeface="Arial"/>
            </a:endParaRPr>
          </a:p>
        </p:txBody>
      </p:sp>
      <p:sp>
        <p:nvSpPr>
          <p:cNvPr id="96" name="Google Shape;96;p19"/>
          <p:cNvSpPr/>
          <p:nvPr/>
        </p:nvSpPr>
        <p:spPr>
          <a:xfrm>
            <a:off x="2914102" y="484490"/>
            <a:ext cx="467628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2800" u="none" cap="none" strike="noStrike">
                <a:solidFill>
                  <a:srgbClr val="000000"/>
                </a:solidFill>
                <a:latin typeface="Calibri"/>
                <a:ea typeface="Calibri"/>
                <a:cs typeface="Calibri"/>
                <a:sym typeface="Calibri"/>
              </a:rPr>
              <a:t>Conociendo el m</a:t>
            </a:r>
            <a:r>
              <a:rPr b="1" i="1" lang="es-ES" sz="2800" u="none" cap="none" strike="noStrike">
                <a:solidFill>
                  <a:srgbClr val="000000"/>
                </a:solidFill>
                <a:latin typeface="Calibri"/>
                <a:ea typeface="Calibri"/>
                <a:cs typeface="Calibri"/>
                <a:sym typeface="Calibri"/>
              </a:rPr>
              <a:t>erchandising</a:t>
            </a:r>
            <a:r>
              <a:rPr b="1" i="1" lang="es-ES" sz="2800" u="none" cap="none" strike="noStrike">
                <a:solidFill>
                  <a:srgbClr val="000000"/>
                </a:solidFill>
                <a:latin typeface="Arial"/>
                <a:ea typeface="Arial"/>
                <a:cs typeface="Arial"/>
                <a:sym typeface="Arial"/>
              </a:rPr>
              <a:t> </a:t>
            </a:r>
            <a:endParaRPr b="1" i="1" sz="2800" u="none" cap="none" strike="noStrike">
              <a:solidFill>
                <a:srgbClr val="000000"/>
              </a:solidFill>
              <a:latin typeface="Arial"/>
              <a:ea typeface="Arial"/>
              <a:cs typeface="Arial"/>
              <a:sym typeface="Arial"/>
            </a:endParaRPr>
          </a:p>
        </p:txBody>
      </p:sp>
      <p:sp>
        <p:nvSpPr>
          <p:cNvPr id="97" name="Google Shape;97;p19"/>
          <p:cNvSpPr/>
          <p:nvPr/>
        </p:nvSpPr>
        <p:spPr>
          <a:xfrm>
            <a:off x="390418" y="174662"/>
            <a:ext cx="7592602" cy="6503540"/>
          </a:xfrm>
          <a:prstGeom prst="roundRect">
            <a:avLst>
              <a:gd fmla="val 3397" name="adj"/>
            </a:avLst>
          </a:prstGeom>
          <a:solidFill>
            <a:schemeClr val="lt1"/>
          </a:solidFill>
          <a:ln cap="flat" cmpd="sng" w="38100">
            <a:solidFill>
              <a:srgbClr val="7030A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98" name="Google Shape;98;p19"/>
          <p:cNvPicPr preferRelativeResize="0"/>
          <p:nvPr/>
        </p:nvPicPr>
        <p:blipFill rotWithShape="1">
          <a:blip r:embed="rId5">
            <a:alphaModFix/>
          </a:blip>
          <a:srcRect b="0" l="0" r="0" t="0"/>
          <a:stretch/>
        </p:blipFill>
        <p:spPr>
          <a:xfrm>
            <a:off x="548939" y="1257300"/>
            <a:ext cx="7275559" cy="2691219"/>
          </a:xfrm>
          <a:prstGeom prst="rect">
            <a:avLst/>
          </a:prstGeom>
          <a:noFill/>
          <a:ln>
            <a:noFill/>
          </a:ln>
        </p:spPr>
      </p:pic>
      <p:sp>
        <p:nvSpPr>
          <p:cNvPr id="99" name="Google Shape;99;p19"/>
          <p:cNvSpPr/>
          <p:nvPr/>
        </p:nvSpPr>
        <p:spPr>
          <a:xfrm>
            <a:off x="580239" y="725844"/>
            <a:ext cx="323357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2000" u="none" cap="none" strike="noStrike">
                <a:solidFill>
                  <a:srgbClr val="2F5496"/>
                </a:solidFill>
                <a:latin typeface="Arial"/>
                <a:ea typeface="Arial"/>
                <a:cs typeface="Arial"/>
                <a:sym typeface="Arial"/>
              </a:rPr>
              <a:t>Plano del supermercado </a:t>
            </a:r>
            <a:endParaRPr b="1" i="0" sz="2000" u="none" cap="none" strike="noStrike">
              <a:solidFill>
                <a:srgbClr val="2F5496"/>
              </a:solidFill>
              <a:latin typeface="Arial"/>
              <a:ea typeface="Arial"/>
              <a:cs typeface="Arial"/>
              <a:sym typeface="Arial"/>
            </a:endParaRPr>
          </a:p>
        </p:txBody>
      </p:sp>
      <p:sp>
        <p:nvSpPr>
          <p:cNvPr id="100" name="Google Shape;100;p19"/>
          <p:cNvSpPr/>
          <p:nvPr/>
        </p:nvSpPr>
        <p:spPr>
          <a:xfrm>
            <a:off x="1187170" y="5477964"/>
            <a:ext cx="756920" cy="538480"/>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rPr b="1" i="0" lang="es-ES" sz="800" u="none" cap="none" strike="noStrike">
                <a:solidFill>
                  <a:schemeClr val="dk1"/>
                </a:solidFill>
                <a:latin typeface="Arial"/>
                <a:ea typeface="Arial"/>
                <a:cs typeface="Arial"/>
                <a:sym typeface="Arial"/>
              </a:rPr>
              <a:t>Punta de góndola</a:t>
            </a:r>
            <a:endParaRPr b="0" i="0" sz="1100" u="none" cap="none" strike="noStrike">
              <a:solidFill>
                <a:schemeClr val="dk1"/>
              </a:solidFill>
              <a:latin typeface="Arial"/>
              <a:ea typeface="Arial"/>
              <a:cs typeface="Arial"/>
              <a:sym typeface="Arial"/>
            </a:endParaRPr>
          </a:p>
        </p:txBody>
      </p:sp>
      <p:sp>
        <p:nvSpPr>
          <p:cNvPr id="101" name="Google Shape;101;p19"/>
          <p:cNvSpPr/>
          <p:nvPr/>
        </p:nvSpPr>
        <p:spPr>
          <a:xfrm>
            <a:off x="2006955" y="5483044"/>
            <a:ext cx="880110" cy="538480"/>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rPr b="1" i="0" lang="es-ES" sz="800" u="none" cap="none" strike="noStrike">
                <a:solidFill>
                  <a:schemeClr val="dk1"/>
                </a:solidFill>
                <a:latin typeface="Arial"/>
                <a:ea typeface="Arial"/>
                <a:cs typeface="Arial"/>
                <a:sym typeface="Arial"/>
              </a:rPr>
              <a:t>Expositores semipermanentes</a:t>
            </a:r>
            <a:endParaRPr b="0" i="0" sz="1100" u="none" cap="none" strike="noStrike">
              <a:solidFill>
                <a:schemeClr val="dk1"/>
              </a:solidFill>
              <a:latin typeface="Arial"/>
              <a:ea typeface="Arial"/>
              <a:cs typeface="Arial"/>
              <a:sym typeface="Arial"/>
            </a:endParaRPr>
          </a:p>
        </p:txBody>
      </p:sp>
      <p:sp>
        <p:nvSpPr>
          <p:cNvPr id="102" name="Google Shape;102;p19"/>
          <p:cNvSpPr/>
          <p:nvPr/>
        </p:nvSpPr>
        <p:spPr>
          <a:xfrm>
            <a:off x="2930245" y="5473519"/>
            <a:ext cx="880110" cy="548005"/>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rPr b="1" i="0" lang="es-ES" sz="800" u="none" cap="none" strike="noStrike">
                <a:solidFill>
                  <a:schemeClr val="dk1"/>
                </a:solidFill>
                <a:latin typeface="Arial"/>
                <a:ea typeface="Arial"/>
                <a:cs typeface="Arial"/>
                <a:sym typeface="Arial"/>
              </a:rPr>
              <a:t>Expositores permanentes</a:t>
            </a:r>
            <a:endParaRPr b="0" i="0" sz="1100" u="none" cap="none" strike="noStrike">
              <a:solidFill>
                <a:schemeClr val="dk1"/>
              </a:solidFill>
              <a:latin typeface="Arial"/>
              <a:ea typeface="Arial"/>
              <a:cs typeface="Arial"/>
              <a:sym typeface="Arial"/>
            </a:endParaRPr>
          </a:p>
        </p:txBody>
      </p:sp>
      <p:sp>
        <p:nvSpPr>
          <p:cNvPr id="103" name="Google Shape;103;p19"/>
          <p:cNvSpPr/>
          <p:nvPr/>
        </p:nvSpPr>
        <p:spPr>
          <a:xfrm>
            <a:off x="3849725" y="5475424"/>
            <a:ext cx="880110" cy="548005"/>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rPr b="1" i="1" lang="es-ES" sz="800" u="none" cap="none" strike="noStrike">
                <a:solidFill>
                  <a:schemeClr val="dk1"/>
                </a:solidFill>
                <a:latin typeface="Arial"/>
                <a:ea typeface="Arial"/>
                <a:cs typeface="Arial"/>
                <a:sym typeface="Arial"/>
              </a:rPr>
              <a:t>Display</a:t>
            </a:r>
            <a:r>
              <a:rPr b="1" i="0" lang="es-ES" sz="800" u="none" cap="none" strike="noStrike">
                <a:solidFill>
                  <a:schemeClr val="dk1"/>
                </a:solidFill>
                <a:latin typeface="Arial"/>
                <a:ea typeface="Arial"/>
                <a:cs typeface="Arial"/>
                <a:sym typeface="Arial"/>
              </a:rPr>
              <a:t> o glorificador</a:t>
            </a:r>
            <a:endParaRPr b="0" i="0" sz="1100" u="none" cap="none" strike="noStrike">
              <a:solidFill>
                <a:schemeClr val="dk1"/>
              </a:solidFill>
              <a:latin typeface="Arial"/>
              <a:ea typeface="Arial"/>
              <a:cs typeface="Arial"/>
              <a:sym typeface="Arial"/>
            </a:endParaRPr>
          </a:p>
        </p:txBody>
      </p:sp>
      <p:sp>
        <p:nvSpPr>
          <p:cNvPr id="104" name="Google Shape;104;p19"/>
          <p:cNvSpPr/>
          <p:nvPr/>
        </p:nvSpPr>
        <p:spPr>
          <a:xfrm>
            <a:off x="4763490" y="5477329"/>
            <a:ext cx="716280" cy="539115"/>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rPr b="1" i="0" lang="es-ES" sz="800" u="none" cap="none" strike="noStrike">
                <a:solidFill>
                  <a:schemeClr val="dk1"/>
                </a:solidFill>
                <a:latin typeface="Arial"/>
                <a:ea typeface="Arial"/>
                <a:cs typeface="Arial"/>
                <a:sym typeface="Arial"/>
              </a:rPr>
              <a:t>Rejillas</a:t>
            </a:r>
            <a:endParaRPr b="0" i="0" sz="1100" u="none" cap="none" strike="noStrike">
              <a:solidFill>
                <a:schemeClr val="dk1"/>
              </a:solidFill>
              <a:latin typeface="Arial"/>
              <a:ea typeface="Arial"/>
              <a:cs typeface="Arial"/>
              <a:sym typeface="Arial"/>
            </a:endParaRPr>
          </a:p>
        </p:txBody>
      </p:sp>
      <p:sp>
        <p:nvSpPr>
          <p:cNvPr id="105" name="Google Shape;105;p19"/>
          <p:cNvSpPr/>
          <p:nvPr/>
        </p:nvSpPr>
        <p:spPr>
          <a:xfrm>
            <a:off x="5528030" y="5476694"/>
            <a:ext cx="729615" cy="539115"/>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rPr b="1" i="1" lang="es-ES" sz="800" u="none" cap="none" strike="noStrike">
                <a:solidFill>
                  <a:schemeClr val="dk1"/>
                </a:solidFill>
                <a:latin typeface="Arial"/>
                <a:ea typeface="Arial"/>
                <a:cs typeface="Arial"/>
                <a:sym typeface="Arial"/>
              </a:rPr>
              <a:t>Floor </a:t>
            </a:r>
            <a:r>
              <a:rPr b="1" i="1" lang="es-ES" sz="800">
                <a:solidFill>
                  <a:schemeClr val="dk1"/>
                </a:solidFill>
              </a:rPr>
              <a:t>g</a:t>
            </a:r>
            <a:r>
              <a:rPr b="1" i="1" lang="es-ES" sz="800" u="none" cap="none" strike="noStrike">
                <a:solidFill>
                  <a:schemeClr val="dk1"/>
                </a:solidFill>
                <a:latin typeface="Arial"/>
                <a:ea typeface="Arial"/>
                <a:cs typeface="Arial"/>
                <a:sym typeface="Arial"/>
              </a:rPr>
              <a:t>raphics</a:t>
            </a:r>
            <a:endParaRPr b="0" i="1" sz="1100" u="none" cap="none" strike="noStrike">
              <a:solidFill>
                <a:schemeClr val="dk1"/>
              </a:solidFill>
              <a:latin typeface="Arial"/>
              <a:ea typeface="Arial"/>
              <a:cs typeface="Arial"/>
              <a:sym typeface="Arial"/>
            </a:endParaRPr>
          </a:p>
        </p:txBody>
      </p:sp>
      <p:sp>
        <p:nvSpPr>
          <p:cNvPr id="106" name="Google Shape;106;p19"/>
          <p:cNvSpPr/>
          <p:nvPr/>
        </p:nvSpPr>
        <p:spPr>
          <a:xfrm>
            <a:off x="6305270" y="5484314"/>
            <a:ext cx="859790" cy="539115"/>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rPr b="1" i="0" lang="es-ES" sz="800" u="none" cap="none" strike="noStrike">
                <a:solidFill>
                  <a:schemeClr val="dk1"/>
                </a:solidFill>
                <a:latin typeface="Arial"/>
                <a:ea typeface="Arial"/>
                <a:cs typeface="Arial"/>
                <a:sym typeface="Arial"/>
              </a:rPr>
              <a:t>Rompetráfico</a:t>
            </a:r>
            <a:endParaRPr b="0" i="0" sz="1100" u="none" cap="none" strike="noStrike">
              <a:solidFill>
                <a:schemeClr val="dk1"/>
              </a:solidFill>
              <a:latin typeface="Arial"/>
              <a:ea typeface="Arial"/>
              <a:cs typeface="Arial"/>
              <a:sym typeface="Arial"/>
            </a:endParaRPr>
          </a:p>
        </p:txBody>
      </p:sp>
      <p:sp>
        <p:nvSpPr>
          <p:cNvPr id="107" name="Google Shape;107;p19"/>
          <p:cNvSpPr/>
          <p:nvPr/>
        </p:nvSpPr>
        <p:spPr>
          <a:xfrm>
            <a:off x="567462" y="4439077"/>
            <a:ext cx="2844048" cy="324128"/>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0" i="0" lang="es-ES" sz="1400" u="none" cap="none" strike="noStrike">
                <a:solidFill>
                  <a:srgbClr val="000000"/>
                </a:solidFill>
                <a:latin typeface="Calibri"/>
                <a:ea typeface="Calibri"/>
                <a:cs typeface="Calibri"/>
                <a:sym typeface="Calibri"/>
              </a:rPr>
              <a:t>Ubique estos elementos en el mapa</a:t>
            </a:r>
            <a:endParaRPr b="0" i="0" sz="1400" u="none" cap="none" strike="noStrike">
              <a:solidFill>
                <a:srgbClr val="000000"/>
              </a:solidFill>
              <a:latin typeface="Arial"/>
              <a:ea typeface="Arial"/>
              <a:cs typeface="Arial"/>
              <a:sym typeface="Arial"/>
            </a:endParaRPr>
          </a:p>
        </p:txBody>
      </p:sp>
      <p:sp>
        <p:nvSpPr>
          <p:cNvPr id="108" name="Google Shape;108;p19"/>
          <p:cNvSpPr/>
          <p:nvPr/>
        </p:nvSpPr>
        <p:spPr>
          <a:xfrm>
            <a:off x="1031752" y="1296992"/>
            <a:ext cx="430414" cy="380144"/>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9" name="Google Shape;109;p19"/>
          <p:cNvSpPr/>
          <p:nvPr/>
        </p:nvSpPr>
        <p:spPr>
          <a:xfrm>
            <a:off x="1187170" y="3118145"/>
            <a:ext cx="430414" cy="380144"/>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0" name="Google Shape;110;p19"/>
          <p:cNvSpPr/>
          <p:nvPr/>
        </p:nvSpPr>
        <p:spPr>
          <a:xfrm>
            <a:off x="1774737" y="2110651"/>
            <a:ext cx="430414" cy="380144"/>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1" name="Google Shape;111;p19"/>
          <p:cNvSpPr/>
          <p:nvPr/>
        </p:nvSpPr>
        <p:spPr>
          <a:xfrm>
            <a:off x="2297007" y="2726825"/>
            <a:ext cx="430414" cy="380144"/>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2" name="Google Shape;112;p19"/>
          <p:cNvSpPr/>
          <p:nvPr/>
        </p:nvSpPr>
        <p:spPr>
          <a:xfrm>
            <a:off x="2958794" y="2383864"/>
            <a:ext cx="430414" cy="380144"/>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3" name="Google Shape;113;p19"/>
          <p:cNvSpPr/>
          <p:nvPr/>
        </p:nvSpPr>
        <p:spPr>
          <a:xfrm>
            <a:off x="3197654" y="1324955"/>
            <a:ext cx="430414" cy="380144"/>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4" name="Google Shape;114;p19"/>
          <p:cNvSpPr/>
          <p:nvPr/>
        </p:nvSpPr>
        <p:spPr>
          <a:xfrm>
            <a:off x="3401828" y="3313354"/>
            <a:ext cx="430414" cy="380144"/>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5" name="Google Shape;115;p19"/>
          <p:cNvSpPr/>
          <p:nvPr/>
        </p:nvSpPr>
        <p:spPr>
          <a:xfrm>
            <a:off x="1360770" y="4960067"/>
            <a:ext cx="358455" cy="316589"/>
          </a:xfrm>
          <a:prstGeom prst="ellipse">
            <a:avLst/>
          </a:prstGeom>
          <a:solidFill>
            <a:srgbClr val="C0000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A</a:t>
            </a:r>
            <a:endParaRPr/>
          </a:p>
        </p:txBody>
      </p:sp>
      <p:sp>
        <p:nvSpPr>
          <p:cNvPr id="116" name="Google Shape;116;p19"/>
          <p:cNvSpPr/>
          <p:nvPr/>
        </p:nvSpPr>
        <p:spPr>
          <a:xfrm>
            <a:off x="2284041" y="4960067"/>
            <a:ext cx="358455" cy="316589"/>
          </a:xfrm>
          <a:prstGeom prst="ellipse">
            <a:avLst/>
          </a:prstGeom>
          <a:solidFill>
            <a:srgbClr val="C0000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B</a:t>
            </a:r>
            <a:endParaRPr/>
          </a:p>
        </p:txBody>
      </p:sp>
      <p:sp>
        <p:nvSpPr>
          <p:cNvPr id="117" name="Google Shape;117;p19"/>
          <p:cNvSpPr/>
          <p:nvPr/>
        </p:nvSpPr>
        <p:spPr>
          <a:xfrm>
            <a:off x="3197654" y="4959547"/>
            <a:ext cx="358455" cy="316589"/>
          </a:xfrm>
          <a:prstGeom prst="ellipse">
            <a:avLst/>
          </a:prstGeom>
          <a:solidFill>
            <a:srgbClr val="C0000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C</a:t>
            </a:r>
            <a:endParaRPr/>
          </a:p>
        </p:txBody>
      </p:sp>
      <p:sp>
        <p:nvSpPr>
          <p:cNvPr id="118" name="Google Shape;118;p19"/>
          <p:cNvSpPr/>
          <p:nvPr/>
        </p:nvSpPr>
        <p:spPr>
          <a:xfrm>
            <a:off x="4091353" y="4959546"/>
            <a:ext cx="358455" cy="316589"/>
          </a:xfrm>
          <a:prstGeom prst="ellipse">
            <a:avLst/>
          </a:prstGeom>
          <a:solidFill>
            <a:srgbClr val="C0000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D</a:t>
            </a:r>
            <a:endParaRPr/>
          </a:p>
        </p:txBody>
      </p:sp>
      <p:sp>
        <p:nvSpPr>
          <p:cNvPr id="119" name="Google Shape;119;p19"/>
          <p:cNvSpPr/>
          <p:nvPr/>
        </p:nvSpPr>
        <p:spPr>
          <a:xfrm>
            <a:off x="4942402" y="4959545"/>
            <a:ext cx="358455" cy="316589"/>
          </a:xfrm>
          <a:prstGeom prst="ellipse">
            <a:avLst/>
          </a:prstGeom>
          <a:solidFill>
            <a:srgbClr val="C0000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E</a:t>
            </a:r>
            <a:endParaRPr/>
          </a:p>
        </p:txBody>
      </p:sp>
      <p:sp>
        <p:nvSpPr>
          <p:cNvPr id="120" name="Google Shape;120;p19"/>
          <p:cNvSpPr/>
          <p:nvPr/>
        </p:nvSpPr>
        <p:spPr>
          <a:xfrm>
            <a:off x="5713609" y="4959544"/>
            <a:ext cx="358455" cy="316589"/>
          </a:xfrm>
          <a:prstGeom prst="ellipse">
            <a:avLst/>
          </a:prstGeom>
          <a:solidFill>
            <a:srgbClr val="C0000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F</a:t>
            </a:r>
            <a:endParaRPr/>
          </a:p>
        </p:txBody>
      </p:sp>
      <p:sp>
        <p:nvSpPr>
          <p:cNvPr id="121" name="Google Shape;121;p19"/>
          <p:cNvSpPr/>
          <p:nvPr/>
        </p:nvSpPr>
        <p:spPr>
          <a:xfrm>
            <a:off x="6555937" y="4959543"/>
            <a:ext cx="358455" cy="316589"/>
          </a:xfrm>
          <a:prstGeom prst="ellipse">
            <a:avLst/>
          </a:prstGeom>
          <a:solidFill>
            <a:srgbClr val="C0000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G</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7" name="Google Shape;127;p20"/>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Respuesta correcta</a:t>
            </a:r>
            <a:endParaRPr b="0" i="0" sz="1400" u="none" cap="none" strike="noStrike">
              <a:solidFill>
                <a:schemeClr val="dk1"/>
              </a:solidFill>
              <a:latin typeface="Arial"/>
              <a:ea typeface="Arial"/>
              <a:cs typeface="Arial"/>
              <a:sym typeface="Arial"/>
            </a:endParaRPr>
          </a:p>
        </p:txBody>
      </p:sp>
      <p:sp>
        <p:nvSpPr>
          <p:cNvPr id="128" name="Google Shape;128;p20"/>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29" name="Google Shape;129;p20"/>
          <p:cNvSpPr/>
          <p:nvPr/>
        </p:nvSpPr>
        <p:spPr>
          <a:xfrm>
            <a:off x="8253350" y="5250094"/>
            <a:ext cx="3948174" cy="1607904"/>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Referencias de las imágenes: </a:t>
            </a:r>
            <a:r>
              <a:rPr b="0" i="0" lang="es-ES" sz="1200" u="sng" cap="none" strike="noStrike">
                <a:solidFill>
                  <a:srgbClr val="0000FF"/>
                </a:solidFill>
                <a:latin typeface="Calibri"/>
                <a:ea typeface="Calibri"/>
                <a:cs typeface="Calibri"/>
                <a:sym typeface="Calibri"/>
                <a:hlinkClick r:id="rId3">
                  <a:extLst>
                    <a:ext uri="{A12FA001-AC4F-418D-AE19-62706E023703}">
                      <ahyp:hlinkClr val="tx"/>
                    </a:ext>
                  </a:extLst>
                </a:hlinkClick>
              </a:rPr>
              <a:t>https://biblus.accasoftware.com/es/wp-content/uploads/sites/3/2019/12/dise%C3%B1o-de-un-supermercado-esquema-funcional-1030x381.jpg</a:t>
            </a:r>
            <a:r>
              <a:rPr b="0" i="0" lang="es-ES" sz="1200" u="none" cap="none" strike="noStrike">
                <a:solidFill>
                  <a:srgbClr val="000000"/>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pic>
        <p:nvPicPr>
          <p:cNvPr descr="Juego de caracteres de buen hombre de negocios vector gratuito" id="130" name="Google Shape;130;p20"/>
          <p:cNvPicPr preferRelativeResize="0"/>
          <p:nvPr/>
        </p:nvPicPr>
        <p:blipFill rotWithShape="1">
          <a:blip r:embed="rId4">
            <a:alphaModFix/>
          </a:blip>
          <a:srcRect b="6561" l="0" r="71753" t="14107"/>
          <a:stretch/>
        </p:blipFill>
        <p:spPr>
          <a:xfrm>
            <a:off x="117440" y="855965"/>
            <a:ext cx="3153391" cy="5899638"/>
          </a:xfrm>
          <a:prstGeom prst="rect">
            <a:avLst/>
          </a:prstGeom>
          <a:noFill/>
          <a:ln>
            <a:noFill/>
          </a:ln>
        </p:spPr>
      </p:pic>
      <p:sp>
        <p:nvSpPr>
          <p:cNvPr id="131" name="Google Shape;131;p20"/>
          <p:cNvSpPr/>
          <p:nvPr/>
        </p:nvSpPr>
        <p:spPr>
          <a:xfrm>
            <a:off x="3488189" y="1394717"/>
            <a:ext cx="4177933" cy="304436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15000"/>
              </a:lnSpc>
              <a:spcBef>
                <a:spcPts val="0"/>
              </a:spcBef>
              <a:spcAft>
                <a:spcPts val="0"/>
              </a:spcAft>
              <a:buClr>
                <a:srgbClr val="000000"/>
              </a:buClr>
              <a:buSzPts val="1400"/>
              <a:buFont typeface="Arial"/>
              <a:buAutoNum type="arabicPeriod"/>
            </a:pPr>
            <a:r>
              <a:rPr b="0" i="0" lang="es-ES" sz="1400" u="none" cap="none" strike="noStrike">
                <a:solidFill>
                  <a:srgbClr val="000000"/>
                </a:solidFill>
                <a:latin typeface="Arial"/>
                <a:ea typeface="Arial"/>
                <a:cs typeface="Arial"/>
                <a:sym typeface="Arial"/>
              </a:rPr>
              <a:t>Observe el plano del supermercado que aparece a continuación.</a:t>
            </a:r>
            <a:endParaRPr b="0" i="0" sz="1800" u="none" cap="none" strike="noStrike">
              <a:solidFill>
                <a:srgbClr val="000000"/>
              </a:solidFill>
              <a:latin typeface="Arial"/>
              <a:ea typeface="Arial"/>
              <a:cs typeface="Arial"/>
              <a:sym typeface="Arial"/>
            </a:endParaRPr>
          </a:p>
          <a:p>
            <a:pPr indent="-342900" lvl="0" marL="342900" marR="0" rtl="0" algn="just">
              <a:lnSpc>
                <a:spcPct val="115000"/>
              </a:lnSpc>
              <a:spcBef>
                <a:spcPts val="0"/>
              </a:spcBef>
              <a:spcAft>
                <a:spcPts val="0"/>
              </a:spcAft>
              <a:buClr>
                <a:srgbClr val="000000"/>
              </a:buClr>
              <a:buSzPts val="1400"/>
              <a:buFont typeface="Arial"/>
              <a:buAutoNum type="arabicPeriod"/>
            </a:pPr>
            <a:r>
              <a:rPr b="0" i="0" lang="es-ES" sz="1400" u="none" cap="none" strike="noStrike">
                <a:solidFill>
                  <a:srgbClr val="000000"/>
                </a:solidFill>
                <a:latin typeface="Arial"/>
                <a:ea typeface="Arial"/>
                <a:cs typeface="Arial"/>
                <a:sym typeface="Arial"/>
              </a:rPr>
              <a:t>De acuerdo con la leyenda de la derecha, identifique los números en el plano.</a:t>
            </a:r>
            <a:endParaRPr b="0" i="0" sz="1800" u="none" cap="none" strike="noStrike">
              <a:solidFill>
                <a:srgbClr val="000000"/>
              </a:solidFill>
              <a:latin typeface="Arial"/>
              <a:ea typeface="Arial"/>
              <a:cs typeface="Arial"/>
              <a:sym typeface="Arial"/>
            </a:endParaRPr>
          </a:p>
          <a:p>
            <a:pPr indent="-342900" lvl="0" marL="342900" marR="0" rtl="0" algn="just">
              <a:lnSpc>
                <a:spcPct val="115000"/>
              </a:lnSpc>
              <a:spcBef>
                <a:spcPts val="0"/>
              </a:spcBef>
              <a:spcAft>
                <a:spcPts val="0"/>
              </a:spcAft>
              <a:buClr>
                <a:srgbClr val="000000"/>
              </a:buClr>
              <a:buSzPts val="1400"/>
              <a:buFont typeface="Arial"/>
              <a:buAutoNum type="arabicPeriod"/>
            </a:pPr>
            <a:r>
              <a:rPr b="0" i="0" lang="es-ES" sz="1400" u="none" cap="none" strike="noStrike">
                <a:solidFill>
                  <a:srgbClr val="000000"/>
                </a:solidFill>
                <a:latin typeface="Arial"/>
                <a:ea typeface="Arial"/>
                <a:cs typeface="Arial"/>
                <a:sym typeface="Arial"/>
              </a:rPr>
              <a:t>Analice el posible desplazamiento de los clientes en el punto de venta y ubique cuáles pueden ser zonas frías o calientes.</a:t>
            </a:r>
            <a:endParaRPr b="0" i="0" sz="1800" u="none" cap="none" strike="noStrike">
              <a:solidFill>
                <a:srgbClr val="000000"/>
              </a:solidFill>
              <a:latin typeface="Arial"/>
              <a:ea typeface="Arial"/>
              <a:cs typeface="Arial"/>
              <a:sym typeface="Arial"/>
            </a:endParaRPr>
          </a:p>
          <a:p>
            <a:pPr indent="-342900" lvl="0" marL="342900" marR="0" rtl="0" algn="just">
              <a:lnSpc>
                <a:spcPct val="115000"/>
              </a:lnSpc>
              <a:spcBef>
                <a:spcPts val="0"/>
              </a:spcBef>
              <a:spcAft>
                <a:spcPts val="0"/>
              </a:spcAft>
              <a:buClr>
                <a:srgbClr val="000000"/>
              </a:buClr>
              <a:buSzPts val="1400"/>
              <a:buFont typeface="Arial"/>
              <a:buAutoNum type="arabicPeriod"/>
            </a:pPr>
            <a:r>
              <a:rPr b="0" i="0" lang="es-ES" sz="1400" u="none" cap="none" strike="noStrike">
                <a:solidFill>
                  <a:srgbClr val="000000"/>
                </a:solidFill>
                <a:latin typeface="Arial"/>
                <a:ea typeface="Arial"/>
                <a:cs typeface="Arial"/>
                <a:sym typeface="Arial"/>
              </a:rPr>
              <a:t>Teniendo en cuenta los conceptos aprendidos en el componente, ubique los diferentes elementos de publicidad que hace parte de los puntos de venta, teniendo en cuenta la función de marketing que cumplen.</a:t>
            </a:r>
            <a:endParaRPr b="0" i="0" sz="1800" u="none" cap="none" strike="noStrike">
              <a:solidFill>
                <a:srgbClr val="000000"/>
              </a:solidFill>
              <a:latin typeface="Arial"/>
              <a:ea typeface="Arial"/>
              <a:cs typeface="Arial"/>
              <a:sym typeface="Arial"/>
            </a:endParaRPr>
          </a:p>
        </p:txBody>
      </p:sp>
      <p:sp>
        <p:nvSpPr>
          <p:cNvPr id="132" name="Google Shape;132;p20"/>
          <p:cNvSpPr/>
          <p:nvPr/>
        </p:nvSpPr>
        <p:spPr>
          <a:xfrm>
            <a:off x="2914102" y="484490"/>
            <a:ext cx="467628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2800" u="none" cap="none" strike="noStrike">
                <a:solidFill>
                  <a:srgbClr val="000000"/>
                </a:solidFill>
                <a:latin typeface="Calibri"/>
                <a:ea typeface="Calibri"/>
                <a:cs typeface="Calibri"/>
                <a:sym typeface="Calibri"/>
              </a:rPr>
              <a:t>Conociendo el m</a:t>
            </a:r>
            <a:r>
              <a:rPr b="1" i="1" lang="es-ES" sz="2800" u="none" cap="none" strike="noStrike">
                <a:solidFill>
                  <a:srgbClr val="000000"/>
                </a:solidFill>
                <a:latin typeface="Calibri"/>
                <a:ea typeface="Calibri"/>
                <a:cs typeface="Calibri"/>
                <a:sym typeface="Calibri"/>
              </a:rPr>
              <a:t>erchandising</a:t>
            </a:r>
            <a:r>
              <a:rPr b="1" i="1" lang="es-ES" sz="2800" u="none" cap="none" strike="noStrike">
                <a:solidFill>
                  <a:srgbClr val="000000"/>
                </a:solidFill>
                <a:latin typeface="Arial"/>
                <a:ea typeface="Arial"/>
                <a:cs typeface="Arial"/>
                <a:sym typeface="Arial"/>
              </a:rPr>
              <a:t> </a:t>
            </a:r>
            <a:endParaRPr b="1" i="1" sz="2800" u="none" cap="none" strike="noStrike">
              <a:solidFill>
                <a:srgbClr val="000000"/>
              </a:solidFill>
              <a:latin typeface="Arial"/>
              <a:ea typeface="Arial"/>
              <a:cs typeface="Arial"/>
              <a:sym typeface="Arial"/>
            </a:endParaRPr>
          </a:p>
        </p:txBody>
      </p:sp>
      <p:sp>
        <p:nvSpPr>
          <p:cNvPr id="133" name="Google Shape;133;p20"/>
          <p:cNvSpPr/>
          <p:nvPr/>
        </p:nvSpPr>
        <p:spPr>
          <a:xfrm>
            <a:off x="390418" y="174662"/>
            <a:ext cx="7592602" cy="6503540"/>
          </a:xfrm>
          <a:prstGeom prst="roundRect">
            <a:avLst>
              <a:gd fmla="val 3397" name="adj"/>
            </a:avLst>
          </a:prstGeom>
          <a:solidFill>
            <a:schemeClr val="lt1"/>
          </a:solidFill>
          <a:ln cap="flat" cmpd="sng" w="38100">
            <a:solidFill>
              <a:srgbClr val="7030A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34" name="Google Shape;134;p20"/>
          <p:cNvPicPr preferRelativeResize="0"/>
          <p:nvPr/>
        </p:nvPicPr>
        <p:blipFill rotWithShape="1">
          <a:blip r:embed="rId5">
            <a:alphaModFix/>
          </a:blip>
          <a:srcRect b="0" l="0" r="0" t="0"/>
          <a:stretch/>
        </p:blipFill>
        <p:spPr>
          <a:xfrm>
            <a:off x="548939" y="1257300"/>
            <a:ext cx="7275559" cy="2691219"/>
          </a:xfrm>
          <a:prstGeom prst="rect">
            <a:avLst/>
          </a:prstGeom>
          <a:noFill/>
          <a:ln>
            <a:noFill/>
          </a:ln>
        </p:spPr>
      </p:pic>
      <p:sp>
        <p:nvSpPr>
          <p:cNvPr id="135" name="Google Shape;135;p20"/>
          <p:cNvSpPr/>
          <p:nvPr/>
        </p:nvSpPr>
        <p:spPr>
          <a:xfrm>
            <a:off x="580239" y="725844"/>
            <a:ext cx="323357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2000" u="none" cap="none" strike="noStrike">
                <a:solidFill>
                  <a:srgbClr val="2F5496"/>
                </a:solidFill>
                <a:latin typeface="Arial"/>
                <a:ea typeface="Arial"/>
                <a:cs typeface="Arial"/>
                <a:sym typeface="Arial"/>
              </a:rPr>
              <a:t>Plano del supermercado </a:t>
            </a:r>
            <a:endParaRPr b="1" i="0" sz="2000" u="none" cap="none" strike="noStrike">
              <a:solidFill>
                <a:srgbClr val="2F5496"/>
              </a:solidFill>
              <a:latin typeface="Arial"/>
              <a:ea typeface="Arial"/>
              <a:cs typeface="Arial"/>
              <a:sym typeface="Arial"/>
            </a:endParaRPr>
          </a:p>
        </p:txBody>
      </p:sp>
      <p:sp>
        <p:nvSpPr>
          <p:cNvPr id="136" name="Google Shape;136;p20"/>
          <p:cNvSpPr/>
          <p:nvPr/>
        </p:nvSpPr>
        <p:spPr>
          <a:xfrm>
            <a:off x="1187170" y="5477964"/>
            <a:ext cx="756920" cy="538480"/>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rPr b="1" i="0" lang="es-ES" sz="800" u="none" cap="none" strike="noStrike">
                <a:solidFill>
                  <a:schemeClr val="dk1"/>
                </a:solidFill>
                <a:latin typeface="Arial"/>
                <a:ea typeface="Arial"/>
                <a:cs typeface="Arial"/>
                <a:sym typeface="Arial"/>
              </a:rPr>
              <a:t>Punta de góndola</a:t>
            </a:r>
            <a:endParaRPr b="0" i="0" sz="1100" u="none" cap="none" strike="noStrike">
              <a:solidFill>
                <a:schemeClr val="dk1"/>
              </a:solidFill>
              <a:latin typeface="Arial"/>
              <a:ea typeface="Arial"/>
              <a:cs typeface="Arial"/>
              <a:sym typeface="Arial"/>
            </a:endParaRPr>
          </a:p>
        </p:txBody>
      </p:sp>
      <p:sp>
        <p:nvSpPr>
          <p:cNvPr id="137" name="Google Shape;137;p20"/>
          <p:cNvSpPr/>
          <p:nvPr/>
        </p:nvSpPr>
        <p:spPr>
          <a:xfrm>
            <a:off x="2006955" y="5483044"/>
            <a:ext cx="880110" cy="538480"/>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rPr b="1" i="0" lang="es-ES" sz="800" u="none" cap="none" strike="noStrike">
                <a:solidFill>
                  <a:schemeClr val="dk1"/>
                </a:solidFill>
                <a:latin typeface="Arial"/>
                <a:ea typeface="Arial"/>
                <a:cs typeface="Arial"/>
                <a:sym typeface="Arial"/>
              </a:rPr>
              <a:t>Expositores semipermanentes</a:t>
            </a:r>
            <a:endParaRPr b="0" i="0" sz="1100" u="none" cap="none" strike="noStrike">
              <a:solidFill>
                <a:schemeClr val="dk1"/>
              </a:solidFill>
              <a:latin typeface="Arial"/>
              <a:ea typeface="Arial"/>
              <a:cs typeface="Arial"/>
              <a:sym typeface="Arial"/>
            </a:endParaRPr>
          </a:p>
        </p:txBody>
      </p:sp>
      <p:sp>
        <p:nvSpPr>
          <p:cNvPr id="138" name="Google Shape;138;p20"/>
          <p:cNvSpPr/>
          <p:nvPr/>
        </p:nvSpPr>
        <p:spPr>
          <a:xfrm>
            <a:off x="2930245" y="5473519"/>
            <a:ext cx="880110" cy="548005"/>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rPr b="1" i="0" lang="es-ES" sz="800" u="none" cap="none" strike="noStrike">
                <a:solidFill>
                  <a:schemeClr val="dk1"/>
                </a:solidFill>
                <a:latin typeface="Arial"/>
                <a:ea typeface="Arial"/>
                <a:cs typeface="Arial"/>
                <a:sym typeface="Arial"/>
              </a:rPr>
              <a:t>Expositores permanentes</a:t>
            </a:r>
            <a:endParaRPr b="0" i="0" sz="1100" u="none" cap="none" strike="noStrike">
              <a:solidFill>
                <a:schemeClr val="dk1"/>
              </a:solidFill>
              <a:latin typeface="Arial"/>
              <a:ea typeface="Arial"/>
              <a:cs typeface="Arial"/>
              <a:sym typeface="Arial"/>
            </a:endParaRPr>
          </a:p>
        </p:txBody>
      </p:sp>
      <p:sp>
        <p:nvSpPr>
          <p:cNvPr id="139" name="Google Shape;139;p20"/>
          <p:cNvSpPr/>
          <p:nvPr/>
        </p:nvSpPr>
        <p:spPr>
          <a:xfrm>
            <a:off x="3849725" y="5475424"/>
            <a:ext cx="880110" cy="548005"/>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rPr b="1" i="1" lang="es-ES" sz="800" u="none" cap="none" strike="noStrike">
                <a:solidFill>
                  <a:schemeClr val="dk1"/>
                </a:solidFill>
                <a:latin typeface="Arial"/>
                <a:ea typeface="Arial"/>
                <a:cs typeface="Arial"/>
                <a:sym typeface="Arial"/>
              </a:rPr>
              <a:t>Display</a:t>
            </a:r>
            <a:r>
              <a:rPr b="1" i="0" lang="es-ES" sz="800" u="none" cap="none" strike="noStrike">
                <a:solidFill>
                  <a:schemeClr val="dk1"/>
                </a:solidFill>
                <a:latin typeface="Arial"/>
                <a:ea typeface="Arial"/>
                <a:cs typeface="Arial"/>
                <a:sym typeface="Arial"/>
              </a:rPr>
              <a:t> o glorificador</a:t>
            </a:r>
            <a:endParaRPr b="0" i="0" sz="1100" u="none" cap="none" strike="noStrike">
              <a:solidFill>
                <a:schemeClr val="dk1"/>
              </a:solidFill>
              <a:latin typeface="Arial"/>
              <a:ea typeface="Arial"/>
              <a:cs typeface="Arial"/>
              <a:sym typeface="Arial"/>
            </a:endParaRPr>
          </a:p>
        </p:txBody>
      </p:sp>
      <p:sp>
        <p:nvSpPr>
          <p:cNvPr id="140" name="Google Shape;140;p20"/>
          <p:cNvSpPr/>
          <p:nvPr/>
        </p:nvSpPr>
        <p:spPr>
          <a:xfrm>
            <a:off x="4763490" y="5477329"/>
            <a:ext cx="716280" cy="539115"/>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rPr b="1" i="0" lang="es-ES" sz="800" u="none" cap="none" strike="noStrike">
                <a:solidFill>
                  <a:schemeClr val="dk1"/>
                </a:solidFill>
                <a:latin typeface="Arial"/>
                <a:ea typeface="Arial"/>
                <a:cs typeface="Arial"/>
                <a:sym typeface="Arial"/>
              </a:rPr>
              <a:t>Rejillas</a:t>
            </a:r>
            <a:endParaRPr b="0" i="0" sz="1100" u="none" cap="none" strike="noStrike">
              <a:solidFill>
                <a:schemeClr val="dk1"/>
              </a:solidFill>
              <a:latin typeface="Arial"/>
              <a:ea typeface="Arial"/>
              <a:cs typeface="Arial"/>
              <a:sym typeface="Arial"/>
            </a:endParaRPr>
          </a:p>
        </p:txBody>
      </p:sp>
      <p:sp>
        <p:nvSpPr>
          <p:cNvPr id="141" name="Google Shape;141;p20"/>
          <p:cNvSpPr/>
          <p:nvPr/>
        </p:nvSpPr>
        <p:spPr>
          <a:xfrm>
            <a:off x="5528030" y="5476694"/>
            <a:ext cx="729615" cy="539115"/>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rPr b="1" i="1" lang="es-ES" sz="800" u="none" cap="none" strike="noStrike">
                <a:solidFill>
                  <a:schemeClr val="dk1"/>
                </a:solidFill>
                <a:latin typeface="Arial"/>
                <a:ea typeface="Arial"/>
                <a:cs typeface="Arial"/>
                <a:sym typeface="Arial"/>
              </a:rPr>
              <a:t>Floor </a:t>
            </a:r>
            <a:r>
              <a:rPr b="1" i="1" lang="es-ES" sz="800">
                <a:solidFill>
                  <a:schemeClr val="dk1"/>
                </a:solidFill>
              </a:rPr>
              <a:t>g</a:t>
            </a:r>
            <a:r>
              <a:rPr b="1" i="1" lang="es-ES" sz="800" u="none" cap="none" strike="noStrike">
                <a:solidFill>
                  <a:schemeClr val="dk1"/>
                </a:solidFill>
                <a:latin typeface="Arial"/>
                <a:ea typeface="Arial"/>
                <a:cs typeface="Arial"/>
                <a:sym typeface="Arial"/>
              </a:rPr>
              <a:t>raphics</a:t>
            </a:r>
            <a:endParaRPr b="0" i="1" sz="1100" u="none" cap="none" strike="noStrike">
              <a:solidFill>
                <a:schemeClr val="dk1"/>
              </a:solidFill>
              <a:latin typeface="Arial"/>
              <a:ea typeface="Arial"/>
              <a:cs typeface="Arial"/>
              <a:sym typeface="Arial"/>
            </a:endParaRPr>
          </a:p>
        </p:txBody>
      </p:sp>
      <p:sp>
        <p:nvSpPr>
          <p:cNvPr id="142" name="Google Shape;142;p20"/>
          <p:cNvSpPr/>
          <p:nvPr/>
        </p:nvSpPr>
        <p:spPr>
          <a:xfrm>
            <a:off x="6305270" y="5484314"/>
            <a:ext cx="859790" cy="539115"/>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rPr b="1" i="0" lang="es-ES" sz="800" u="none" cap="none" strike="noStrike">
                <a:solidFill>
                  <a:schemeClr val="dk1"/>
                </a:solidFill>
                <a:latin typeface="Arial"/>
                <a:ea typeface="Arial"/>
                <a:cs typeface="Arial"/>
                <a:sym typeface="Arial"/>
              </a:rPr>
              <a:t>Rompetráfico</a:t>
            </a:r>
            <a:endParaRPr b="0" i="0" sz="1100" u="none" cap="none" strike="noStrike">
              <a:solidFill>
                <a:schemeClr val="dk1"/>
              </a:solidFill>
              <a:latin typeface="Arial"/>
              <a:ea typeface="Arial"/>
              <a:cs typeface="Arial"/>
              <a:sym typeface="Arial"/>
            </a:endParaRPr>
          </a:p>
        </p:txBody>
      </p:sp>
      <p:sp>
        <p:nvSpPr>
          <p:cNvPr id="143" name="Google Shape;143;p20"/>
          <p:cNvSpPr/>
          <p:nvPr/>
        </p:nvSpPr>
        <p:spPr>
          <a:xfrm>
            <a:off x="567462" y="4439077"/>
            <a:ext cx="2844048" cy="324128"/>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0" i="0" lang="es-ES" sz="1400" u="none" cap="none" strike="noStrike">
                <a:solidFill>
                  <a:srgbClr val="000000"/>
                </a:solidFill>
                <a:latin typeface="Calibri"/>
                <a:ea typeface="Calibri"/>
                <a:cs typeface="Calibri"/>
                <a:sym typeface="Calibri"/>
              </a:rPr>
              <a:t>Ubique estos elementos en el mapa</a:t>
            </a:r>
            <a:endParaRPr b="0" i="0" sz="1400" u="none" cap="none" strike="noStrike">
              <a:solidFill>
                <a:srgbClr val="000000"/>
              </a:solidFill>
              <a:latin typeface="Arial"/>
              <a:ea typeface="Arial"/>
              <a:cs typeface="Arial"/>
              <a:sym typeface="Arial"/>
            </a:endParaRPr>
          </a:p>
        </p:txBody>
      </p:sp>
      <p:sp>
        <p:nvSpPr>
          <p:cNvPr id="144" name="Google Shape;144;p20"/>
          <p:cNvSpPr/>
          <p:nvPr/>
        </p:nvSpPr>
        <p:spPr>
          <a:xfrm>
            <a:off x="1031752" y="1296992"/>
            <a:ext cx="430414" cy="380144"/>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5" name="Google Shape;145;p20"/>
          <p:cNvSpPr/>
          <p:nvPr/>
        </p:nvSpPr>
        <p:spPr>
          <a:xfrm>
            <a:off x="1187170" y="3118145"/>
            <a:ext cx="430414" cy="380144"/>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6" name="Google Shape;146;p20"/>
          <p:cNvSpPr/>
          <p:nvPr/>
        </p:nvSpPr>
        <p:spPr>
          <a:xfrm>
            <a:off x="1774737" y="2110651"/>
            <a:ext cx="430414" cy="380144"/>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7" name="Google Shape;147;p20"/>
          <p:cNvSpPr/>
          <p:nvPr/>
        </p:nvSpPr>
        <p:spPr>
          <a:xfrm>
            <a:off x="2297007" y="2726825"/>
            <a:ext cx="430414" cy="380144"/>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8" name="Google Shape;148;p20"/>
          <p:cNvSpPr/>
          <p:nvPr/>
        </p:nvSpPr>
        <p:spPr>
          <a:xfrm>
            <a:off x="2958794" y="2383864"/>
            <a:ext cx="430414" cy="380144"/>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9" name="Google Shape;149;p20"/>
          <p:cNvSpPr/>
          <p:nvPr/>
        </p:nvSpPr>
        <p:spPr>
          <a:xfrm>
            <a:off x="3197654" y="1324955"/>
            <a:ext cx="430414" cy="380144"/>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0" name="Google Shape;150;p20"/>
          <p:cNvSpPr/>
          <p:nvPr/>
        </p:nvSpPr>
        <p:spPr>
          <a:xfrm>
            <a:off x="3401828" y="3313354"/>
            <a:ext cx="430414" cy="380144"/>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1" name="Google Shape;151;p20"/>
          <p:cNvSpPr/>
          <p:nvPr/>
        </p:nvSpPr>
        <p:spPr>
          <a:xfrm>
            <a:off x="2999644" y="2410236"/>
            <a:ext cx="358455" cy="316589"/>
          </a:xfrm>
          <a:prstGeom prst="ellipse">
            <a:avLst/>
          </a:prstGeom>
          <a:solidFill>
            <a:srgbClr val="C0000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A</a:t>
            </a:r>
            <a:endParaRPr/>
          </a:p>
        </p:txBody>
      </p:sp>
      <p:sp>
        <p:nvSpPr>
          <p:cNvPr id="152" name="Google Shape;152;p20"/>
          <p:cNvSpPr/>
          <p:nvPr/>
        </p:nvSpPr>
        <p:spPr>
          <a:xfrm>
            <a:off x="3448840" y="3337158"/>
            <a:ext cx="358455" cy="316589"/>
          </a:xfrm>
          <a:prstGeom prst="ellipse">
            <a:avLst/>
          </a:prstGeom>
          <a:solidFill>
            <a:srgbClr val="C0000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B</a:t>
            </a:r>
            <a:endParaRPr/>
          </a:p>
        </p:txBody>
      </p:sp>
      <p:sp>
        <p:nvSpPr>
          <p:cNvPr id="153" name="Google Shape;153;p20"/>
          <p:cNvSpPr/>
          <p:nvPr/>
        </p:nvSpPr>
        <p:spPr>
          <a:xfrm>
            <a:off x="3243811" y="1352516"/>
            <a:ext cx="358455" cy="316589"/>
          </a:xfrm>
          <a:prstGeom prst="ellipse">
            <a:avLst/>
          </a:prstGeom>
          <a:solidFill>
            <a:srgbClr val="C0000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C</a:t>
            </a:r>
            <a:endParaRPr/>
          </a:p>
        </p:txBody>
      </p:sp>
      <p:sp>
        <p:nvSpPr>
          <p:cNvPr id="154" name="Google Shape;154;p20"/>
          <p:cNvSpPr/>
          <p:nvPr/>
        </p:nvSpPr>
        <p:spPr>
          <a:xfrm>
            <a:off x="1059649" y="1322816"/>
            <a:ext cx="358455" cy="316589"/>
          </a:xfrm>
          <a:prstGeom prst="ellipse">
            <a:avLst/>
          </a:prstGeom>
          <a:solidFill>
            <a:srgbClr val="C0000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D</a:t>
            </a:r>
            <a:endParaRPr/>
          </a:p>
        </p:txBody>
      </p:sp>
      <p:sp>
        <p:nvSpPr>
          <p:cNvPr id="155" name="Google Shape;155;p20"/>
          <p:cNvSpPr/>
          <p:nvPr/>
        </p:nvSpPr>
        <p:spPr>
          <a:xfrm>
            <a:off x="2332986" y="2747373"/>
            <a:ext cx="358455" cy="316589"/>
          </a:xfrm>
          <a:prstGeom prst="ellipse">
            <a:avLst/>
          </a:prstGeom>
          <a:solidFill>
            <a:srgbClr val="C0000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E</a:t>
            </a:r>
            <a:endParaRPr/>
          </a:p>
        </p:txBody>
      </p:sp>
      <p:sp>
        <p:nvSpPr>
          <p:cNvPr id="156" name="Google Shape;156;p20"/>
          <p:cNvSpPr/>
          <p:nvPr/>
        </p:nvSpPr>
        <p:spPr>
          <a:xfrm>
            <a:off x="1228077" y="3140000"/>
            <a:ext cx="358455" cy="316589"/>
          </a:xfrm>
          <a:prstGeom prst="ellipse">
            <a:avLst/>
          </a:prstGeom>
          <a:solidFill>
            <a:srgbClr val="C0000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F</a:t>
            </a:r>
            <a:endParaRPr/>
          </a:p>
        </p:txBody>
      </p:sp>
      <p:sp>
        <p:nvSpPr>
          <p:cNvPr id="157" name="Google Shape;157;p20"/>
          <p:cNvSpPr/>
          <p:nvPr/>
        </p:nvSpPr>
        <p:spPr>
          <a:xfrm>
            <a:off x="1810258" y="2138912"/>
            <a:ext cx="358455" cy="316589"/>
          </a:xfrm>
          <a:prstGeom prst="ellipse">
            <a:avLst/>
          </a:prstGeom>
          <a:solidFill>
            <a:srgbClr val="C0000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G</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1"/>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3" name="Google Shape;163;p21"/>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Retroalimentación al resolver correctamente la actividad.</a:t>
            </a:r>
            <a:endParaRPr b="0" i="0" sz="1400" u="none" cap="none" strike="noStrike">
              <a:solidFill>
                <a:schemeClr val="dk1"/>
              </a:solidFill>
              <a:latin typeface="Arial"/>
              <a:ea typeface="Arial"/>
              <a:cs typeface="Arial"/>
              <a:sym typeface="Arial"/>
            </a:endParaRPr>
          </a:p>
        </p:txBody>
      </p:sp>
      <p:sp>
        <p:nvSpPr>
          <p:cNvPr id="164" name="Google Shape;164;p21"/>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65" name="Google Shape;165;p21"/>
          <p:cNvSpPr/>
          <p:nvPr/>
        </p:nvSpPr>
        <p:spPr>
          <a:xfrm>
            <a:off x="8253350" y="5250094"/>
            <a:ext cx="3948174" cy="1607904"/>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Referencias de las imágenes: </a:t>
            </a:r>
            <a:r>
              <a:rPr b="0" i="0" lang="es-ES" sz="1200" u="sng" cap="none" strike="noStrike">
                <a:solidFill>
                  <a:srgbClr val="0000FF"/>
                </a:solidFill>
                <a:latin typeface="Calibri"/>
                <a:ea typeface="Calibri"/>
                <a:cs typeface="Calibri"/>
                <a:sym typeface="Calibri"/>
                <a:hlinkClick r:id="rId3">
                  <a:extLst>
                    <a:ext uri="{A12FA001-AC4F-418D-AE19-62706E023703}">
                      <ahyp:hlinkClr val="tx"/>
                    </a:ext>
                  </a:extLst>
                </a:hlinkClick>
              </a:rPr>
              <a:t>https://biblus.accasoftware.com/es/wp-content/uploads/sites/3/2019/12/dise%C3%B1o-de-un-supermercado-esquema-funcional-1030x381.jpg</a:t>
            </a:r>
            <a:r>
              <a:rPr b="0" i="0" lang="es-ES" sz="1200" u="none" cap="none" strike="noStrike">
                <a:solidFill>
                  <a:srgbClr val="000000"/>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pic>
        <p:nvPicPr>
          <p:cNvPr descr="Juego de caracteres de buen hombre de negocios vector gratuito" id="166" name="Google Shape;166;p21"/>
          <p:cNvPicPr preferRelativeResize="0"/>
          <p:nvPr/>
        </p:nvPicPr>
        <p:blipFill rotWithShape="1">
          <a:blip r:embed="rId4">
            <a:alphaModFix/>
          </a:blip>
          <a:srcRect b="6561" l="0" r="71753" t="14107"/>
          <a:stretch/>
        </p:blipFill>
        <p:spPr>
          <a:xfrm>
            <a:off x="117440" y="855965"/>
            <a:ext cx="3153391" cy="5899638"/>
          </a:xfrm>
          <a:prstGeom prst="rect">
            <a:avLst/>
          </a:prstGeom>
          <a:noFill/>
          <a:ln>
            <a:noFill/>
          </a:ln>
        </p:spPr>
      </p:pic>
      <p:sp>
        <p:nvSpPr>
          <p:cNvPr id="167" name="Google Shape;167;p21"/>
          <p:cNvSpPr/>
          <p:nvPr/>
        </p:nvSpPr>
        <p:spPr>
          <a:xfrm>
            <a:off x="3488189" y="1394717"/>
            <a:ext cx="4177933" cy="304436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15000"/>
              </a:lnSpc>
              <a:spcBef>
                <a:spcPts val="0"/>
              </a:spcBef>
              <a:spcAft>
                <a:spcPts val="0"/>
              </a:spcAft>
              <a:buClr>
                <a:srgbClr val="000000"/>
              </a:buClr>
              <a:buSzPts val="1400"/>
              <a:buFont typeface="Arial"/>
              <a:buAutoNum type="arabicPeriod"/>
            </a:pPr>
            <a:r>
              <a:rPr b="0" i="0" lang="es-ES" sz="1400" u="none" cap="none" strike="noStrike">
                <a:solidFill>
                  <a:srgbClr val="000000"/>
                </a:solidFill>
                <a:latin typeface="Arial"/>
                <a:ea typeface="Arial"/>
                <a:cs typeface="Arial"/>
                <a:sym typeface="Arial"/>
              </a:rPr>
              <a:t>Observe el plano del supermercado que aparece a continuación.</a:t>
            </a:r>
            <a:endParaRPr b="0" i="0" sz="1800" u="none" cap="none" strike="noStrike">
              <a:solidFill>
                <a:srgbClr val="000000"/>
              </a:solidFill>
              <a:latin typeface="Arial"/>
              <a:ea typeface="Arial"/>
              <a:cs typeface="Arial"/>
              <a:sym typeface="Arial"/>
            </a:endParaRPr>
          </a:p>
          <a:p>
            <a:pPr indent="-342900" lvl="0" marL="342900" marR="0" rtl="0" algn="just">
              <a:lnSpc>
                <a:spcPct val="115000"/>
              </a:lnSpc>
              <a:spcBef>
                <a:spcPts val="0"/>
              </a:spcBef>
              <a:spcAft>
                <a:spcPts val="0"/>
              </a:spcAft>
              <a:buClr>
                <a:srgbClr val="000000"/>
              </a:buClr>
              <a:buSzPts val="1400"/>
              <a:buFont typeface="Arial"/>
              <a:buAutoNum type="arabicPeriod"/>
            </a:pPr>
            <a:r>
              <a:rPr b="0" i="0" lang="es-ES" sz="1400" u="none" cap="none" strike="noStrike">
                <a:solidFill>
                  <a:srgbClr val="000000"/>
                </a:solidFill>
                <a:latin typeface="Arial"/>
                <a:ea typeface="Arial"/>
                <a:cs typeface="Arial"/>
                <a:sym typeface="Arial"/>
              </a:rPr>
              <a:t>De acuerdo con la leyenda de la derecha, identifique los números en el plano.</a:t>
            </a:r>
            <a:endParaRPr b="0" i="0" sz="1800" u="none" cap="none" strike="noStrike">
              <a:solidFill>
                <a:srgbClr val="000000"/>
              </a:solidFill>
              <a:latin typeface="Arial"/>
              <a:ea typeface="Arial"/>
              <a:cs typeface="Arial"/>
              <a:sym typeface="Arial"/>
            </a:endParaRPr>
          </a:p>
          <a:p>
            <a:pPr indent="-342900" lvl="0" marL="342900" marR="0" rtl="0" algn="just">
              <a:lnSpc>
                <a:spcPct val="115000"/>
              </a:lnSpc>
              <a:spcBef>
                <a:spcPts val="0"/>
              </a:spcBef>
              <a:spcAft>
                <a:spcPts val="0"/>
              </a:spcAft>
              <a:buClr>
                <a:srgbClr val="000000"/>
              </a:buClr>
              <a:buSzPts val="1400"/>
              <a:buFont typeface="Arial"/>
              <a:buAutoNum type="arabicPeriod"/>
            </a:pPr>
            <a:r>
              <a:rPr b="0" i="0" lang="es-ES" sz="1400" u="none" cap="none" strike="noStrike">
                <a:solidFill>
                  <a:srgbClr val="000000"/>
                </a:solidFill>
                <a:latin typeface="Arial"/>
                <a:ea typeface="Arial"/>
                <a:cs typeface="Arial"/>
                <a:sym typeface="Arial"/>
              </a:rPr>
              <a:t>Analice el posible desplazamiento de los clientes en el punto de venta y ubique cuáles pueden ser zonas frías o calientes.</a:t>
            </a:r>
            <a:endParaRPr b="0" i="0" sz="1800" u="none" cap="none" strike="noStrike">
              <a:solidFill>
                <a:srgbClr val="000000"/>
              </a:solidFill>
              <a:latin typeface="Arial"/>
              <a:ea typeface="Arial"/>
              <a:cs typeface="Arial"/>
              <a:sym typeface="Arial"/>
            </a:endParaRPr>
          </a:p>
          <a:p>
            <a:pPr indent="-342900" lvl="0" marL="342900" marR="0" rtl="0" algn="just">
              <a:lnSpc>
                <a:spcPct val="115000"/>
              </a:lnSpc>
              <a:spcBef>
                <a:spcPts val="0"/>
              </a:spcBef>
              <a:spcAft>
                <a:spcPts val="0"/>
              </a:spcAft>
              <a:buClr>
                <a:srgbClr val="000000"/>
              </a:buClr>
              <a:buSzPts val="1400"/>
              <a:buFont typeface="Arial"/>
              <a:buAutoNum type="arabicPeriod"/>
            </a:pPr>
            <a:r>
              <a:rPr b="0" i="0" lang="es-ES" sz="1400" u="none" cap="none" strike="noStrike">
                <a:solidFill>
                  <a:srgbClr val="000000"/>
                </a:solidFill>
                <a:latin typeface="Arial"/>
                <a:ea typeface="Arial"/>
                <a:cs typeface="Arial"/>
                <a:sym typeface="Arial"/>
              </a:rPr>
              <a:t>Teniendo en cuenta los conceptos aprendidos en el componente, ubique los diferentes elementos de publicidad que hace parte de los puntos de venta, teniendo en cuenta la función de marketing que cumplen.</a:t>
            </a:r>
            <a:endParaRPr b="0" i="0" sz="1800" u="none" cap="none" strike="noStrike">
              <a:solidFill>
                <a:srgbClr val="000000"/>
              </a:solidFill>
              <a:latin typeface="Arial"/>
              <a:ea typeface="Arial"/>
              <a:cs typeface="Arial"/>
              <a:sym typeface="Arial"/>
            </a:endParaRPr>
          </a:p>
        </p:txBody>
      </p:sp>
      <p:sp>
        <p:nvSpPr>
          <p:cNvPr id="168" name="Google Shape;168;p21"/>
          <p:cNvSpPr/>
          <p:nvPr/>
        </p:nvSpPr>
        <p:spPr>
          <a:xfrm>
            <a:off x="2914102" y="484490"/>
            <a:ext cx="467628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2800" u="none" cap="none" strike="noStrike">
                <a:solidFill>
                  <a:srgbClr val="000000"/>
                </a:solidFill>
                <a:latin typeface="Calibri"/>
                <a:ea typeface="Calibri"/>
                <a:cs typeface="Calibri"/>
                <a:sym typeface="Calibri"/>
              </a:rPr>
              <a:t>Conociendo el m</a:t>
            </a:r>
            <a:r>
              <a:rPr b="1" i="1" lang="es-ES" sz="2800" u="none" cap="none" strike="noStrike">
                <a:solidFill>
                  <a:srgbClr val="000000"/>
                </a:solidFill>
                <a:latin typeface="Calibri"/>
                <a:ea typeface="Calibri"/>
                <a:cs typeface="Calibri"/>
                <a:sym typeface="Calibri"/>
              </a:rPr>
              <a:t>erchandising</a:t>
            </a:r>
            <a:r>
              <a:rPr b="1" i="1" lang="es-ES" sz="2800" u="none" cap="none" strike="noStrike">
                <a:solidFill>
                  <a:srgbClr val="000000"/>
                </a:solidFill>
                <a:latin typeface="Arial"/>
                <a:ea typeface="Arial"/>
                <a:cs typeface="Arial"/>
                <a:sym typeface="Arial"/>
              </a:rPr>
              <a:t> </a:t>
            </a:r>
            <a:endParaRPr b="1" i="1" sz="2800" u="none" cap="none" strike="noStrike">
              <a:solidFill>
                <a:srgbClr val="000000"/>
              </a:solidFill>
              <a:latin typeface="Arial"/>
              <a:ea typeface="Arial"/>
              <a:cs typeface="Arial"/>
              <a:sym typeface="Arial"/>
            </a:endParaRPr>
          </a:p>
        </p:txBody>
      </p:sp>
      <p:sp>
        <p:nvSpPr>
          <p:cNvPr id="169" name="Google Shape;169;p21"/>
          <p:cNvSpPr/>
          <p:nvPr/>
        </p:nvSpPr>
        <p:spPr>
          <a:xfrm>
            <a:off x="390418" y="174662"/>
            <a:ext cx="7592602" cy="6503540"/>
          </a:xfrm>
          <a:prstGeom prst="roundRect">
            <a:avLst>
              <a:gd fmla="val 3397" name="adj"/>
            </a:avLst>
          </a:prstGeom>
          <a:solidFill>
            <a:schemeClr val="lt1"/>
          </a:solidFill>
          <a:ln cap="flat" cmpd="sng" w="38100">
            <a:solidFill>
              <a:srgbClr val="7030A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70" name="Google Shape;170;p21"/>
          <p:cNvPicPr preferRelativeResize="0"/>
          <p:nvPr/>
        </p:nvPicPr>
        <p:blipFill rotWithShape="1">
          <a:blip r:embed="rId5">
            <a:alphaModFix/>
          </a:blip>
          <a:srcRect b="0" l="0" r="0" t="0"/>
          <a:stretch/>
        </p:blipFill>
        <p:spPr>
          <a:xfrm>
            <a:off x="548939" y="1257300"/>
            <a:ext cx="7275559" cy="2691219"/>
          </a:xfrm>
          <a:prstGeom prst="rect">
            <a:avLst/>
          </a:prstGeom>
          <a:noFill/>
          <a:ln>
            <a:noFill/>
          </a:ln>
        </p:spPr>
      </p:pic>
      <p:sp>
        <p:nvSpPr>
          <p:cNvPr id="171" name="Google Shape;171;p21"/>
          <p:cNvSpPr/>
          <p:nvPr/>
        </p:nvSpPr>
        <p:spPr>
          <a:xfrm>
            <a:off x="580239" y="725844"/>
            <a:ext cx="323357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2000" u="none" cap="none" strike="noStrike">
                <a:solidFill>
                  <a:srgbClr val="2F5496"/>
                </a:solidFill>
                <a:latin typeface="Arial"/>
                <a:ea typeface="Arial"/>
                <a:cs typeface="Arial"/>
                <a:sym typeface="Arial"/>
              </a:rPr>
              <a:t>Plano del supermercado </a:t>
            </a:r>
            <a:endParaRPr b="1" i="0" sz="2000" u="none" cap="none" strike="noStrike">
              <a:solidFill>
                <a:srgbClr val="2F5496"/>
              </a:solidFill>
              <a:latin typeface="Arial"/>
              <a:ea typeface="Arial"/>
              <a:cs typeface="Arial"/>
              <a:sym typeface="Arial"/>
            </a:endParaRPr>
          </a:p>
        </p:txBody>
      </p:sp>
      <p:sp>
        <p:nvSpPr>
          <p:cNvPr id="172" name="Google Shape;172;p21"/>
          <p:cNvSpPr/>
          <p:nvPr/>
        </p:nvSpPr>
        <p:spPr>
          <a:xfrm>
            <a:off x="1187170" y="5477964"/>
            <a:ext cx="756920" cy="538480"/>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rPr b="1" i="0" lang="es-ES" sz="800" u="none" cap="none" strike="noStrike">
                <a:solidFill>
                  <a:schemeClr val="dk1"/>
                </a:solidFill>
                <a:latin typeface="Arial"/>
                <a:ea typeface="Arial"/>
                <a:cs typeface="Arial"/>
                <a:sym typeface="Arial"/>
              </a:rPr>
              <a:t>Punta de Góndola</a:t>
            </a:r>
            <a:endParaRPr b="0" i="0" sz="1100" u="none" cap="none" strike="noStrike">
              <a:solidFill>
                <a:schemeClr val="dk1"/>
              </a:solidFill>
              <a:latin typeface="Arial"/>
              <a:ea typeface="Arial"/>
              <a:cs typeface="Arial"/>
              <a:sym typeface="Arial"/>
            </a:endParaRPr>
          </a:p>
        </p:txBody>
      </p:sp>
      <p:sp>
        <p:nvSpPr>
          <p:cNvPr id="173" name="Google Shape;173;p21"/>
          <p:cNvSpPr/>
          <p:nvPr/>
        </p:nvSpPr>
        <p:spPr>
          <a:xfrm>
            <a:off x="2006955" y="5483044"/>
            <a:ext cx="880110" cy="538480"/>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rPr b="1" i="0" lang="es-ES" sz="800" u="none" cap="none" strike="noStrike">
                <a:solidFill>
                  <a:schemeClr val="dk1"/>
                </a:solidFill>
                <a:latin typeface="Arial"/>
                <a:ea typeface="Arial"/>
                <a:cs typeface="Arial"/>
                <a:sym typeface="Arial"/>
              </a:rPr>
              <a:t>Expositores Semi-permanentes</a:t>
            </a:r>
            <a:endParaRPr b="0" i="0" sz="1100" u="none" cap="none" strike="noStrike">
              <a:solidFill>
                <a:schemeClr val="dk1"/>
              </a:solidFill>
              <a:latin typeface="Arial"/>
              <a:ea typeface="Arial"/>
              <a:cs typeface="Arial"/>
              <a:sym typeface="Arial"/>
            </a:endParaRPr>
          </a:p>
        </p:txBody>
      </p:sp>
      <p:sp>
        <p:nvSpPr>
          <p:cNvPr id="174" name="Google Shape;174;p21"/>
          <p:cNvSpPr/>
          <p:nvPr/>
        </p:nvSpPr>
        <p:spPr>
          <a:xfrm>
            <a:off x="2930245" y="5473519"/>
            <a:ext cx="880110" cy="548005"/>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rPr b="1" i="0" lang="es-ES" sz="800" u="none" cap="none" strike="noStrike">
                <a:solidFill>
                  <a:schemeClr val="dk1"/>
                </a:solidFill>
                <a:latin typeface="Arial"/>
                <a:ea typeface="Arial"/>
                <a:cs typeface="Arial"/>
                <a:sym typeface="Arial"/>
              </a:rPr>
              <a:t>Expositores permanentes</a:t>
            </a:r>
            <a:endParaRPr b="0" i="0" sz="1100" u="none" cap="none" strike="noStrike">
              <a:solidFill>
                <a:schemeClr val="dk1"/>
              </a:solidFill>
              <a:latin typeface="Arial"/>
              <a:ea typeface="Arial"/>
              <a:cs typeface="Arial"/>
              <a:sym typeface="Arial"/>
            </a:endParaRPr>
          </a:p>
        </p:txBody>
      </p:sp>
      <p:sp>
        <p:nvSpPr>
          <p:cNvPr id="175" name="Google Shape;175;p21"/>
          <p:cNvSpPr/>
          <p:nvPr/>
        </p:nvSpPr>
        <p:spPr>
          <a:xfrm>
            <a:off x="3849725" y="5475424"/>
            <a:ext cx="880110" cy="548005"/>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rPr b="1" i="0" lang="es-ES" sz="800" u="none" cap="none" strike="noStrike">
                <a:solidFill>
                  <a:schemeClr val="dk1"/>
                </a:solidFill>
                <a:latin typeface="Arial"/>
                <a:ea typeface="Arial"/>
                <a:cs typeface="Arial"/>
                <a:sym typeface="Arial"/>
              </a:rPr>
              <a:t>Display o glorificador</a:t>
            </a:r>
            <a:endParaRPr b="0" i="0" sz="1100" u="none" cap="none" strike="noStrike">
              <a:solidFill>
                <a:schemeClr val="dk1"/>
              </a:solidFill>
              <a:latin typeface="Arial"/>
              <a:ea typeface="Arial"/>
              <a:cs typeface="Arial"/>
              <a:sym typeface="Arial"/>
            </a:endParaRPr>
          </a:p>
        </p:txBody>
      </p:sp>
      <p:sp>
        <p:nvSpPr>
          <p:cNvPr id="176" name="Google Shape;176;p21"/>
          <p:cNvSpPr/>
          <p:nvPr/>
        </p:nvSpPr>
        <p:spPr>
          <a:xfrm>
            <a:off x="4763490" y="5477329"/>
            <a:ext cx="716280" cy="539115"/>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rPr b="1" i="0" lang="es-ES" sz="800" u="none" cap="none" strike="noStrike">
                <a:solidFill>
                  <a:schemeClr val="dk1"/>
                </a:solidFill>
                <a:latin typeface="Arial"/>
                <a:ea typeface="Arial"/>
                <a:cs typeface="Arial"/>
                <a:sym typeface="Arial"/>
              </a:rPr>
              <a:t>Rejillas</a:t>
            </a:r>
            <a:endParaRPr b="0" i="0" sz="1100" u="none" cap="none" strike="noStrike">
              <a:solidFill>
                <a:schemeClr val="dk1"/>
              </a:solidFill>
              <a:latin typeface="Arial"/>
              <a:ea typeface="Arial"/>
              <a:cs typeface="Arial"/>
              <a:sym typeface="Arial"/>
            </a:endParaRPr>
          </a:p>
        </p:txBody>
      </p:sp>
      <p:sp>
        <p:nvSpPr>
          <p:cNvPr id="177" name="Google Shape;177;p21"/>
          <p:cNvSpPr/>
          <p:nvPr/>
        </p:nvSpPr>
        <p:spPr>
          <a:xfrm>
            <a:off x="5528030" y="5476694"/>
            <a:ext cx="729615" cy="539115"/>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rPr b="1" i="0" lang="es-ES" sz="800" u="none" cap="none" strike="noStrike">
                <a:solidFill>
                  <a:schemeClr val="dk1"/>
                </a:solidFill>
                <a:latin typeface="Arial"/>
                <a:ea typeface="Arial"/>
                <a:cs typeface="Arial"/>
                <a:sym typeface="Arial"/>
              </a:rPr>
              <a:t>Floor Graphics</a:t>
            </a:r>
            <a:endParaRPr b="0" i="0" sz="1100" u="none" cap="none" strike="noStrike">
              <a:solidFill>
                <a:schemeClr val="dk1"/>
              </a:solidFill>
              <a:latin typeface="Arial"/>
              <a:ea typeface="Arial"/>
              <a:cs typeface="Arial"/>
              <a:sym typeface="Arial"/>
            </a:endParaRPr>
          </a:p>
        </p:txBody>
      </p:sp>
      <p:sp>
        <p:nvSpPr>
          <p:cNvPr id="178" name="Google Shape;178;p21"/>
          <p:cNvSpPr/>
          <p:nvPr/>
        </p:nvSpPr>
        <p:spPr>
          <a:xfrm>
            <a:off x="6305270" y="5484314"/>
            <a:ext cx="859790" cy="539115"/>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rPr b="1" i="0" lang="es-ES" sz="800" u="none" cap="none" strike="noStrike">
                <a:solidFill>
                  <a:schemeClr val="dk1"/>
                </a:solidFill>
                <a:latin typeface="Arial"/>
                <a:ea typeface="Arial"/>
                <a:cs typeface="Arial"/>
                <a:sym typeface="Arial"/>
              </a:rPr>
              <a:t>Rompetráfico</a:t>
            </a:r>
            <a:endParaRPr b="0" i="0" sz="1100" u="none" cap="none" strike="noStrike">
              <a:solidFill>
                <a:schemeClr val="dk1"/>
              </a:solidFill>
              <a:latin typeface="Arial"/>
              <a:ea typeface="Arial"/>
              <a:cs typeface="Arial"/>
              <a:sym typeface="Arial"/>
            </a:endParaRPr>
          </a:p>
        </p:txBody>
      </p:sp>
      <p:sp>
        <p:nvSpPr>
          <p:cNvPr id="179" name="Google Shape;179;p21"/>
          <p:cNvSpPr/>
          <p:nvPr/>
        </p:nvSpPr>
        <p:spPr>
          <a:xfrm>
            <a:off x="567462" y="4439077"/>
            <a:ext cx="2844048" cy="324128"/>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0" i="0" lang="es-ES" sz="1400" u="none" cap="none" strike="noStrike">
                <a:solidFill>
                  <a:srgbClr val="000000"/>
                </a:solidFill>
                <a:latin typeface="Calibri"/>
                <a:ea typeface="Calibri"/>
                <a:cs typeface="Calibri"/>
                <a:sym typeface="Calibri"/>
              </a:rPr>
              <a:t>Ubique estos elementos en el mapa</a:t>
            </a:r>
            <a:endParaRPr b="0" i="0" sz="1400" u="none" cap="none" strike="noStrike">
              <a:solidFill>
                <a:srgbClr val="000000"/>
              </a:solidFill>
              <a:latin typeface="Arial"/>
              <a:ea typeface="Arial"/>
              <a:cs typeface="Arial"/>
              <a:sym typeface="Arial"/>
            </a:endParaRPr>
          </a:p>
        </p:txBody>
      </p:sp>
      <p:sp>
        <p:nvSpPr>
          <p:cNvPr id="180" name="Google Shape;180;p21"/>
          <p:cNvSpPr/>
          <p:nvPr/>
        </p:nvSpPr>
        <p:spPr>
          <a:xfrm>
            <a:off x="1031752" y="1296992"/>
            <a:ext cx="430414" cy="380144"/>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1" name="Google Shape;181;p21"/>
          <p:cNvSpPr/>
          <p:nvPr/>
        </p:nvSpPr>
        <p:spPr>
          <a:xfrm>
            <a:off x="1187170" y="3118145"/>
            <a:ext cx="430414" cy="380144"/>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2" name="Google Shape;182;p21"/>
          <p:cNvSpPr/>
          <p:nvPr/>
        </p:nvSpPr>
        <p:spPr>
          <a:xfrm>
            <a:off x="1774737" y="2110651"/>
            <a:ext cx="430414" cy="380144"/>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3" name="Google Shape;183;p21"/>
          <p:cNvSpPr/>
          <p:nvPr/>
        </p:nvSpPr>
        <p:spPr>
          <a:xfrm>
            <a:off x="2297007" y="2726825"/>
            <a:ext cx="430414" cy="380144"/>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4" name="Google Shape;184;p21"/>
          <p:cNvSpPr/>
          <p:nvPr/>
        </p:nvSpPr>
        <p:spPr>
          <a:xfrm>
            <a:off x="2958794" y="2383864"/>
            <a:ext cx="430414" cy="380144"/>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5" name="Google Shape;185;p21"/>
          <p:cNvSpPr/>
          <p:nvPr/>
        </p:nvSpPr>
        <p:spPr>
          <a:xfrm>
            <a:off x="3197654" y="1324955"/>
            <a:ext cx="430414" cy="380144"/>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6" name="Google Shape;186;p21"/>
          <p:cNvSpPr/>
          <p:nvPr/>
        </p:nvSpPr>
        <p:spPr>
          <a:xfrm>
            <a:off x="3401828" y="3313354"/>
            <a:ext cx="430414" cy="380144"/>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7" name="Google Shape;187;p21"/>
          <p:cNvSpPr/>
          <p:nvPr/>
        </p:nvSpPr>
        <p:spPr>
          <a:xfrm>
            <a:off x="2999644" y="2410236"/>
            <a:ext cx="358455" cy="316589"/>
          </a:xfrm>
          <a:prstGeom prst="ellipse">
            <a:avLst/>
          </a:prstGeom>
          <a:solidFill>
            <a:srgbClr val="C0000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A</a:t>
            </a:r>
            <a:endParaRPr/>
          </a:p>
        </p:txBody>
      </p:sp>
      <p:sp>
        <p:nvSpPr>
          <p:cNvPr id="188" name="Google Shape;188;p21"/>
          <p:cNvSpPr/>
          <p:nvPr/>
        </p:nvSpPr>
        <p:spPr>
          <a:xfrm>
            <a:off x="3448840" y="3337158"/>
            <a:ext cx="358455" cy="316589"/>
          </a:xfrm>
          <a:prstGeom prst="ellipse">
            <a:avLst/>
          </a:prstGeom>
          <a:solidFill>
            <a:srgbClr val="C0000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B</a:t>
            </a:r>
            <a:endParaRPr/>
          </a:p>
        </p:txBody>
      </p:sp>
      <p:sp>
        <p:nvSpPr>
          <p:cNvPr id="189" name="Google Shape;189;p21"/>
          <p:cNvSpPr/>
          <p:nvPr/>
        </p:nvSpPr>
        <p:spPr>
          <a:xfrm>
            <a:off x="3243811" y="1352516"/>
            <a:ext cx="358455" cy="316589"/>
          </a:xfrm>
          <a:prstGeom prst="ellipse">
            <a:avLst/>
          </a:prstGeom>
          <a:solidFill>
            <a:srgbClr val="C0000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C</a:t>
            </a:r>
            <a:endParaRPr/>
          </a:p>
        </p:txBody>
      </p:sp>
      <p:sp>
        <p:nvSpPr>
          <p:cNvPr id="190" name="Google Shape;190;p21"/>
          <p:cNvSpPr/>
          <p:nvPr/>
        </p:nvSpPr>
        <p:spPr>
          <a:xfrm>
            <a:off x="1059649" y="1322816"/>
            <a:ext cx="358455" cy="316589"/>
          </a:xfrm>
          <a:prstGeom prst="ellipse">
            <a:avLst/>
          </a:prstGeom>
          <a:solidFill>
            <a:srgbClr val="C0000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D</a:t>
            </a:r>
            <a:endParaRPr/>
          </a:p>
        </p:txBody>
      </p:sp>
      <p:sp>
        <p:nvSpPr>
          <p:cNvPr id="191" name="Google Shape;191;p21"/>
          <p:cNvSpPr/>
          <p:nvPr/>
        </p:nvSpPr>
        <p:spPr>
          <a:xfrm>
            <a:off x="2332986" y="2747373"/>
            <a:ext cx="358455" cy="316589"/>
          </a:xfrm>
          <a:prstGeom prst="ellipse">
            <a:avLst/>
          </a:prstGeom>
          <a:solidFill>
            <a:srgbClr val="C0000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E</a:t>
            </a:r>
            <a:endParaRPr/>
          </a:p>
        </p:txBody>
      </p:sp>
      <p:sp>
        <p:nvSpPr>
          <p:cNvPr id="192" name="Google Shape;192;p21"/>
          <p:cNvSpPr/>
          <p:nvPr/>
        </p:nvSpPr>
        <p:spPr>
          <a:xfrm>
            <a:off x="1228077" y="3140000"/>
            <a:ext cx="358455" cy="316589"/>
          </a:xfrm>
          <a:prstGeom prst="ellipse">
            <a:avLst/>
          </a:prstGeom>
          <a:solidFill>
            <a:srgbClr val="C0000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F</a:t>
            </a:r>
            <a:endParaRPr/>
          </a:p>
        </p:txBody>
      </p:sp>
      <p:sp>
        <p:nvSpPr>
          <p:cNvPr id="193" name="Google Shape;193;p21"/>
          <p:cNvSpPr/>
          <p:nvPr/>
        </p:nvSpPr>
        <p:spPr>
          <a:xfrm>
            <a:off x="1810258" y="2138912"/>
            <a:ext cx="358455" cy="316589"/>
          </a:xfrm>
          <a:prstGeom prst="ellipse">
            <a:avLst/>
          </a:prstGeom>
          <a:solidFill>
            <a:srgbClr val="C0000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G</a:t>
            </a:r>
            <a:endParaRPr/>
          </a:p>
        </p:txBody>
      </p:sp>
      <p:sp>
        <p:nvSpPr>
          <p:cNvPr id="194" name="Google Shape;194;p21"/>
          <p:cNvSpPr/>
          <p:nvPr/>
        </p:nvSpPr>
        <p:spPr>
          <a:xfrm>
            <a:off x="371518" y="173997"/>
            <a:ext cx="7592602" cy="6503540"/>
          </a:xfrm>
          <a:prstGeom prst="roundRect">
            <a:avLst>
              <a:gd fmla="val 3397" name="adj"/>
            </a:avLst>
          </a:prstGeom>
          <a:solidFill>
            <a:srgbClr val="5C2783">
              <a:alpha val="77647"/>
            </a:srgbClr>
          </a:solidFill>
          <a:ln cap="flat" cmpd="sng" w="38100">
            <a:solidFill>
              <a:srgbClr val="7030A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5" name="Google Shape;195;p21"/>
          <p:cNvSpPr/>
          <p:nvPr/>
        </p:nvSpPr>
        <p:spPr>
          <a:xfrm>
            <a:off x="1536097" y="2196095"/>
            <a:ext cx="5470925" cy="2679874"/>
          </a:xfrm>
          <a:prstGeom prst="roundRect">
            <a:avLst>
              <a:gd fmla="val 8999" name="adj"/>
            </a:avLst>
          </a:prstGeom>
          <a:solidFill>
            <a:schemeClr val="lt1"/>
          </a:solidFill>
          <a:ln cap="flat" cmpd="sng" w="38100">
            <a:solidFill>
              <a:srgbClr val="5C278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6" name="Google Shape;196;p21"/>
          <p:cNvSpPr/>
          <p:nvPr/>
        </p:nvSpPr>
        <p:spPr>
          <a:xfrm>
            <a:off x="6411670" y="2387411"/>
            <a:ext cx="429895" cy="380144"/>
          </a:xfrm>
          <a:prstGeom prst="ellipse">
            <a:avLst/>
          </a:prstGeom>
          <a:solidFill>
            <a:srgbClr val="3A383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X</a:t>
            </a:r>
            <a:endParaRPr/>
          </a:p>
        </p:txBody>
      </p:sp>
      <p:sp>
        <p:nvSpPr>
          <p:cNvPr id="197" name="Google Shape;197;p21"/>
          <p:cNvSpPr txBox="1"/>
          <p:nvPr/>
        </p:nvSpPr>
        <p:spPr>
          <a:xfrm>
            <a:off x="2058200" y="2970907"/>
            <a:ext cx="4271266" cy="95410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¡Bien hecho! Has identificado, reconocido y comprendido los principales elementos que componen la publicidad en el punto de venta de acuerdo con su función en el </a:t>
            </a:r>
            <a:r>
              <a:rPr b="0" i="1" lang="es-ES" sz="1400" u="none" cap="none" strike="noStrike">
                <a:solidFill>
                  <a:srgbClr val="000000"/>
                </a:solidFill>
                <a:latin typeface="Arial"/>
                <a:ea typeface="Arial"/>
                <a:cs typeface="Arial"/>
                <a:sym typeface="Arial"/>
              </a:rPr>
              <a:t>merchandising.</a:t>
            </a:r>
            <a:endParaRPr/>
          </a:p>
        </p:txBody>
      </p:sp>
      <p:pic>
        <p:nvPicPr>
          <p:cNvPr id="198" name="Google Shape;198;p21"/>
          <p:cNvPicPr preferRelativeResize="0"/>
          <p:nvPr/>
        </p:nvPicPr>
        <p:blipFill rotWithShape="1">
          <a:blip r:embed="rId6">
            <a:alphaModFix/>
          </a:blip>
          <a:srcRect b="0" l="0" r="0" t="0"/>
          <a:stretch/>
        </p:blipFill>
        <p:spPr>
          <a:xfrm>
            <a:off x="5663603" y="3881985"/>
            <a:ext cx="748067" cy="748067"/>
          </a:xfrm>
          <a:prstGeom prst="ellipse">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2"/>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4" name="Google Shape;204;p22"/>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Retroalimentación ante una ubicación incorrecta.</a:t>
            </a:r>
            <a:endParaRPr b="0" i="0" sz="1400" u="none" cap="none" strike="noStrike">
              <a:solidFill>
                <a:schemeClr val="dk1"/>
              </a:solidFill>
              <a:latin typeface="Arial"/>
              <a:ea typeface="Arial"/>
              <a:cs typeface="Arial"/>
              <a:sym typeface="Arial"/>
            </a:endParaRPr>
          </a:p>
        </p:txBody>
      </p:sp>
      <p:sp>
        <p:nvSpPr>
          <p:cNvPr id="205" name="Google Shape;205;p2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206" name="Google Shape;206;p22"/>
          <p:cNvSpPr/>
          <p:nvPr/>
        </p:nvSpPr>
        <p:spPr>
          <a:xfrm>
            <a:off x="8253350" y="5250094"/>
            <a:ext cx="3948174" cy="1607904"/>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Referencias de las imágenes: </a:t>
            </a:r>
            <a:r>
              <a:rPr b="0" i="0" lang="es-ES" sz="1200" u="sng" cap="none" strike="noStrike">
                <a:solidFill>
                  <a:srgbClr val="0000FF"/>
                </a:solidFill>
                <a:latin typeface="Calibri"/>
                <a:ea typeface="Calibri"/>
                <a:cs typeface="Calibri"/>
                <a:sym typeface="Calibri"/>
                <a:hlinkClick r:id="rId3">
                  <a:extLst>
                    <a:ext uri="{A12FA001-AC4F-418D-AE19-62706E023703}">
                      <ahyp:hlinkClr val="tx"/>
                    </a:ext>
                  </a:extLst>
                </a:hlinkClick>
              </a:rPr>
              <a:t>https://biblus.accasoftware.com/es/wp-content/uploads/sites/3/2019/12/dise%C3%B1o-de-un-supermercado-esquema-funcional-1030x381.jpg</a:t>
            </a:r>
            <a:r>
              <a:rPr b="0" i="0" lang="es-ES" sz="1200" u="none" cap="none" strike="noStrike">
                <a:solidFill>
                  <a:srgbClr val="000000"/>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pic>
        <p:nvPicPr>
          <p:cNvPr descr="Juego de caracteres de buen hombre de negocios vector gratuito" id="207" name="Google Shape;207;p22"/>
          <p:cNvPicPr preferRelativeResize="0"/>
          <p:nvPr/>
        </p:nvPicPr>
        <p:blipFill rotWithShape="1">
          <a:blip r:embed="rId4">
            <a:alphaModFix/>
          </a:blip>
          <a:srcRect b="6561" l="0" r="71753" t="14107"/>
          <a:stretch/>
        </p:blipFill>
        <p:spPr>
          <a:xfrm>
            <a:off x="117440" y="855965"/>
            <a:ext cx="3153391" cy="5899638"/>
          </a:xfrm>
          <a:prstGeom prst="rect">
            <a:avLst/>
          </a:prstGeom>
          <a:noFill/>
          <a:ln>
            <a:noFill/>
          </a:ln>
        </p:spPr>
      </p:pic>
      <p:sp>
        <p:nvSpPr>
          <p:cNvPr id="208" name="Google Shape;208;p22"/>
          <p:cNvSpPr/>
          <p:nvPr/>
        </p:nvSpPr>
        <p:spPr>
          <a:xfrm>
            <a:off x="3488189" y="1394717"/>
            <a:ext cx="4177933" cy="304436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15000"/>
              </a:lnSpc>
              <a:spcBef>
                <a:spcPts val="0"/>
              </a:spcBef>
              <a:spcAft>
                <a:spcPts val="0"/>
              </a:spcAft>
              <a:buClr>
                <a:srgbClr val="000000"/>
              </a:buClr>
              <a:buSzPts val="1400"/>
              <a:buFont typeface="Arial"/>
              <a:buAutoNum type="arabicPeriod"/>
            </a:pPr>
            <a:r>
              <a:rPr b="0" i="0" lang="es-ES" sz="1400" u="none" cap="none" strike="noStrike">
                <a:solidFill>
                  <a:srgbClr val="000000"/>
                </a:solidFill>
                <a:latin typeface="Arial"/>
                <a:ea typeface="Arial"/>
                <a:cs typeface="Arial"/>
                <a:sym typeface="Arial"/>
              </a:rPr>
              <a:t>Observe el plano del supermercado que aparece a continuación.</a:t>
            </a:r>
            <a:endParaRPr b="0" i="0" sz="1800" u="none" cap="none" strike="noStrike">
              <a:solidFill>
                <a:srgbClr val="000000"/>
              </a:solidFill>
              <a:latin typeface="Arial"/>
              <a:ea typeface="Arial"/>
              <a:cs typeface="Arial"/>
              <a:sym typeface="Arial"/>
            </a:endParaRPr>
          </a:p>
          <a:p>
            <a:pPr indent="-342900" lvl="0" marL="342900" marR="0" rtl="0" algn="just">
              <a:lnSpc>
                <a:spcPct val="115000"/>
              </a:lnSpc>
              <a:spcBef>
                <a:spcPts val="0"/>
              </a:spcBef>
              <a:spcAft>
                <a:spcPts val="0"/>
              </a:spcAft>
              <a:buClr>
                <a:srgbClr val="000000"/>
              </a:buClr>
              <a:buSzPts val="1400"/>
              <a:buFont typeface="Arial"/>
              <a:buAutoNum type="arabicPeriod"/>
            </a:pPr>
            <a:r>
              <a:rPr b="0" i="0" lang="es-ES" sz="1400" u="none" cap="none" strike="noStrike">
                <a:solidFill>
                  <a:srgbClr val="000000"/>
                </a:solidFill>
                <a:latin typeface="Arial"/>
                <a:ea typeface="Arial"/>
                <a:cs typeface="Arial"/>
                <a:sym typeface="Arial"/>
              </a:rPr>
              <a:t>De acuerdo con la leyenda de la derecha, identifique los números en el plano.</a:t>
            </a:r>
            <a:endParaRPr b="0" i="0" sz="1800" u="none" cap="none" strike="noStrike">
              <a:solidFill>
                <a:srgbClr val="000000"/>
              </a:solidFill>
              <a:latin typeface="Arial"/>
              <a:ea typeface="Arial"/>
              <a:cs typeface="Arial"/>
              <a:sym typeface="Arial"/>
            </a:endParaRPr>
          </a:p>
          <a:p>
            <a:pPr indent="-342900" lvl="0" marL="342900" marR="0" rtl="0" algn="just">
              <a:lnSpc>
                <a:spcPct val="115000"/>
              </a:lnSpc>
              <a:spcBef>
                <a:spcPts val="0"/>
              </a:spcBef>
              <a:spcAft>
                <a:spcPts val="0"/>
              </a:spcAft>
              <a:buClr>
                <a:srgbClr val="000000"/>
              </a:buClr>
              <a:buSzPts val="1400"/>
              <a:buFont typeface="Arial"/>
              <a:buAutoNum type="arabicPeriod"/>
            </a:pPr>
            <a:r>
              <a:rPr b="0" i="0" lang="es-ES" sz="1400" u="none" cap="none" strike="noStrike">
                <a:solidFill>
                  <a:srgbClr val="000000"/>
                </a:solidFill>
                <a:latin typeface="Arial"/>
                <a:ea typeface="Arial"/>
                <a:cs typeface="Arial"/>
                <a:sym typeface="Arial"/>
              </a:rPr>
              <a:t>Analice el posible desplazamiento de los clientes en el punto de venta y ubique cuáles pueden ser zonas frías o calientes.</a:t>
            </a:r>
            <a:endParaRPr b="0" i="0" sz="1800" u="none" cap="none" strike="noStrike">
              <a:solidFill>
                <a:srgbClr val="000000"/>
              </a:solidFill>
              <a:latin typeface="Arial"/>
              <a:ea typeface="Arial"/>
              <a:cs typeface="Arial"/>
              <a:sym typeface="Arial"/>
            </a:endParaRPr>
          </a:p>
          <a:p>
            <a:pPr indent="-342900" lvl="0" marL="342900" marR="0" rtl="0" algn="just">
              <a:lnSpc>
                <a:spcPct val="115000"/>
              </a:lnSpc>
              <a:spcBef>
                <a:spcPts val="0"/>
              </a:spcBef>
              <a:spcAft>
                <a:spcPts val="0"/>
              </a:spcAft>
              <a:buClr>
                <a:srgbClr val="000000"/>
              </a:buClr>
              <a:buSzPts val="1400"/>
              <a:buFont typeface="Arial"/>
              <a:buAutoNum type="arabicPeriod"/>
            </a:pPr>
            <a:r>
              <a:rPr b="0" i="0" lang="es-ES" sz="1400" u="none" cap="none" strike="noStrike">
                <a:solidFill>
                  <a:srgbClr val="000000"/>
                </a:solidFill>
                <a:latin typeface="Arial"/>
                <a:ea typeface="Arial"/>
                <a:cs typeface="Arial"/>
                <a:sym typeface="Arial"/>
              </a:rPr>
              <a:t>Teniendo en cuenta los conceptos aprendidos en el componente, ubique los diferentes elementos de publicidad que hace parte de los puntos de venta, teniendo en cuenta la función de marketing que cumplen.</a:t>
            </a:r>
            <a:endParaRPr b="0" i="0" sz="1800" u="none" cap="none" strike="noStrike">
              <a:solidFill>
                <a:srgbClr val="000000"/>
              </a:solidFill>
              <a:latin typeface="Arial"/>
              <a:ea typeface="Arial"/>
              <a:cs typeface="Arial"/>
              <a:sym typeface="Arial"/>
            </a:endParaRPr>
          </a:p>
        </p:txBody>
      </p:sp>
      <p:sp>
        <p:nvSpPr>
          <p:cNvPr id="209" name="Google Shape;209;p22"/>
          <p:cNvSpPr/>
          <p:nvPr/>
        </p:nvSpPr>
        <p:spPr>
          <a:xfrm>
            <a:off x="2914102" y="484490"/>
            <a:ext cx="467628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2800" u="none" cap="none" strike="noStrike">
                <a:solidFill>
                  <a:srgbClr val="000000"/>
                </a:solidFill>
                <a:latin typeface="Calibri"/>
                <a:ea typeface="Calibri"/>
                <a:cs typeface="Calibri"/>
                <a:sym typeface="Calibri"/>
              </a:rPr>
              <a:t>Conociendo el m</a:t>
            </a:r>
            <a:r>
              <a:rPr b="1" i="1" lang="es-ES" sz="2800" u="none" cap="none" strike="noStrike">
                <a:solidFill>
                  <a:srgbClr val="000000"/>
                </a:solidFill>
                <a:latin typeface="Calibri"/>
                <a:ea typeface="Calibri"/>
                <a:cs typeface="Calibri"/>
                <a:sym typeface="Calibri"/>
              </a:rPr>
              <a:t>erchandising</a:t>
            </a:r>
            <a:r>
              <a:rPr b="1" i="1" lang="es-ES" sz="2800" u="none" cap="none" strike="noStrike">
                <a:solidFill>
                  <a:srgbClr val="000000"/>
                </a:solidFill>
                <a:latin typeface="Arial"/>
                <a:ea typeface="Arial"/>
                <a:cs typeface="Arial"/>
                <a:sym typeface="Arial"/>
              </a:rPr>
              <a:t> </a:t>
            </a:r>
            <a:endParaRPr b="1" i="1" sz="2800" u="none" cap="none" strike="noStrike">
              <a:solidFill>
                <a:srgbClr val="000000"/>
              </a:solidFill>
              <a:latin typeface="Arial"/>
              <a:ea typeface="Arial"/>
              <a:cs typeface="Arial"/>
              <a:sym typeface="Arial"/>
            </a:endParaRPr>
          </a:p>
        </p:txBody>
      </p:sp>
      <p:sp>
        <p:nvSpPr>
          <p:cNvPr id="210" name="Google Shape;210;p22"/>
          <p:cNvSpPr/>
          <p:nvPr/>
        </p:nvSpPr>
        <p:spPr>
          <a:xfrm>
            <a:off x="390418" y="174662"/>
            <a:ext cx="7592602" cy="6503540"/>
          </a:xfrm>
          <a:prstGeom prst="roundRect">
            <a:avLst>
              <a:gd fmla="val 3397" name="adj"/>
            </a:avLst>
          </a:prstGeom>
          <a:solidFill>
            <a:schemeClr val="lt1"/>
          </a:solidFill>
          <a:ln cap="flat" cmpd="sng" w="38100">
            <a:solidFill>
              <a:srgbClr val="7030A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211" name="Google Shape;211;p22"/>
          <p:cNvPicPr preferRelativeResize="0"/>
          <p:nvPr/>
        </p:nvPicPr>
        <p:blipFill rotWithShape="1">
          <a:blip r:embed="rId5">
            <a:alphaModFix/>
          </a:blip>
          <a:srcRect b="0" l="0" r="0" t="0"/>
          <a:stretch/>
        </p:blipFill>
        <p:spPr>
          <a:xfrm>
            <a:off x="548939" y="1257300"/>
            <a:ext cx="7275559" cy="2691219"/>
          </a:xfrm>
          <a:prstGeom prst="rect">
            <a:avLst/>
          </a:prstGeom>
          <a:noFill/>
          <a:ln>
            <a:noFill/>
          </a:ln>
        </p:spPr>
      </p:pic>
      <p:sp>
        <p:nvSpPr>
          <p:cNvPr id="212" name="Google Shape;212;p22"/>
          <p:cNvSpPr/>
          <p:nvPr/>
        </p:nvSpPr>
        <p:spPr>
          <a:xfrm>
            <a:off x="580239" y="725844"/>
            <a:ext cx="323357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2000" u="none" cap="none" strike="noStrike">
                <a:solidFill>
                  <a:srgbClr val="2F5496"/>
                </a:solidFill>
                <a:latin typeface="Arial"/>
                <a:ea typeface="Arial"/>
                <a:cs typeface="Arial"/>
                <a:sym typeface="Arial"/>
              </a:rPr>
              <a:t>Plano del supermercado </a:t>
            </a:r>
            <a:endParaRPr b="1" i="0" sz="2000" u="none" cap="none" strike="noStrike">
              <a:solidFill>
                <a:srgbClr val="2F5496"/>
              </a:solidFill>
              <a:latin typeface="Arial"/>
              <a:ea typeface="Arial"/>
              <a:cs typeface="Arial"/>
              <a:sym typeface="Arial"/>
            </a:endParaRPr>
          </a:p>
        </p:txBody>
      </p:sp>
      <p:sp>
        <p:nvSpPr>
          <p:cNvPr id="213" name="Google Shape;213;p22"/>
          <p:cNvSpPr/>
          <p:nvPr/>
        </p:nvSpPr>
        <p:spPr>
          <a:xfrm>
            <a:off x="1187170" y="5477964"/>
            <a:ext cx="756920" cy="538480"/>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rPr b="1" i="0" lang="es-ES" sz="800" u="none" cap="none" strike="noStrike">
                <a:solidFill>
                  <a:schemeClr val="dk1"/>
                </a:solidFill>
                <a:latin typeface="Arial"/>
                <a:ea typeface="Arial"/>
                <a:cs typeface="Arial"/>
                <a:sym typeface="Arial"/>
              </a:rPr>
              <a:t>Punta de Góndola</a:t>
            </a:r>
            <a:endParaRPr b="0" i="0" sz="1100" u="none" cap="none" strike="noStrike">
              <a:solidFill>
                <a:schemeClr val="dk1"/>
              </a:solidFill>
              <a:latin typeface="Arial"/>
              <a:ea typeface="Arial"/>
              <a:cs typeface="Arial"/>
              <a:sym typeface="Arial"/>
            </a:endParaRPr>
          </a:p>
        </p:txBody>
      </p:sp>
      <p:sp>
        <p:nvSpPr>
          <p:cNvPr id="214" name="Google Shape;214;p22"/>
          <p:cNvSpPr/>
          <p:nvPr/>
        </p:nvSpPr>
        <p:spPr>
          <a:xfrm>
            <a:off x="2006955" y="5483044"/>
            <a:ext cx="880110" cy="538480"/>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rPr b="1" i="0" lang="es-ES" sz="800" u="none" cap="none" strike="noStrike">
                <a:solidFill>
                  <a:schemeClr val="dk1"/>
                </a:solidFill>
                <a:latin typeface="Arial"/>
                <a:ea typeface="Arial"/>
                <a:cs typeface="Arial"/>
                <a:sym typeface="Arial"/>
              </a:rPr>
              <a:t>Expositores Semi-permanentes</a:t>
            </a:r>
            <a:endParaRPr b="0" i="0" sz="1100" u="none" cap="none" strike="noStrike">
              <a:solidFill>
                <a:schemeClr val="dk1"/>
              </a:solidFill>
              <a:latin typeface="Arial"/>
              <a:ea typeface="Arial"/>
              <a:cs typeface="Arial"/>
              <a:sym typeface="Arial"/>
            </a:endParaRPr>
          </a:p>
        </p:txBody>
      </p:sp>
      <p:sp>
        <p:nvSpPr>
          <p:cNvPr id="215" name="Google Shape;215;p22"/>
          <p:cNvSpPr/>
          <p:nvPr/>
        </p:nvSpPr>
        <p:spPr>
          <a:xfrm>
            <a:off x="2930245" y="5473519"/>
            <a:ext cx="880110" cy="548005"/>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rPr b="1" i="0" lang="es-ES" sz="800" u="none" cap="none" strike="noStrike">
                <a:solidFill>
                  <a:schemeClr val="dk1"/>
                </a:solidFill>
                <a:latin typeface="Arial"/>
                <a:ea typeface="Arial"/>
                <a:cs typeface="Arial"/>
                <a:sym typeface="Arial"/>
              </a:rPr>
              <a:t>Expositores permanentes</a:t>
            </a:r>
            <a:endParaRPr b="0" i="0" sz="1100" u="none" cap="none" strike="noStrike">
              <a:solidFill>
                <a:schemeClr val="dk1"/>
              </a:solidFill>
              <a:latin typeface="Arial"/>
              <a:ea typeface="Arial"/>
              <a:cs typeface="Arial"/>
              <a:sym typeface="Arial"/>
            </a:endParaRPr>
          </a:p>
        </p:txBody>
      </p:sp>
      <p:sp>
        <p:nvSpPr>
          <p:cNvPr id="216" name="Google Shape;216;p22"/>
          <p:cNvSpPr/>
          <p:nvPr/>
        </p:nvSpPr>
        <p:spPr>
          <a:xfrm>
            <a:off x="3849725" y="5475424"/>
            <a:ext cx="880110" cy="548005"/>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rPr b="1" i="0" lang="es-ES" sz="800" u="none" cap="none" strike="noStrike">
                <a:solidFill>
                  <a:schemeClr val="dk1"/>
                </a:solidFill>
                <a:latin typeface="Arial"/>
                <a:ea typeface="Arial"/>
                <a:cs typeface="Arial"/>
                <a:sym typeface="Arial"/>
              </a:rPr>
              <a:t>Display o glorificador</a:t>
            </a:r>
            <a:endParaRPr b="0" i="0" sz="1100" u="none" cap="none" strike="noStrike">
              <a:solidFill>
                <a:schemeClr val="dk1"/>
              </a:solidFill>
              <a:latin typeface="Arial"/>
              <a:ea typeface="Arial"/>
              <a:cs typeface="Arial"/>
              <a:sym typeface="Arial"/>
            </a:endParaRPr>
          </a:p>
        </p:txBody>
      </p:sp>
      <p:sp>
        <p:nvSpPr>
          <p:cNvPr id="217" name="Google Shape;217;p22"/>
          <p:cNvSpPr/>
          <p:nvPr/>
        </p:nvSpPr>
        <p:spPr>
          <a:xfrm>
            <a:off x="4763490" y="5477329"/>
            <a:ext cx="716280" cy="539115"/>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rPr b="1" i="0" lang="es-ES" sz="800" u="none" cap="none" strike="noStrike">
                <a:solidFill>
                  <a:schemeClr val="dk1"/>
                </a:solidFill>
                <a:latin typeface="Arial"/>
                <a:ea typeface="Arial"/>
                <a:cs typeface="Arial"/>
                <a:sym typeface="Arial"/>
              </a:rPr>
              <a:t>Rejillas</a:t>
            </a:r>
            <a:endParaRPr b="0" i="0" sz="1100" u="none" cap="none" strike="noStrike">
              <a:solidFill>
                <a:schemeClr val="dk1"/>
              </a:solidFill>
              <a:latin typeface="Arial"/>
              <a:ea typeface="Arial"/>
              <a:cs typeface="Arial"/>
              <a:sym typeface="Arial"/>
            </a:endParaRPr>
          </a:p>
        </p:txBody>
      </p:sp>
      <p:sp>
        <p:nvSpPr>
          <p:cNvPr id="218" name="Google Shape;218;p22"/>
          <p:cNvSpPr/>
          <p:nvPr/>
        </p:nvSpPr>
        <p:spPr>
          <a:xfrm>
            <a:off x="5528030" y="5476694"/>
            <a:ext cx="729615" cy="539115"/>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rPr b="1" i="0" lang="es-ES" sz="800" u="none" cap="none" strike="noStrike">
                <a:solidFill>
                  <a:schemeClr val="dk1"/>
                </a:solidFill>
                <a:latin typeface="Arial"/>
                <a:ea typeface="Arial"/>
                <a:cs typeface="Arial"/>
                <a:sym typeface="Arial"/>
              </a:rPr>
              <a:t>Floor Graphics</a:t>
            </a:r>
            <a:endParaRPr b="0" i="0" sz="1100" u="none" cap="none" strike="noStrike">
              <a:solidFill>
                <a:schemeClr val="dk1"/>
              </a:solidFill>
              <a:latin typeface="Arial"/>
              <a:ea typeface="Arial"/>
              <a:cs typeface="Arial"/>
              <a:sym typeface="Arial"/>
            </a:endParaRPr>
          </a:p>
        </p:txBody>
      </p:sp>
      <p:sp>
        <p:nvSpPr>
          <p:cNvPr id="219" name="Google Shape;219;p22"/>
          <p:cNvSpPr/>
          <p:nvPr/>
        </p:nvSpPr>
        <p:spPr>
          <a:xfrm>
            <a:off x="6305270" y="5484314"/>
            <a:ext cx="859790" cy="539115"/>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None/>
            </a:pPr>
            <a:r>
              <a:rPr b="1" i="0" lang="es-ES" sz="800" u="none" cap="none" strike="noStrike">
                <a:solidFill>
                  <a:schemeClr val="dk1"/>
                </a:solidFill>
                <a:latin typeface="Arial"/>
                <a:ea typeface="Arial"/>
                <a:cs typeface="Arial"/>
                <a:sym typeface="Arial"/>
              </a:rPr>
              <a:t>Rompetráfico</a:t>
            </a:r>
            <a:endParaRPr b="0" i="0" sz="1100" u="none" cap="none" strike="noStrike">
              <a:solidFill>
                <a:schemeClr val="dk1"/>
              </a:solidFill>
              <a:latin typeface="Arial"/>
              <a:ea typeface="Arial"/>
              <a:cs typeface="Arial"/>
              <a:sym typeface="Arial"/>
            </a:endParaRPr>
          </a:p>
        </p:txBody>
      </p:sp>
      <p:sp>
        <p:nvSpPr>
          <p:cNvPr id="220" name="Google Shape;220;p22"/>
          <p:cNvSpPr/>
          <p:nvPr/>
        </p:nvSpPr>
        <p:spPr>
          <a:xfrm>
            <a:off x="567462" y="4439077"/>
            <a:ext cx="2844048" cy="324128"/>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0" i="0" lang="es-ES" sz="1400" u="none" cap="none" strike="noStrike">
                <a:solidFill>
                  <a:srgbClr val="000000"/>
                </a:solidFill>
                <a:latin typeface="Calibri"/>
                <a:ea typeface="Calibri"/>
                <a:cs typeface="Calibri"/>
                <a:sym typeface="Calibri"/>
              </a:rPr>
              <a:t>Ubique estos elementos en el mapa</a:t>
            </a:r>
            <a:endParaRPr b="0" i="0" sz="1400" u="none" cap="none" strike="noStrike">
              <a:solidFill>
                <a:srgbClr val="000000"/>
              </a:solidFill>
              <a:latin typeface="Arial"/>
              <a:ea typeface="Arial"/>
              <a:cs typeface="Arial"/>
              <a:sym typeface="Arial"/>
            </a:endParaRPr>
          </a:p>
        </p:txBody>
      </p:sp>
      <p:sp>
        <p:nvSpPr>
          <p:cNvPr id="221" name="Google Shape;221;p22"/>
          <p:cNvSpPr/>
          <p:nvPr/>
        </p:nvSpPr>
        <p:spPr>
          <a:xfrm>
            <a:off x="1031752" y="1296992"/>
            <a:ext cx="430414" cy="380144"/>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2" name="Google Shape;222;p22"/>
          <p:cNvSpPr/>
          <p:nvPr/>
        </p:nvSpPr>
        <p:spPr>
          <a:xfrm>
            <a:off x="1187170" y="3118145"/>
            <a:ext cx="430414" cy="380144"/>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3" name="Google Shape;223;p22"/>
          <p:cNvSpPr/>
          <p:nvPr/>
        </p:nvSpPr>
        <p:spPr>
          <a:xfrm>
            <a:off x="1774737" y="2110651"/>
            <a:ext cx="430414" cy="380144"/>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4" name="Google Shape;224;p22"/>
          <p:cNvSpPr/>
          <p:nvPr/>
        </p:nvSpPr>
        <p:spPr>
          <a:xfrm>
            <a:off x="2297007" y="2726825"/>
            <a:ext cx="430414" cy="380144"/>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5" name="Google Shape;225;p22"/>
          <p:cNvSpPr/>
          <p:nvPr/>
        </p:nvSpPr>
        <p:spPr>
          <a:xfrm>
            <a:off x="2958794" y="2383864"/>
            <a:ext cx="430414" cy="380144"/>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6" name="Google Shape;226;p22"/>
          <p:cNvSpPr/>
          <p:nvPr/>
        </p:nvSpPr>
        <p:spPr>
          <a:xfrm>
            <a:off x="3197654" y="1324955"/>
            <a:ext cx="430414" cy="380144"/>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7" name="Google Shape;227;p22"/>
          <p:cNvSpPr/>
          <p:nvPr/>
        </p:nvSpPr>
        <p:spPr>
          <a:xfrm>
            <a:off x="3401828" y="3313354"/>
            <a:ext cx="430414" cy="380144"/>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8" name="Google Shape;228;p22"/>
          <p:cNvSpPr/>
          <p:nvPr/>
        </p:nvSpPr>
        <p:spPr>
          <a:xfrm>
            <a:off x="2999644" y="2410236"/>
            <a:ext cx="358455" cy="316589"/>
          </a:xfrm>
          <a:prstGeom prst="ellipse">
            <a:avLst/>
          </a:prstGeom>
          <a:solidFill>
            <a:srgbClr val="C0000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A</a:t>
            </a:r>
            <a:endParaRPr/>
          </a:p>
        </p:txBody>
      </p:sp>
      <p:sp>
        <p:nvSpPr>
          <p:cNvPr id="229" name="Google Shape;229;p22"/>
          <p:cNvSpPr/>
          <p:nvPr/>
        </p:nvSpPr>
        <p:spPr>
          <a:xfrm>
            <a:off x="3448840" y="3337158"/>
            <a:ext cx="358455" cy="316589"/>
          </a:xfrm>
          <a:prstGeom prst="ellipse">
            <a:avLst/>
          </a:prstGeom>
          <a:solidFill>
            <a:srgbClr val="C0000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B</a:t>
            </a:r>
            <a:endParaRPr/>
          </a:p>
        </p:txBody>
      </p:sp>
      <p:sp>
        <p:nvSpPr>
          <p:cNvPr id="230" name="Google Shape;230;p22"/>
          <p:cNvSpPr/>
          <p:nvPr/>
        </p:nvSpPr>
        <p:spPr>
          <a:xfrm>
            <a:off x="3243811" y="1352516"/>
            <a:ext cx="358455" cy="316589"/>
          </a:xfrm>
          <a:prstGeom prst="ellipse">
            <a:avLst/>
          </a:prstGeom>
          <a:solidFill>
            <a:srgbClr val="C0000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C</a:t>
            </a:r>
            <a:endParaRPr/>
          </a:p>
        </p:txBody>
      </p:sp>
      <p:sp>
        <p:nvSpPr>
          <p:cNvPr id="231" name="Google Shape;231;p22"/>
          <p:cNvSpPr/>
          <p:nvPr/>
        </p:nvSpPr>
        <p:spPr>
          <a:xfrm>
            <a:off x="1059649" y="1322816"/>
            <a:ext cx="358455" cy="316589"/>
          </a:xfrm>
          <a:prstGeom prst="ellipse">
            <a:avLst/>
          </a:prstGeom>
          <a:solidFill>
            <a:srgbClr val="C0000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D</a:t>
            </a:r>
            <a:endParaRPr/>
          </a:p>
        </p:txBody>
      </p:sp>
      <p:sp>
        <p:nvSpPr>
          <p:cNvPr id="232" name="Google Shape;232;p22"/>
          <p:cNvSpPr/>
          <p:nvPr/>
        </p:nvSpPr>
        <p:spPr>
          <a:xfrm>
            <a:off x="2332986" y="2747373"/>
            <a:ext cx="358455" cy="316589"/>
          </a:xfrm>
          <a:prstGeom prst="ellipse">
            <a:avLst/>
          </a:prstGeom>
          <a:solidFill>
            <a:srgbClr val="C0000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E</a:t>
            </a:r>
            <a:endParaRPr/>
          </a:p>
        </p:txBody>
      </p:sp>
      <p:sp>
        <p:nvSpPr>
          <p:cNvPr id="233" name="Google Shape;233;p22"/>
          <p:cNvSpPr/>
          <p:nvPr/>
        </p:nvSpPr>
        <p:spPr>
          <a:xfrm>
            <a:off x="1228077" y="3140000"/>
            <a:ext cx="358455" cy="316589"/>
          </a:xfrm>
          <a:prstGeom prst="ellipse">
            <a:avLst/>
          </a:prstGeom>
          <a:solidFill>
            <a:srgbClr val="C0000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F</a:t>
            </a:r>
            <a:endParaRPr/>
          </a:p>
        </p:txBody>
      </p:sp>
      <p:sp>
        <p:nvSpPr>
          <p:cNvPr id="234" name="Google Shape;234;p22"/>
          <p:cNvSpPr/>
          <p:nvPr/>
        </p:nvSpPr>
        <p:spPr>
          <a:xfrm>
            <a:off x="1810258" y="2138912"/>
            <a:ext cx="358455" cy="316589"/>
          </a:xfrm>
          <a:prstGeom prst="ellipse">
            <a:avLst/>
          </a:prstGeom>
          <a:solidFill>
            <a:srgbClr val="C00000"/>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G</a:t>
            </a:r>
            <a:endParaRPr/>
          </a:p>
        </p:txBody>
      </p:sp>
      <p:sp>
        <p:nvSpPr>
          <p:cNvPr id="235" name="Google Shape;235;p22"/>
          <p:cNvSpPr/>
          <p:nvPr/>
        </p:nvSpPr>
        <p:spPr>
          <a:xfrm>
            <a:off x="371518" y="173997"/>
            <a:ext cx="7592602" cy="6503540"/>
          </a:xfrm>
          <a:prstGeom prst="roundRect">
            <a:avLst>
              <a:gd fmla="val 3397" name="adj"/>
            </a:avLst>
          </a:prstGeom>
          <a:solidFill>
            <a:srgbClr val="5C2783">
              <a:alpha val="77647"/>
            </a:srgbClr>
          </a:solidFill>
          <a:ln cap="flat" cmpd="sng" w="38100">
            <a:solidFill>
              <a:srgbClr val="7030A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6" name="Google Shape;236;p22"/>
          <p:cNvSpPr/>
          <p:nvPr/>
        </p:nvSpPr>
        <p:spPr>
          <a:xfrm>
            <a:off x="1536097" y="2208591"/>
            <a:ext cx="5470925" cy="2300247"/>
          </a:xfrm>
          <a:prstGeom prst="roundRect">
            <a:avLst>
              <a:gd fmla="val 8999" name="adj"/>
            </a:avLst>
          </a:prstGeom>
          <a:solidFill>
            <a:schemeClr val="lt1"/>
          </a:solidFill>
          <a:ln cap="flat" cmpd="sng" w="38100">
            <a:solidFill>
              <a:srgbClr val="5C278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7" name="Google Shape;237;p22"/>
          <p:cNvSpPr/>
          <p:nvPr/>
        </p:nvSpPr>
        <p:spPr>
          <a:xfrm>
            <a:off x="6411670" y="2387411"/>
            <a:ext cx="429895" cy="380144"/>
          </a:xfrm>
          <a:prstGeom prst="ellipse">
            <a:avLst/>
          </a:prstGeom>
          <a:solidFill>
            <a:srgbClr val="3A383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X</a:t>
            </a:r>
            <a:endParaRPr/>
          </a:p>
        </p:txBody>
      </p:sp>
      <p:sp>
        <p:nvSpPr>
          <p:cNvPr id="238" name="Google Shape;238;p22"/>
          <p:cNvSpPr txBox="1"/>
          <p:nvPr/>
        </p:nvSpPr>
        <p:spPr>
          <a:xfrm>
            <a:off x="2434385" y="3046607"/>
            <a:ext cx="3458452" cy="52322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La ubicación de los elementos es incorrecta. Inténtalo de nuevo.</a:t>
            </a:r>
            <a:endParaRPr b="0" i="1" sz="1400" u="none" cap="none" strike="noStrike">
              <a:solidFill>
                <a:srgbClr val="000000"/>
              </a:solidFill>
              <a:latin typeface="Arial"/>
              <a:ea typeface="Arial"/>
              <a:cs typeface="Arial"/>
              <a:sym typeface="Arial"/>
            </a:endParaRPr>
          </a:p>
        </p:txBody>
      </p:sp>
      <p:pic>
        <p:nvPicPr>
          <p:cNvPr id="239" name="Google Shape;239;p22"/>
          <p:cNvPicPr preferRelativeResize="0"/>
          <p:nvPr/>
        </p:nvPicPr>
        <p:blipFill rotWithShape="1">
          <a:blip r:embed="rId6">
            <a:alphaModFix/>
          </a:blip>
          <a:srcRect b="25554" l="24981" r="25725" t="24863"/>
          <a:stretch/>
        </p:blipFill>
        <p:spPr>
          <a:xfrm>
            <a:off x="5436755" y="3453372"/>
            <a:ext cx="820890" cy="825693"/>
          </a:xfrm>
          <a:prstGeom prst="ellipse">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CLAUDIA VASQUEZ</dc:creator>
</cp:coreProperties>
</file>