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8" r:id="rId2"/>
    <p:sldId id="259" r:id="rId3"/>
    <p:sldId id="260" r:id="rId4"/>
    <p:sldId id="261" r:id="rId5"/>
    <p:sldId id="262"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p:scale>
          <a:sx n="120" d="100"/>
          <a:sy n="120" d="100"/>
        </p:scale>
        <p:origin x="84"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 Target="slides/slide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692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319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959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gratis/banner-operaciones-desarrollo-concepto-devops_8251795.htm?query=ciclo%20del%20servicio"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foto-gratis/concepto-notificacion-mensaje-envolvente-carta_2760084.htm#page=1&amp;query=correo%20electronico&amp;position=1&amp;from_view=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32841" y="1778660"/>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Línea de tiempo D </a:t>
            </a:r>
          </a:p>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CF7-6_Ciclodevida2</a:t>
            </a:r>
          </a:p>
        </p:txBody>
      </p:sp>
      <p:sp>
        <p:nvSpPr>
          <p:cNvPr id="93" name="Google Shape;93;p3"/>
          <p:cNvSpPr/>
          <p:nvPr/>
        </p:nvSpPr>
        <p:spPr>
          <a:xfrm>
            <a:off x="495465" y="4542552"/>
            <a:ext cx="10869222"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ES" sz="1400" b="1" i="0" u="none" strike="noStrike" cap="none">
                <a:solidFill>
                  <a:srgbClr val="595959"/>
                </a:solidFill>
                <a:latin typeface="Arial"/>
                <a:ea typeface="Arial"/>
                <a:cs typeface="Arial"/>
                <a:sym typeface="Arial"/>
              </a:rPr>
              <a:t>Recomendaciones generales: </a:t>
            </a:r>
            <a:endParaRPr sz="1400" b="0" i="0" u="none" strike="noStrike" cap="none">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ES" sz="1400" b="0" i="0" u="none" strike="noStrike" cap="non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sz="1400" b="0" i="0" u="none" strike="noStrike" cap="non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713871"/>
            <a:ext cx="3948174" cy="314412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 name="CuadroTexto 13">
            <a:extLst>
              <a:ext uri="{FF2B5EF4-FFF2-40B4-BE49-F238E27FC236}">
                <a16:creationId xmlns:a16="http://schemas.microsoft.com/office/drawing/2014/main" id="{A36293A5-8C7B-4D52-9AD6-879CB162B4F9}"/>
              </a:ext>
            </a:extLst>
          </p:cNvPr>
          <p:cNvSpPr txBox="1"/>
          <p:nvPr/>
        </p:nvSpPr>
        <p:spPr>
          <a:xfrm>
            <a:off x="8366247" y="932824"/>
            <a:ext cx="3712854" cy="800219"/>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50"/>
              <a:buFont typeface="Arial"/>
              <a:buNone/>
            </a:pPr>
            <a:r>
              <a:rPr lang="es-ES" sz="900" dirty="0">
                <a:solidFill>
                  <a:schemeClr val="dk1"/>
                </a:solidFill>
              </a:rPr>
              <a:t>Realizar en formato Línea de Tiempo D con imágenes según se indica.</a:t>
            </a: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a:buClr>
                <a:schemeClr val="dk1"/>
              </a:buClr>
              <a:buSzPts val="300"/>
            </a:pPr>
            <a:endParaRPr lang="es-ES" sz="1000" dirty="0">
              <a:solidFill>
                <a:schemeClr val="dk1"/>
              </a:solidFill>
            </a:endParaRPr>
          </a:p>
        </p:txBody>
      </p:sp>
      <p:sp>
        <p:nvSpPr>
          <p:cNvPr id="17" name="CuadroTexto 16">
            <a:extLst>
              <a:ext uri="{FF2B5EF4-FFF2-40B4-BE49-F238E27FC236}">
                <a16:creationId xmlns:a16="http://schemas.microsoft.com/office/drawing/2014/main" id="{0B164C55-8D8A-4A8E-AFCD-0EF2DA0B1160}"/>
              </a:ext>
            </a:extLst>
          </p:cNvPr>
          <p:cNvSpPr txBox="1"/>
          <p:nvPr/>
        </p:nvSpPr>
        <p:spPr>
          <a:xfrm>
            <a:off x="8366247" y="3991712"/>
            <a:ext cx="3712854" cy="984885"/>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900" b="0" i="0" u="none" strike="noStrike" cap="none" dirty="0">
                <a:solidFill>
                  <a:schemeClr val="dk1"/>
                </a:solidFill>
                <a:latin typeface="Arial"/>
                <a:ea typeface="Arial"/>
                <a:cs typeface="Arial"/>
                <a:sym typeface="Arial"/>
              </a:rPr>
              <a:t>Referencias de las imágenes:</a:t>
            </a:r>
          </a:p>
          <a:p>
            <a:pPr>
              <a:buClr>
                <a:schemeClr val="dk1"/>
              </a:buClr>
              <a:buSzPts val="300"/>
            </a:pPr>
            <a:endParaRPr lang="es-ES" sz="900" dirty="0">
              <a:solidFill>
                <a:schemeClr val="dk1"/>
              </a:solidFill>
            </a:endParaRPr>
          </a:p>
          <a:p>
            <a:pPr>
              <a:buClr>
                <a:schemeClr val="dk1"/>
              </a:buClr>
              <a:buSzPts val="300"/>
            </a:pPr>
            <a:r>
              <a:rPr lang="es-ES" sz="1000" dirty="0">
                <a:solidFill>
                  <a:schemeClr val="dk1"/>
                </a:solidFill>
                <a:hlinkClick r:id="rId3"/>
              </a:rPr>
              <a:t>https://www.freepik.es/vector-gratis/banner-operaciones-desarrollo-concepto-devops_8251795.htm?query=ciclo%20del%20servicio</a:t>
            </a:r>
            <a:endParaRPr lang="es-ES" sz="1000" dirty="0">
              <a:solidFill>
                <a:schemeClr val="dk1"/>
              </a:solidFill>
            </a:endParaRPr>
          </a:p>
          <a:p>
            <a:pPr>
              <a:buClr>
                <a:schemeClr val="dk1"/>
              </a:buClr>
              <a:buSzPts val="300"/>
            </a:pPr>
            <a:endParaRPr lang="es-ES" sz="1000" dirty="0">
              <a:solidFill>
                <a:schemeClr val="dk1"/>
              </a:solidFill>
            </a:endParaRPr>
          </a:p>
        </p:txBody>
      </p:sp>
      <p:sp>
        <p:nvSpPr>
          <p:cNvPr id="3" name="Rectángulo 2">
            <a:extLst>
              <a:ext uri="{FF2B5EF4-FFF2-40B4-BE49-F238E27FC236}">
                <a16:creationId xmlns:a16="http://schemas.microsoft.com/office/drawing/2014/main" id="{0F5561D6-322C-428C-8A49-48058CD723C3}"/>
              </a:ext>
            </a:extLst>
          </p:cNvPr>
          <p:cNvSpPr/>
          <p:nvPr/>
        </p:nvSpPr>
        <p:spPr>
          <a:xfrm>
            <a:off x="457200" y="59436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3A102E96-A7F2-4D6F-A361-9AEB2D4A7794}"/>
              </a:ext>
            </a:extLst>
          </p:cNvPr>
          <p:cNvSpPr/>
          <p:nvPr/>
        </p:nvSpPr>
        <p:spPr>
          <a:xfrm>
            <a:off x="500389" y="555498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CuadroTexto 4">
            <a:extLst>
              <a:ext uri="{FF2B5EF4-FFF2-40B4-BE49-F238E27FC236}">
                <a16:creationId xmlns:a16="http://schemas.microsoft.com/office/drawing/2014/main" id="{9A877E2D-5338-4542-A239-D00B01084CA7}"/>
              </a:ext>
            </a:extLst>
          </p:cNvPr>
          <p:cNvSpPr txBox="1"/>
          <p:nvPr/>
        </p:nvSpPr>
        <p:spPr>
          <a:xfrm rot="5400000">
            <a:off x="-1419851" y="3076993"/>
            <a:ext cx="4328162" cy="307777"/>
          </a:xfrm>
          <a:prstGeom prst="rect">
            <a:avLst/>
          </a:prstGeom>
          <a:noFill/>
        </p:spPr>
        <p:txBody>
          <a:bodyPr wrap="square" rtlCol="0">
            <a:spAutoFit/>
          </a:bodyPr>
          <a:lstStyle/>
          <a:p>
            <a:r>
              <a:rPr lang="es-ES" b="1" dirty="0">
                <a:solidFill>
                  <a:schemeClr val="accent1">
                    <a:lumMod val="75000"/>
                  </a:schemeClr>
                </a:solidFill>
              </a:rPr>
              <a:t>…………………………………………………………….</a:t>
            </a:r>
            <a:endParaRPr lang="es-CO" b="1" dirty="0">
              <a:solidFill>
                <a:schemeClr val="accent1">
                  <a:lumMod val="75000"/>
                </a:schemeClr>
              </a:solidFill>
            </a:endParaRPr>
          </a:p>
        </p:txBody>
      </p:sp>
      <p:sp>
        <p:nvSpPr>
          <p:cNvPr id="11" name="Rectángulo: esquinas redondeadas 10">
            <a:extLst>
              <a:ext uri="{FF2B5EF4-FFF2-40B4-BE49-F238E27FC236}">
                <a16:creationId xmlns:a16="http://schemas.microsoft.com/office/drawing/2014/main" id="{CDE4B55A-6409-4783-AACB-7B38370B0723}"/>
              </a:ext>
            </a:extLst>
          </p:cNvPr>
          <p:cNvSpPr/>
          <p:nvPr/>
        </p:nvSpPr>
        <p:spPr>
          <a:xfrm>
            <a:off x="1310640" y="457200"/>
            <a:ext cx="6507480" cy="478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endParaRPr lang="es-CO" dirty="0"/>
          </a:p>
        </p:txBody>
      </p:sp>
      <p:sp>
        <p:nvSpPr>
          <p:cNvPr id="21" name="Rectángulo: esquinas redondeadas 20">
            <a:extLst>
              <a:ext uri="{FF2B5EF4-FFF2-40B4-BE49-F238E27FC236}">
                <a16:creationId xmlns:a16="http://schemas.microsoft.com/office/drawing/2014/main" id="{A93B36F2-F404-4CD3-86FE-E5D30DC53F2B}"/>
              </a:ext>
            </a:extLst>
          </p:cNvPr>
          <p:cNvSpPr/>
          <p:nvPr/>
        </p:nvSpPr>
        <p:spPr>
          <a:xfrm>
            <a:off x="1310640" y="5554980"/>
            <a:ext cx="6507480" cy="472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rPr>
              <a:t>Características del ciclo del servicio</a:t>
            </a:r>
            <a:endParaRPr lang="es-CO" sz="2000" b="1" dirty="0"/>
          </a:p>
        </p:txBody>
      </p:sp>
      <p:sp>
        <p:nvSpPr>
          <p:cNvPr id="12" name="CuadroTexto 11">
            <a:extLst>
              <a:ext uri="{FF2B5EF4-FFF2-40B4-BE49-F238E27FC236}">
                <a16:creationId xmlns:a16="http://schemas.microsoft.com/office/drawing/2014/main" id="{BE30E451-CE86-4787-86F5-BFAE2BFB2A71}"/>
              </a:ext>
            </a:extLst>
          </p:cNvPr>
          <p:cNvSpPr txBox="1"/>
          <p:nvPr/>
        </p:nvSpPr>
        <p:spPr>
          <a:xfrm>
            <a:off x="1422902" y="1733043"/>
            <a:ext cx="3246120" cy="2492221"/>
          </a:xfrm>
          <a:prstGeom prst="rect">
            <a:avLst/>
          </a:prstGeom>
          <a:noFill/>
        </p:spPr>
        <p:txBody>
          <a:bodyPr wrap="square" rtlCol="0">
            <a:spAutoFit/>
          </a:bodyPr>
          <a:lstStyle/>
          <a:p>
            <a:pPr marL="90488">
              <a:lnSpc>
                <a:spcPct val="115000"/>
              </a:lnSpc>
            </a:pPr>
            <a:r>
              <a:rPr lang="es-CO" sz="1050" dirty="0">
                <a:effectLst/>
                <a:latin typeface="Arial" panose="020B0604020202020204" pitchFamily="34" charset="0"/>
                <a:ea typeface="Arial" panose="020B0604020202020204" pitchFamily="34" charset="0"/>
              </a:rPr>
              <a:t>El ciclo de servicio al cliente muestra el servicio como lo experimenta el cliente, permite identificar cuál es ese encuentro entre el cliente y el sistema (establecimiento físico, empleados, mercancía, ambiente) que causa la inconformidad del cliente y que debe ser solucionada. </a:t>
            </a:r>
          </a:p>
          <a:p>
            <a:pPr marL="457200">
              <a:lnSpc>
                <a:spcPct val="115000"/>
              </a:lnSpc>
            </a:pPr>
            <a:r>
              <a:rPr lang="es-CO" sz="1050" dirty="0">
                <a:effectLst/>
                <a:latin typeface="Arial" panose="020B0604020202020204" pitchFamily="34" charset="0"/>
                <a:ea typeface="Arial" panose="020B0604020202020204" pitchFamily="34" charset="0"/>
              </a:rPr>
              <a:t> </a:t>
            </a:r>
          </a:p>
          <a:p>
            <a:pPr marL="90488">
              <a:lnSpc>
                <a:spcPct val="115000"/>
              </a:lnSpc>
            </a:pPr>
            <a:r>
              <a:rPr lang="es-CO" sz="1050" dirty="0">
                <a:effectLst/>
                <a:latin typeface="Arial" panose="020B0604020202020204" pitchFamily="34" charset="0"/>
                <a:ea typeface="Arial" panose="020B0604020202020204" pitchFamily="34" charset="0"/>
              </a:rPr>
              <a:t>Otra importancia significativa de los ciclos del servicio al cliente es que permiten conocer las debilidades y fortalezas que presenta la empresa al darse el contacto organización-cliente, además de permitir identificar aquello que debe ser mejorado y que le daría ventaja competitiva. </a:t>
            </a:r>
          </a:p>
        </p:txBody>
      </p:sp>
      <p:sp>
        <p:nvSpPr>
          <p:cNvPr id="25" name="CuadroTexto 24">
            <a:extLst>
              <a:ext uri="{FF2B5EF4-FFF2-40B4-BE49-F238E27FC236}">
                <a16:creationId xmlns:a16="http://schemas.microsoft.com/office/drawing/2014/main" id="{6B174D43-B674-481F-B082-428B3B3547E6}"/>
              </a:ext>
            </a:extLst>
          </p:cNvPr>
          <p:cNvSpPr txBox="1"/>
          <p:nvPr/>
        </p:nvSpPr>
        <p:spPr>
          <a:xfrm>
            <a:off x="528888" y="671617"/>
            <a:ext cx="344303" cy="317927"/>
          </a:xfrm>
          <a:prstGeom prst="rect">
            <a:avLst/>
          </a:prstGeom>
          <a:noFill/>
        </p:spPr>
        <p:txBody>
          <a:bodyPr wrap="square" rtlCol="0">
            <a:spAutoFit/>
          </a:bodyPr>
          <a:lstStyle/>
          <a:p>
            <a:pPr algn="ctr"/>
            <a:r>
              <a:rPr lang="es-CO" b="1" i="0" dirty="0">
                <a:solidFill>
                  <a:srgbClr val="000000"/>
                </a:solidFill>
                <a:effectLst/>
                <a:latin typeface="Open Sans" panose="020B0604020202020204" pitchFamily="34" charset="0"/>
              </a:rPr>
              <a:t>1</a:t>
            </a:r>
            <a:endParaRPr lang="es-CO" b="1" dirty="0"/>
          </a:p>
        </p:txBody>
      </p:sp>
      <p:sp>
        <p:nvSpPr>
          <p:cNvPr id="26" name="CuadroTexto 25">
            <a:extLst>
              <a:ext uri="{FF2B5EF4-FFF2-40B4-BE49-F238E27FC236}">
                <a16:creationId xmlns:a16="http://schemas.microsoft.com/office/drawing/2014/main" id="{746A5BB0-454F-41B9-94EE-E0E64BA7DCF2}"/>
              </a:ext>
            </a:extLst>
          </p:cNvPr>
          <p:cNvSpPr txBox="1"/>
          <p:nvPr/>
        </p:nvSpPr>
        <p:spPr>
          <a:xfrm>
            <a:off x="549305" y="5632236"/>
            <a:ext cx="344303" cy="317927"/>
          </a:xfrm>
          <a:prstGeom prst="rect">
            <a:avLst/>
          </a:prstGeom>
          <a:noFill/>
        </p:spPr>
        <p:txBody>
          <a:bodyPr wrap="square" rtlCol="0">
            <a:spAutoFit/>
          </a:bodyPr>
          <a:lstStyle/>
          <a:p>
            <a:pPr algn="ctr"/>
            <a:r>
              <a:rPr lang="es-CO" b="1" i="0" dirty="0">
                <a:solidFill>
                  <a:srgbClr val="000000"/>
                </a:solidFill>
                <a:effectLst/>
                <a:latin typeface="Open Sans" panose="020B0604020202020204" pitchFamily="34" charset="0"/>
              </a:rPr>
              <a:t>2</a:t>
            </a:r>
            <a:endParaRPr lang="es-CO" b="1" dirty="0"/>
          </a:p>
        </p:txBody>
      </p:sp>
      <p:sp>
        <p:nvSpPr>
          <p:cNvPr id="27" name="CuadroTexto 26">
            <a:extLst>
              <a:ext uri="{FF2B5EF4-FFF2-40B4-BE49-F238E27FC236}">
                <a16:creationId xmlns:a16="http://schemas.microsoft.com/office/drawing/2014/main" id="{311B80FB-4080-45DB-9970-3C557160B6BD}"/>
              </a:ext>
            </a:extLst>
          </p:cNvPr>
          <p:cNvSpPr txBox="1"/>
          <p:nvPr/>
        </p:nvSpPr>
        <p:spPr>
          <a:xfrm>
            <a:off x="2728210" y="605953"/>
            <a:ext cx="4103807" cy="707886"/>
          </a:xfrm>
          <a:prstGeom prst="rect">
            <a:avLst/>
          </a:prstGeom>
          <a:noFill/>
        </p:spPr>
        <p:txBody>
          <a:bodyPr wrap="square" rtlCol="0">
            <a:spAutoFit/>
          </a:bodyPr>
          <a:lstStyle/>
          <a:p>
            <a:pPr algn="ctr"/>
            <a:r>
              <a:rPr lang="es-CO" sz="2000" b="1" i="0" dirty="0">
                <a:solidFill>
                  <a:srgbClr val="000000"/>
                </a:solidFill>
                <a:effectLst/>
                <a:latin typeface="+mj-lt"/>
              </a:rPr>
              <a:t>Importancia del ciclo del servicio</a:t>
            </a:r>
          </a:p>
        </p:txBody>
      </p:sp>
      <p:pic>
        <p:nvPicPr>
          <p:cNvPr id="7" name="Imagen 6">
            <a:extLst>
              <a:ext uri="{FF2B5EF4-FFF2-40B4-BE49-F238E27FC236}">
                <a16:creationId xmlns:a16="http://schemas.microsoft.com/office/drawing/2014/main" id="{D1ADFDCF-0D8D-4F27-9D0B-7A18D20F3A8A}"/>
              </a:ext>
            </a:extLst>
          </p:cNvPr>
          <p:cNvPicPr>
            <a:picLocks noChangeAspect="1"/>
          </p:cNvPicPr>
          <p:nvPr/>
        </p:nvPicPr>
        <p:blipFill>
          <a:blip r:embed="rId4"/>
          <a:stretch>
            <a:fillRect/>
          </a:stretch>
        </p:blipFill>
        <p:spPr>
          <a:xfrm>
            <a:off x="4780113" y="2148002"/>
            <a:ext cx="2748339" cy="1662302"/>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713871"/>
            <a:ext cx="3948174" cy="314412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 name="CuadroTexto 16">
            <a:extLst>
              <a:ext uri="{FF2B5EF4-FFF2-40B4-BE49-F238E27FC236}">
                <a16:creationId xmlns:a16="http://schemas.microsoft.com/office/drawing/2014/main" id="{0B164C55-8D8A-4A8E-AFCD-0EF2DA0B1160}"/>
              </a:ext>
            </a:extLst>
          </p:cNvPr>
          <p:cNvSpPr txBox="1"/>
          <p:nvPr/>
        </p:nvSpPr>
        <p:spPr>
          <a:xfrm>
            <a:off x="8366247" y="3991712"/>
            <a:ext cx="3712854" cy="1154162"/>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900" b="0" i="0" u="none" strike="noStrike" cap="none" dirty="0">
                <a:solidFill>
                  <a:schemeClr val="dk1"/>
                </a:solidFill>
                <a:latin typeface="Arial"/>
                <a:ea typeface="Arial"/>
                <a:cs typeface="Arial"/>
                <a:sym typeface="Arial"/>
              </a:rPr>
              <a:t>Referencias de las imágenes:</a:t>
            </a:r>
          </a:p>
          <a:p>
            <a:pPr>
              <a:buClr>
                <a:schemeClr val="dk1"/>
              </a:buClr>
              <a:buSzPts val="300"/>
            </a:pPr>
            <a:r>
              <a:rPr lang="es-ES" sz="1000" dirty="0">
                <a:solidFill>
                  <a:schemeClr val="dk1"/>
                </a:solidFill>
              </a:rPr>
              <a:t> </a:t>
            </a:r>
          </a:p>
          <a:p>
            <a:pPr>
              <a:buClr>
                <a:schemeClr val="dk1"/>
              </a:buClr>
              <a:buSzPts val="300"/>
            </a:pPr>
            <a:r>
              <a:rPr lang="es-ES" sz="1000" dirty="0">
                <a:solidFill>
                  <a:schemeClr val="dk1"/>
                </a:solidFill>
                <a:hlinkClick r:id="rId3"/>
              </a:rPr>
              <a:t>https://www.freepik.es/foto-gratis/concepto-notificacion-mensaje-envolvente-carta_2760084.htm#page=1&amp;query=correo%20electronico&amp;position=1&amp;from_view=search</a:t>
            </a:r>
            <a:endParaRPr lang="es-ES" sz="1000" dirty="0">
              <a:solidFill>
                <a:schemeClr val="dk1"/>
              </a:solidFill>
            </a:endParaRPr>
          </a:p>
          <a:p>
            <a:pPr>
              <a:buClr>
                <a:schemeClr val="dk1"/>
              </a:buClr>
              <a:buSzPts val="300"/>
            </a:pPr>
            <a:endParaRPr lang="es-ES" sz="1000" dirty="0">
              <a:solidFill>
                <a:schemeClr val="dk1"/>
              </a:solidFill>
            </a:endParaRPr>
          </a:p>
        </p:txBody>
      </p:sp>
      <p:sp>
        <p:nvSpPr>
          <p:cNvPr id="3" name="Rectángulo 2">
            <a:extLst>
              <a:ext uri="{FF2B5EF4-FFF2-40B4-BE49-F238E27FC236}">
                <a16:creationId xmlns:a16="http://schemas.microsoft.com/office/drawing/2014/main" id="{0F5561D6-322C-428C-8A49-48058CD723C3}"/>
              </a:ext>
            </a:extLst>
          </p:cNvPr>
          <p:cNvSpPr/>
          <p:nvPr/>
        </p:nvSpPr>
        <p:spPr>
          <a:xfrm>
            <a:off x="457200" y="59436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3A102E96-A7F2-4D6F-A361-9AEB2D4A7794}"/>
              </a:ext>
            </a:extLst>
          </p:cNvPr>
          <p:cNvSpPr/>
          <p:nvPr/>
        </p:nvSpPr>
        <p:spPr>
          <a:xfrm>
            <a:off x="500389" y="555498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CuadroTexto 4">
            <a:extLst>
              <a:ext uri="{FF2B5EF4-FFF2-40B4-BE49-F238E27FC236}">
                <a16:creationId xmlns:a16="http://schemas.microsoft.com/office/drawing/2014/main" id="{9A877E2D-5338-4542-A239-D00B01084CA7}"/>
              </a:ext>
            </a:extLst>
          </p:cNvPr>
          <p:cNvSpPr txBox="1"/>
          <p:nvPr/>
        </p:nvSpPr>
        <p:spPr>
          <a:xfrm rot="5400000">
            <a:off x="-1419851" y="3076993"/>
            <a:ext cx="4328162" cy="307777"/>
          </a:xfrm>
          <a:prstGeom prst="rect">
            <a:avLst/>
          </a:prstGeom>
          <a:noFill/>
        </p:spPr>
        <p:txBody>
          <a:bodyPr wrap="square" rtlCol="0">
            <a:spAutoFit/>
          </a:bodyPr>
          <a:lstStyle/>
          <a:p>
            <a:r>
              <a:rPr lang="es-ES" b="1" dirty="0">
                <a:solidFill>
                  <a:schemeClr val="accent1">
                    <a:lumMod val="75000"/>
                  </a:schemeClr>
                </a:solidFill>
              </a:rPr>
              <a:t>…………………………………………………………….</a:t>
            </a:r>
            <a:endParaRPr lang="es-CO" b="1" dirty="0">
              <a:solidFill>
                <a:schemeClr val="accent1">
                  <a:lumMod val="75000"/>
                </a:schemeClr>
              </a:solidFill>
            </a:endParaRPr>
          </a:p>
        </p:txBody>
      </p:sp>
      <p:sp>
        <p:nvSpPr>
          <p:cNvPr id="11" name="Rectángulo: esquinas redondeadas 10">
            <a:extLst>
              <a:ext uri="{FF2B5EF4-FFF2-40B4-BE49-F238E27FC236}">
                <a16:creationId xmlns:a16="http://schemas.microsoft.com/office/drawing/2014/main" id="{CDE4B55A-6409-4783-AACB-7B38370B0723}"/>
              </a:ext>
            </a:extLst>
          </p:cNvPr>
          <p:cNvSpPr/>
          <p:nvPr/>
        </p:nvSpPr>
        <p:spPr>
          <a:xfrm>
            <a:off x="1310640" y="457200"/>
            <a:ext cx="6507480" cy="478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endParaRPr lang="es-CO" dirty="0"/>
          </a:p>
        </p:txBody>
      </p:sp>
      <p:sp>
        <p:nvSpPr>
          <p:cNvPr id="21" name="Rectángulo: esquinas redondeadas 20">
            <a:extLst>
              <a:ext uri="{FF2B5EF4-FFF2-40B4-BE49-F238E27FC236}">
                <a16:creationId xmlns:a16="http://schemas.microsoft.com/office/drawing/2014/main" id="{A93B36F2-F404-4CD3-86FE-E5D30DC53F2B}"/>
              </a:ext>
            </a:extLst>
          </p:cNvPr>
          <p:cNvSpPr/>
          <p:nvPr/>
        </p:nvSpPr>
        <p:spPr>
          <a:xfrm>
            <a:off x="1310640" y="5554980"/>
            <a:ext cx="6507480" cy="472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solidFill>
                  <a:schemeClr val="tx1"/>
                </a:solidFill>
              </a:rPr>
              <a:t>Etapas del ciclo del servicio</a:t>
            </a:r>
            <a:endParaRPr lang="es-CO" sz="2000" b="1" dirty="0"/>
          </a:p>
        </p:txBody>
      </p:sp>
      <p:sp>
        <p:nvSpPr>
          <p:cNvPr id="25" name="CuadroTexto 24">
            <a:extLst>
              <a:ext uri="{FF2B5EF4-FFF2-40B4-BE49-F238E27FC236}">
                <a16:creationId xmlns:a16="http://schemas.microsoft.com/office/drawing/2014/main" id="{6B174D43-B674-481F-B082-428B3B3547E6}"/>
              </a:ext>
            </a:extLst>
          </p:cNvPr>
          <p:cNvSpPr txBox="1"/>
          <p:nvPr/>
        </p:nvSpPr>
        <p:spPr>
          <a:xfrm>
            <a:off x="528888" y="671617"/>
            <a:ext cx="344303" cy="317927"/>
          </a:xfrm>
          <a:prstGeom prst="rect">
            <a:avLst/>
          </a:prstGeom>
          <a:noFill/>
        </p:spPr>
        <p:txBody>
          <a:bodyPr wrap="square" rtlCol="0">
            <a:spAutoFit/>
          </a:bodyPr>
          <a:lstStyle/>
          <a:p>
            <a:pPr algn="ctr"/>
            <a:r>
              <a:rPr lang="es-ES" b="1" dirty="0"/>
              <a:t>2</a:t>
            </a:r>
            <a:endParaRPr lang="es-CO" b="1" dirty="0"/>
          </a:p>
        </p:txBody>
      </p:sp>
      <p:sp>
        <p:nvSpPr>
          <p:cNvPr id="26" name="CuadroTexto 25">
            <a:extLst>
              <a:ext uri="{FF2B5EF4-FFF2-40B4-BE49-F238E27FC236}">
                <a16:creationId xmlns:a16="http://schemas.microsoft.com/office/drawing/2014/main" id="{746A5BB0-454F-41B9-94EE-E0E64BA7DCF2}"/>
              </a:ext>
            </a:extLst>
          </p:cNvPr>
          <p:cNvSpPr txBox="1"/>
          <p:nvPr/>
        </p:nvSpPr>
        <p:spPr>
          <a:xfrm>
            <a:off x="549305" y="5632236"/>
            <a:ext cx="344303" cy="317927"/>
          </a:xfrm>
          <a:prstGeom prst="rect">
            <a:avLst/>
          </a:prstGeom>
          <a:noFill/>
        </p:spPr>
        <p:txBody>
          <a:bodyPr wrap="square" rtlCol="0">
            <a:spAutoFit/>
          </a:bodyPr>
          <a:lstStyle/>
          <a:p>
            <a:pPr algn="ctr"/>
            <a:r>
              <a:rPr lang="es-ES" b="1" dirty="0"/>
              <a:t>3</a:t>
            </a:r>
            <a:endParaRPr lang="es-CO" b="1" dirty="0"/>
          </a:p>
        </p:txBody>
      </p:sp>
      <p:sp>
        <p:nvSpPr>
          <p:cNvPr id="16" name="CuadroTexto 15">
            <a:extLst>
              <a:ext uri="{FF2B5EF4-FFF2-40B4-BE49-F238E27FC236}">
                <a16:creationId xmlns:a16="http://schemas.microsoft.com/office/drawing/2014/main" id="{781CC3EF-696E-4CB6-9032-07E1DC57C1EC}"/>
              </a:ext>
            </a:extLst>
          </p:cNvPr>
          <p:cNvSpPr txBox="1"/>
          <p:nvPr/>
        </p:nvSpPr>
        <p:spPr>
          <a:xfrm>
            <a:off x="1603309" y="1277976"/>
            <a:ext cx="3246120" cy="3684535"/>
          </a:xfrm>
          <a:prstGeom prst="rect">
            <a:avLst/>
          </a:prstGeom>
          <a:noFill/>
        </p:spPr>
        <p:txBody>
          <a:bodyPr wrap="square" rtlCol="0">
            <a:spAutoFit/>
          </a:bodyPr>
          <a:lstStyle/>
          <a:p>
            <a:pPr marL="457200" algn="just">
              <a:lnSpc>
                <a:spcPct val="115000"/>
              </a:lnSpc>
            </a:pPr>
            <a:r>
              <a:rPr lang="es-CO" sz="1200" dirty="0">
                <a:effectLst/>
                <a:latin typeface="Arial" panose="020B0604020202020204" pitchFamily="34" charset="0"/>
                <a:ea typeface="Arial" panose="020B0604020202020204" pitchFamily="34" charset="0"/>
              </a:rPr>
              <a:t>La principal característica del ciclo del servicio en el proceso son los encuentros o momentos de verdad entre el cliente y el sistema. La percepción que tenga el cliente de estos encuentros puede ser positiva o negativa, en función de cómo se haya sentido en el momento en que el asesor comercial o quien le ofrece el servicio lo haya atendido.</a:t>
            </a:r>
          </a:p>
          <a:p>
            <a:pPr marL="457200" algn="just">
              <a:lnSpc>
                <a:spcPct val="115000"/>
              </a:lnSpc>
            </a:pPr>
            <a:endParaRPr lang="es-CO" sz="1200" dirty="0">
              <a:effectLst/>
              <a:latin typeface="Arial" panose="020B0604020202020204" pitchFamily="34" charset="0"/>
              <a:ea typeface="Arial" panose="020B0604020202020204" pitchFamily="34" charset="0"/>
            </a:endParaRPr>
          </a:p>
          <a:p>
            <a:pPr marL="457200" algn="just">
              <a:lnSpc>
                <a:spcPct val="115000"/>
              </a:lnSpc>
            </a:pPr>
            <a:r>
              <a:rPr lang="es-CO" sz="1200" dirty="0">
                <a:effectLst/>
                <a:latin typeface="Arial" panose="020B0604020202020204" pitchFamily="34" charset="0"/>
                <a:ea typeface="Arial" panose="020B0604020202020204" pitchFamily="34" charset="0"/>
              </a:rPr>
              <a:t>Otras características son los requerimientos, procesos y procedimiento de cada momento de verdad, planear cada uno de esos encuentros con el objeto de que salga bien cada encuentro.</a:t>
            </a:r>
          </a:p>
        </p:txBody>
      </p:sp>
      <p:sp>
        <p:nvSpPr>
          <p:cNvPr id="20" name="CuadroTexto 19">
            <a:extLst>
              <a:ext uri="{FF2B5EF4-FFF2-40B4-BE49-F238E27FC236}">
                <a16:creationId xmlns:a16="http://schemas.microsoft.com/office/drawing/2014/main" id="{6337FE11-B8B4-4F3C-B581-520B977A7965}"/>
              </a:ext>
            </a:extLst>
          </p:cNvPr>
          <p:cNvSpPr txBox="1"/>
          <p:nvPr/>
        </p:nvSpPr>
        <p:spPr>
          <a:xfrm>
            <a:off x="2368446" y="698934"/>
            <a:ext cx="5080762" cy="400110"/>
          </a:xfrm>
          <a:prstGeom prst="rect">
            <a:avLst/>
          </a:prstGeom>
          <a:noFill/>
        </p:spPr>
        <p:txBody>
          <a:bodyPr wrap="square" rtlCol="0">
            <a:spAutoFit/>
          </a:bodyPr>
          <a:lstStyle/>
          <a:p>
            <a:pPr algn="ctr"/>
            <a:r>
              <a:rPr lang="es-MX" sz="2000" b="1" dirty="0">
                <a:solidFill>
                  <a:schemeClr val="tx1"/>
                </a:solidFill>
              </a:rPr>
              <a:t>Características del ciclo del servicio</a:t>
            </a:r>
            <a:endParaRPr lang="es-CO" sz="2000" b="1" dirty="0"/>
          </a:p>
        </p:txBody>
      </p:sp>
      <p:sp>
        <p:nvSpPr>
          <p:cNvPr id="22" name="CuadroTexto 21">
            <a:extLst>
              <a:ext uri="{FF2B5EF4-FFF2-40B4-BE49-F238E27FC236}">
                <a16:creationId xmlns:a16="http://schemas.microsoft.com/office/drawing/2014/main" id="{DBA9AAE1-A628-453D-B6EC-6E01BF9C1A36}"/>
              </a:ext>
            </a:extLst>
          </p:cNvPr>
          <p:cNvSpPr txBox="1"/>
          <p:nvPr/>
        </p:nvSpPr>
        <p:spPr>
          <a:xfrm>
            <a:off x="8366247" y="932824"/>
            <a:ext cx="3712854" cy="800219"/>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50"/>
              <a:buFont typeface="Arial"/>
              <a:buNone/>
            </a:pPr>
            <a:r>
              <a:rPr lang="es-ES" sz="900" dirty="0">
                <a:solidFill>
                  <a:schemeClr val="dk1"/>
                </a:solidFill>
              </a:rPr>
              <a:t>Realizar en formato Línea de Tiempo D con imágenes según se indica.</a:t>
            </a: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a:buClr>
                <a:schemeClr val="dk1"/>
              </a:buClr>
              <a:buSzPts val="300"/>
            </a:pPr>
            <a:endParaRPr lang="es-ES" sz="1000" dirty="0">
              <a:solidFill>
                <a:schemeClr val="dk1"/>
              </a:solidFill>
            </a:endParaRPr>
          </a:p>
        </p:txBody>
      </p:sp>
      <p:pic>
        <p:nvPicPr>
          <p:cNvPr id="2" name="Picture 2" descr="Ilustración de vector de concepto abstracto de equipo de devops. miembro del equipo de desarrollo de software, flujo de trabajo ágil, modelo de equipo devops, trabajo en equipo de ti, gestión de proyectos, metáfora abstracta de práctica integrada. vector gratuito">
            <a:extLst>
              <a:ext uri="{FF2B5EF4-FFF2-40B4-BE49-F238E27FC236}">
                <a16:creationId xmlns:a16="http://schemas.microsoft.com/office/drawing/2014/main" id="{8E2D3F37-09EE-4B6A-A4E9-86215F864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564" y="1340778"/>
            <a:ext cx="2598420" cy="259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87846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713871"/>
            <a:ext cx="3948174" cy="314412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 name="CuadroTexto 16">
            <a:extLst>
              <a:ext uri="{FF2B5EF4-FFF2-40B4-BE49-F238E27FC236}">
                <a16:creationId xmlns:a16="http://schemas.microsoft.com/office/drawing/2014/main" id="{0B164C55-8D8A-4A8E-AFCD-0EF2DA0B1160}"/>
              </a:ext>
            </a:extLst>
          </p:cNvPr>
          <p:cNvSpPr txBox="1"/>
          <p:nvPr/>
        </p:nvSpPr>
        <p:spPr>
          <a:xfrm>
            <a:off x="8366247" y="3991712"/>
            <a:ext cx="3712854" cy="1308050"/>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900" b="0" i="0" u="none" strike="noStrike" cap="none" dirty="0">
                <a:solidFill>
                  <a:schemeClr val="dk1"/>
                </a:solidFill>
                <a:latin typeface="Arial"/>
                <a:ea typeface="Arial"/>
                <a:cs typeface="Arial"/>
                <a:sym typeface="Arial"/>
              </a:rPr>
              <a:t>Referencias de las imágenes:</a:t>
            </a:r>
          </a:p>
          <a:p>
            <a:pPr>
              <a:buClr>
                <a:schemeClr val="dk1"/>
              </a:buClr>
              <a:buSzPts val="300"/>
            </a:pPr>
            <a:r>
              <a:rPr lang="es-ES" sz="1000" dirty="0">
                <a:solidFill>
                  <a:schemeClr val="dk1"/>
                </a:solidFill>
              </a:rPr>
              <a:t> </a:t>
            </a:r>
          </a:p>
          <a:p>
            <a:pPr>
              <a:buClr>
                <a:schemeClr val="dk1"/>
              </a:buClr>
              <a:buSzPts val="300"/>
            </a:pPr>
            <a:endParaRPr lang="es-ES" sz="1000" dirty="0">
              <a:solidFill>
                <a:schemeClr val="dk1"/>
              </a:solidFill>
            </a:endParaRPr>
          </a:p>
          <a:p>
            <a:pPr>
              <a:buClr>
                <a:schemeClr val="dk1"/>
              </a:buClr>
              <a:buSzPts val="300"/>
            </a:pPr>
            <a:endParaRPr lang="es-ES" sz="1000" dirty="0">
              <a:solidFill>
                <a:schemeClr val="dk1"/>
              </a:solidFill>
            </a:endParaRPr>
          </a:p>
          <a:p>
            <a:pPr>
              <a:buClr>
                <a:schemeClr val="dk1"/>
              </a:buClr>
              <a:buSzPts val="300"/>
            </a:pPr>
            <a:r>
              <a:rPr lang="es-ES" sz="1000" dirty="0">
                <a:solidFill>
                  <a:schemeClr val="dk1"/>
                </a:solidFill>
              </a:rPr>
              <a:t>https://www.freepik.es/vector-gratis/gestion-kpi-tareas-optimizacion-flujo-trabajo_12085339.htm#page=1&amp;query=etapas%20del%20ciclo%20de%20vida&amp;position=6&amp;from_view=search</a:t>
            </a:r>
          </a:p>
        </p:txBody>
      </p:sp>
      <p:sp>
        <p:nvSpPr>
          <p:cNvPr id="3" name="Rectángulo 2">
            <a:extLst>
              <a:ext uri="{FF2B5EF4-FFF2-40B4-BE49-F238E27FC236}">
                <a16:creationId xmlns:a16="http://schemas.microsoft.com/office/drawing/2014/main" id="{0F5561D6-322C-428C-8A49-48058CD723C3}"/>
              </a:ext>
            </a:extLst>
          </p:cNvPr>
          <p:cNvSpPr/>
          <p:nvPr/>
        </p:nvSpPr>
        <p:spPr>
          <a:xfrm>
            <a:off x="457200" y="59436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3A102E96-A7F2-4D6F-A361-9AEB2D4A7794}"/>
              </a:ext>
            </a:extLst>
          </p:cNvPr>
          <p:cNvSpPr/>
          <p:nvPr/>
        </p:nvSpPr>
        <p:spPr>
          <a:xfrm>
            <a:off x="500389" y="555498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CuadroTexto 4">
            <a:extLst>
              <a:ext uri="{FF2B5EF4-FFF2-40B4-BE49-F238E27FC236}">
                <a16:creationId xmlns:a16="http://schemas.microsoft.com/office/drawing/2014/main" id="{9A877E2D-5338-4542-A239-D00B01084CA7}"/>
              </a:ext>
            </a:extLst>
          </p:cNvPr>
          <p:cNvSpPr txBox="1"/>
          <p:nvPr/>
        </p:nvSpPr>
        <p:spPr>
          <a:xfrm rot="5400000">
            <a:off x="-1419851" y="3076993"/>
            <a:ext cx="4328162" cy="307777"/>
          </a:xfrm>
          <a:prstGeom prst="rect">
            <a:avLst/>
          </a:prstGeom>
          <a:noFill/>
        </p:spPr>
        <p:txBody>
          <a:bodyPr wrap="square" rtlCol="0">
            <a:spAutoFit/>
          </a:bodyPr>
          <a:lstStyle/>
          <a:p>
            <a:r>
              <a:rPr lang="es-ES" b="1" dirty="0">
                <a:solidFill>
                  <a:schemeClr val="accent1">
                    <a:lumMod val="75000"/>
                  </a:schemeClr>
                </a:solidFill>
              </a:rPr>
              <a:t>…………………………………………………………….</a:t>
            </a:r>
            <a:endParaRPr lang="es-CO" b="1" dirty="0">
              <a:solidFill>
                <a:schemeClr val="accent1">
                  <a:lumMod val="75000"/>
                </a:schemeClr>
              </a:solidFill>
            </a:endParaRPr>
          </a:p>
        </p:txBody>
      </p:sp>
      <p:sp>
        <p:nvSpPr>
          <p:cNvPr id="11" name="Rectángulo: esquinas redondeadas 10">
            <a:extLst>
              <a:ext uri="{FF2B5EF4-FFF2-40B4-BE49-F238E27FC236}">
                <a16:creationId xmlns:a16="http://schemas.microsoft.com/office/drawing/2014/main" id="{CDE4B55A-6409-4783-AACB-7B38370B0723}"/>
              </a:ext>
            </a:extLst>
          </p:cNvPr>
          <p:cNvSpPr/>
          <p:nvPr/>
        </p:nvSpPr>
        <p:spPr>
          <a:xfrm>
            <a:off x="1310640" y="457200"/>
            <a:ext cx="6507480" cy="478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endParaRPr lang="es-CO" dirty="0"/>
          </a:p>
        </p:txBody>
      </p:sp>
      <p:sp>
        <p:nvSpPr>
          <p:cNvPr id="21" name="Rectángulo: esquinas redondeadas 20">
            <a:extLst>
              <a:ext uri="{FF2B5EF4-FFF2-40B4-BE49-F238E27FC236}">
                <a16:creationId xmlns:a16="http://schemas.microsoft.com/office/drawing/2014/main" id="{A93B36F2-F404-4CD3-86FE-E5D30DC53F2B}"/>
              </a:ext>
            </a:extLst>
          </p:cNvPr>
          <p:cNvSpPr/>
          <p:nvPr/>
        </p:nvSpPr>
        <p:spPr>
          <a:xfrm>
            <a:off x="1310640" y="5554980"/>
            <a:ext cx="6507480" cy="472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Medición del servicio </a:t>
            </a:r>
            <a:endParaRPr lang="es-CO" sz="2000" b="1" dirty="0"/>
          </a:p>
        </p:txBody>
      </p:sp>
      <p:sp>
        <p:nvSpPr>
          <p:cNvPr id="25" name="CuadroTexto 24">
            <a:extLst>
              <a:ext uri="{FF2B5EF4-FFF2-40B4-BE49-F238E27FC236}">
                <a16:creationId xmlns:a16="http://schemas.microsoft.com/office/drawing/2014/main" id="{6B174D43-B674-481F-B082-428B3B3547E6}"/>
              </a:ext>
            </a:extLst>
          </p:cNvPr>
          <p:cNvSpPr txBox="1"/>
          <p:nvPr/>
        </p:nvSpPr>
        <p:spPr>
          <a:xfrm>
            <a:off x="528888" y="671617"/>
            <a:ext cx="344303" cy="317927"/>
          </a:xfrm>
          <a:prstGeom prst="rect">
            <a:avLst/>
          </a:prstGeom>
          <a:noFill/>
        </p:spPr>
        <p:txBody>
          <a:bodyPr wrap="square" rtlCol="0">
            <a:spAutoFit/>
          </a:bodyPr>
          <a:lstStyle/>
          <a:p>
            <a:pPr algn="ctr"/>
            <a:r>
              <a:rPr lang="es-ES" b="1" dirty="0"/>
              <a:t>3</a:t>
            </a:r>
            <a:endParaRPr lang="es-CO" b="1" dirty="0"/>
          </a:p>
        </p:txBody>
      </p:sp>
      <p:sp>
        <p:nvSpPr>
          <p:cNvPr id="26" name="CuadroTexto 25">
            <a:extLst>
              <a:ext uri="{FF2B5EF4-FFF2-40B4-BE49-F238E27FC236}">
                <a16:creationId xmlns:a16="http://schemas.microsoft.com/office/drawing/2014/main" id="{746A5BB0-454F-41B9-94EE-E0E64BA7DCF2}"/>
              </a:ext>
            </a:extLst>
          </p:cNvPr>
          <p:cNvSpPr txBox="1"/>
          <p:nvPr/>
        </p:nvSpPr>
        <p:spPr>
          <a:xfrm>
            <a:off x="549305" y="5632236"/>
            <a:ext cx="344303" cy="317927"/>
          </a:xfrm>
          <a:prstGeom prst="rect">
            <a:avLst/>
          </a:prstGeom>
          <a:noFill/>
        </p:spPr>
        <p:txBody>
          <a:bodyPr wrap="square" rtlCol="0">
            <a:spAutoFit/>
          </a:bodyPr>
          <a:lstStyle/>
          <a:p>
            <a:pPr algn="ctr"/>
            <a:r>
              <a:rPr lang="es-ES" b="1" dirty="0"/>
              <a:t>4</a:t>
            </a:r>
            <a:endParaRPr lang="es-CO" b="1" dirty="0"/>
          </a:p>
        </p:txBody>
      </p:sp>
      <p:sp>
        <p:nvSpPr>
          <p:cNvPr id="16" name="CuadroTexto 15">
            <a:extLst>
              <a:ext uri="{FF2B5EF4-FFF2-40B4-BE49-F238E27FC236}">
                <a16:creationId xmlns:a16="http://schemas.microsoft.com/office/drawing/2014/main" id="{91CA76F8-9D9B-4513-AC72-02D53C282665}"/>
              </a:ext>
            </a:extLst>
          </p:cNvPr>
          <p:cNvSpPr txBox="1"/>
          <p:nvPr/>
        </p:nvSpPr>
        <p:spPr>
          <a:xfrm>
            <a:off x="1543987" y="1248444"/>
            <a:ext cx="4069634" cy="3902863"/>
          </a:xfrm>
          <a:prstGeom prst="rect">
            <a:avLst/>
          </a:prstGeom>
          <a:noFill/>
        </p:spPr>
        <p:txBody>
          <a:bodyPr wrap="square" rtlCol="0">
            <a:spAutoFit/>
          </a:bodyPr>
          <a:lstStyle/>
          <a:p>
            <a:pPr>
              <a:lnSpc>
                <a:spcPct val="115000"/>
              </a:lnSpc>
            </a:pPr>
            <a:r>
              <a:rPr lang="es-CO" sz="800" dirty="0">
                <a:latin typeface="Arial" panose="020B0604020202020204" pitchFamily="34" charset="0"/>
                <a:ea typeface="Arial" panose="020B0604020202020204" pitchFamily="34" charset="0"/>
              </a:rPr>
              <a:t>E</a:t>
            </a:r>
            <a:r>
              <a:rPr lang="es-CO" sz="800" dirty="0">
                <a:effectLst/>
                <a:latin typeface="Arial" panose="020B0604020202020204" pitchFamily="34" charset="0"/>
                <a:ea typeface="Arial" panose="020B0604020202020204" pitchFamily="34" charset="0"/>
              </a:rPr>
              <a:t>stán relacionadas con  la manera  </a:t>
            </a:r>
            <a:r>
              <a:rPr lang="es-CO" sz="800" dirty="0">
                <a:latin typeface="Arial" panose="020B0604020202020204" pitchFamily="34" charset="0"/>
                <a:ea typeface="Arial" panose="020B0604020202020204" pitchFamily="34" charset="0"/>
              </a:rPr>
              <a:t>có</a:t>
            </a:r>
            <a:r>
              <a:rPr lang="es-CO" sz="800" dirty="0">
                <a:effectLst/>
                <a:latin typeface="Arial" panose="020B0604020202020204" pitchFamily="34" charset="0"/>
                <a:ea typeface="Arial" panose="020B0604020202020204" pitchFamily="34" charset="0"/>
              </a:rPr>
              <a:t>mo el cliente toma su decisión de compra para satisfacer su necesidad. De tal forma que cuando el cliente define el sitio donde va a visitar cada paso que toma va conformando su ciclo de servicio. </a:t>
            </a:r>
          </a:p>
          <a:p>
            <a:pPr marL="457200">
              <a:lnSpc>
                <a:spcPct val="115000"/>
              </a:lnSpc>
            </a:pPr>
            <a:r>
              <a:rPr lang="es-CO" sz="800" dirty="0">
                <a:solidFill>
                  <a:srgbClr val="000000"/>
                </a:solidFill>
                <a:effectLst/>
                <a:latin typeface="Arial" panose="020B0604020202020204" pitchFamily="34" charset="0"/>
                <a:ea typeface="Arial" panose="020B0604020202020204" pitchFamily="34" charset="0"/>
              </a:rPr>
              <a:t>A continuación, se presenta como ejemplo el ciclo del servicio de un centro </a:t>
            </a:r>
            <a:r>
              <a:rPr lang="es-CO" sz="800" dirty="0">
                <a:latin typeface="Arial" panose="020B0604020202020204" pitchFamily="34" charset="0"/>
                <a:ea typeface="Arial" panose="020B0604020202020204" pitchFamily="34" charset="0"/>
              </a:rPr>
              <a:t>m</a:t>
            </a:r>
            <a:r>
              <a:rPr lang="es-CO" sz="800" dirty="0">
                <a:solidFill>
                  <a:srgbClr val="000000"/>
                </a:solidFill>
                <a:effectLst/>
                <a:latin typeface="Arial" panose="020B0604020202020204" pitchFamily="34" charset="0"/>
                <a:ea typeface="Arial" panose="020B0604020202020204" pitchFamily="34" charset="0"/>
              </a:rPr>
              <a:t>édico </a:t>
            </a:r>
            <a:r>
              <a:rPr lang="es-CO" sz="800" dirty="0">
                <a:latin typeface="Arial" panose="020B0604020202020204" pitchFamily="34" charset="0"/>
                <a:ea typeface="Arial" panose="020B0604020202020204" pitchFamily="34" charset="0"/>
              </a:rPr>
              <a:t>(</a:t>
            </a:r>
            <a:r>
              <a:rPr lang="es-CO" sz="800" dirty="0">
                <a:solidFill>
                  <a:srgbClr val="000000"/>
                </a:solidFill>
                <a:effectLst/>
                <a:latin typeface="Arial" panose="020B0604020202020204" pitchFamily="34" charset="0"/>
                <a:ea typeface="Arial" panose="020B0604020202020204" pitchFamily="34" charset="0"/>
              </a:rPr>
              <a:t>Albrecht, 2006, p.41).</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Llamar al centro </a:t>
            </a:r>
            <a:r>
              <a:rPr lang="es-CO" sz="800" dirty="0">
                <a:latin typeface="Arial" panose="020B0604020202020204" pitchFamily="34" charset="0"/>
                <a:ea typeface="Arial" panose="020B0604020202020204" pitchFamily="34" charset="0"/>
              </a:rPr>
              <a:t>m</a:t>
            </a:r>
            <a:r>
              <a:rPr lang="es-CO" sz="800" dirty="0">
                <a:solidFill>
                  <a:srgbClr val="000000"/>
                </a:solidFill>
                <a:effectLst/>
                <a:latin typeface="Arial" panose="020B0604020202020204" pitchFamily="34" charset="0"/>
                <a:ea typeface="Arial" panose="020B0604020202020204" pitchFamily="34" charset="0"/>
              </a:rPr>
              <a:t>édico para pedir una cita.</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Ir al centro </a:t>
            </a:r>
            <a:r>
              <a:rPr lang="es-CO" sz="800" dirty="0">
                <a:latin typeface="Arial" panose="020B0604020202020204" pitchFamily="34" charset="0"/>
                <a:ea typeface="Arial" panose="020B0604020202020204" pitchFamily="34" charset="0"/>
              </a:rPr>
              <a:t>m</a:t>
            </a:r>
            <a:r>
              <a:rPr lang="es-CO" sz="800" dirty="0">
                <a:solidFill>
                  <a:srgbClr val="000000"/>
                </a:solidFill>
                <a:effectLst/>
                <a:latin typeface="Arial" panose="020B0604020202020204" pitchFamily="34" charset="0"/>
                <a:ea typeface="Arial" panose="020B0604020202020204" pitchFamily="34" charset="0"/>
              </a:rPr>
              <a:t>édico a la hora fijada.</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Buscar dónde estacionar el carro.</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Entrar al centro </a:t>
            </a:r>
            <a:r>
              <a:rPr lang="es-CO" sz="800" dirty="0">
                <a:latin typeface="Arial" panose="020B0604020202020204" pitchFamily="34" charset="0"/>
                <a:ea typeface="Arial" panose="020B0604020202020204" pitchFamily="34" charset="0"/>
              </a:rPr>
              <a:t>m</a:t>
            </a:r>
            <a:r>
              <a:rPr lang="es-CO" sz="800" dirty="0">
                <a:solidFill>
                  <a:srgbClr val="000000"/>
                </a:solidFill>
                <a:effectLst/>
                <a:latin typeface="Arial" panose="020B0604020202020204" pitchFamily="34" charset="0"/>
                <a:ea typeface="Arial" panose="020B0604020202020204" pitchFamily="34" charset="0"/>
              </a:rPr>
              <a:t>édico y tratar de orientarse solo.</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Leer los avisos para saber adónde ir.</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Preguntar direcciones.</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Tomar el ascensor y atravesar varios corredores.</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Presentarse en la oficina de la administración para el examen.</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Mostrar la tarjeta del seguro, llenar formas, etc.</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Sentarse en la sala de espera hasta que llegue el turno.</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Ir con la auxiliar al sitio del examen.</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Dejarse tomar los signos vitales.</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Analizar las condiciones físicas en una entrevista.</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Pasar por una serie de pruebas y operaciones.</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Tener una entrevista final con un médico.</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Pedir y pagar la cuenta.</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Buscar la salida del centro </a:t>
            </a:r>
            <a:r>
              <a:rPr lang="es-CO" sz="800" dirty="0">
                <a:latin typeface="Arial" panose="020B0604020202020204" pitchFamily="34" charset="0"/>
                <a:ea typeface="Arial" panose="020B0604020202020204" pitchFamily="34" charset="0"/>
              </a:rPr>
              <a:t>m</a:t>
            </a:r>
            <a:r>
              <a:rPr lang="es-CO" sz="800" dirty="0">
                <a:solidFill>
                  <a:srgbClr val="000000"/>
                </a:solidFill>
                <a:effectLst/>
                <a:latin typeface="Arial" panose="020B0604020202020204" pitchFamily="34" charset="0"/>
                <a:ea typeface="Arial" panose="020B0604020202020204" pitchFamily="34" charset="0"/>
              </a:rPr>
              <a:t>édico y regresar al carro.</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Salir del parqueadero.</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Esperar los resultados del examen.</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Recibir los resultados, leerlos y reaccionar ante ellos.</a:t>
            </a:r>
            <a:endParaRPr lang="es-CO" sz="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s-CO" sz="800" dirty="0">
                <a:solidFill>
                  <a:srgbClr val="000000"/>
                </a:solidFill>
                <a:effectLst/>
                <a:latin typeface="Arial" panose="020B0604020202020204" pitchFamily="34" charset="0"/>
                <a:ea typeface="Arial" panose="020B0604020202020204" pitchFamily="34" charset="0"/>
              </a:rPr>
              <a:t>Llamar al centro </a:t>
            </a:r>
            <a:r>
              <a:rPr lang="es-CO" sz="800" dirty="0">
                <a:latin typeface="Arial" panose="020B0604020202020204" pitchFamily="34" charset="0"/>
                <a:ea typeface="Arial" panose="020B0604020202020204" pitchFamily="34" charset="0"/>
              </a:rPr>
              <a:t>m</a:t>
            </a:r>
            <a:r>
              <a:rPr lang="es-CO" sz="800" dirty="0">
                <a:solidFill>
                  <a:srgbClr val="000000"/>
                </a:solidFill>
                <a:effectLst/>
                <a:latin typeface="Arial" panose="020B0604020202020204" pitchFamily="34" charset="0"/>
                <a:ea typeface="Arial" panose="020B0604020202020204" pitchFamily="34" charset="0"/>
              </a:rPr>
              <a:t>édico para algún tratamiento posterior si es necesario.</a:t>
            </a:r>
            <a:endParaRPr lang="es-CO" sz="800" dirty="0">
              <a:effectLst/>
              <a:latin typeface="Arial" panose="020B0604020202020204" pitchFamily="34" charset="0"/>
              <a:ea typeface="Arial" panose="020B0604020202020204" pitchFamily="34" charset="0"/>
            </a:endParaRPr>
          </a:p>
        </p:txBody>
      </p:sp>
      <p:sp>
        <p:nvSpPr>
          <p:cNvPr id="20" name="CuadroTexto 19">
            <a:extLst>
              <a:ext uri="{FF2B5EF4-FFF2-40B4-BE49-F238E27FC236}">
                <a16:creationId xmlns:a16="http://schemas.microsoft.com/office/drawing/2014/main" id="{94CE4A82-8A02-4156-9792-8665161F5458}"/>
              </a:ext>
            </a:extLst>
          </p:cNvPr>
          <p:cNvSpPr txBox="1"/>
          <p:nvPr/>
        </p:nvSpPr>
        <p:spPr>
          <a:xfrm>
            <a:off x="2313973" y="732769"/>
            <a:ext cx="4613473" cy="400110"/>
          </a:xfrm>
          <a:prstGeom prst="rect">
            <a:avLst/>
          </a:prstGeom>
          <a:noFill/>
        </p:spPr>
        <p:txBody>
          <a:bodyPr wrap="square" rtlCol="0">
            <a:spAutoFit/>
          </a:bodyPr>
          <a:lstStyle/>
          <a:p>
            <a:pPr algn="ctr"/>
            <a:r>
              <a:rPr lang="es-MX" sz="2000" b="1" dirty="0">
                <a:solidFill>
                  <a:schemeClr val="tx1"/>
                </a:solidFill>
              </a:rPr>
              <a:t>Etapas del ciclo del servicio</a:t>
            </a:r>
            <a:endParaRPr lang="es-CO" sz="2000" b="1" dirty="0"/>
          </a:p>
        </p:txBody>
      </p:sp>
      <p:sp>
        <p:nvSpPr>
          <p:cNvPr id="22" name="CuadroTexto 21">
            <a:extLst>
              <a:ext uri="{FF2B5EF4-FFF2-40B4-BE49-F238E27FC236}">
                <a16:creationId xmlns:a16="http://schemas.microsoft.com/office/drawing/2014/main" id="{1318681E-17C8-451B-824E-E6E3E9EEAEAA}"/>
              </a:ext>
            </a:extLst>
          </p:cNvPr>
          <p:cNvSpPr txBox="1"/>
          <p:nvPr/>
        </p:nvSpPr>
        <p:spPr>
          <a:xfrm>
            <a:off x="8366247" y="932824"/>
            <a:ext cx="3712854" cy="800219"/>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50"/>
              <a:buFont typeface="Arial"/>
              <a:buNone/>
            </a:pPr>
            <a:r>
              <a:rPr lang="es-ES" sz="900" dirty="0">
                <a:solidFill>
                  <a:schemeClr val="dk1"/>
                </a:solidFill>
              </a:rPr>
              <a:t>Realizar en formato Línea de Tiempo D con imágenes según se indica.</a:t>
            </a: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a:buClr>
                <a:schemeClr val="dk1"/>
              </a:buClr>
              <a:buSzPts val="300"/>
            </a:pPr>
            <a:endParaRPr lang="es-ES" sz="1000" dirty="0">
              <a:solidFill>
                <a:schemeClr val="dk1"/>
              </a:solidFill>
            </a:endParaRPr>
          </a:p>
        </p:txBody>
      </p:sp>
      <p:pic>
        <p:nvPicPr>
          <p:cNvPr id="3076" name="Picture 4" descr="Gestión de kpi y tareas. optimización del flujo de trabajo vector gratuito">
            <a:extLst>
              <a:ext uri="{FF2B5EF4-FFF2-40B4-BE49-F238E27FC236}">
                <a16:creationId xmlns:a16="http://schemas.microsoft.com/office/drawing/2014/main" id="{29BF40D0-B52E-4DDA-802D-357EA7391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20" y="2681896"/>
            <a:ext cx="2782406" cy="185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50783"/>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713871"/>
            <a:ext cx="3948174" cy="314412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 name="CuadroTexto 16">
            <a:extLst>
              <a:ext uri="{FF2B5EF4-FFF2-40B4-BE49-F238E27FC236}">
                <a16:creationId xmlns:a16="http://schemas.microsoft.com/office/drawing/2014/main" id="{0B164C55-8D8A-4A8E-AFCD-0EF2DA0B1160}"/>
              </a:ext>
            </a:extLst>
          </p:cNvPr>
          <p:cNvSpPr txBox="1"/>
          <p:nvPr/>
        </p:nvSpPr>
        <p:spPr>
          <a:xfrm>
            <a:off x="8366247" y="3991712"/>
            <a:ext cx="3712854" cy="1461939"/>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00"/>
              <a:buFont typeface="Arial"/>
              <a:buNone/>
            </a:pPr>
            <a:r>
              <a:rPr lang="es-ES" sz="900" b="0" i="0" u="none" strike="noStrike" cap="none" dirty="0">
                <a:solidFill>
                  <a:schemeClr val="dk1"/>
                </a:solidFill>
                <a:latin typeface="Arial"/>
                <a:ea typeface="Arial"/>
                <a:cs typeface="Arial"/>
                <a:sym typeface="Arial"/>
              </a:rPr>
              <a:t>Referencias de las imágenes:</a:t>
            </a:r>
          </a:p>
          <a:p>
            <a:pPr>
              <a:buClr>
                <a:schemeClr val="dk1"/>
              </a:buClr>
              <a:buSzPts val="300"/>
            </a:pPr>
            <a:r>
              <a:rPr lang="es-ES" sz="1000" dirty="0">
                <a:solidFill>
                  <a:schemeClr val="dk1"/>
                </a:solidFill>
              </a:rPr>
              <a:t> </a:t>
            </a:r>
          </a:p>
          <a:p>
            <a:pPr>
              <a:buClr>
                <a:schemeClr val="dk1"/>
              </a:buClr>
              <a:buSzPts val="300"/>
            </a:pPr>
            <a:r>
              <a:rPr lang="es-ES" sz="1000" dirty="0">
                <a:solidFill>
                  <a:schemeClr val="dk1"/>
                </a:solidFill>
              </a:rPr>
              <a:t>https://www.freepik.es/vector-gratis/centro-datos-redes-sociales-estadisticas-smm-investigacion-marketing-digital-analisis-tendencias-mercado-experta-que-estudia-resultados-encuesta-linea_11669180.htm#page=1&amp;query=metricas&amp;position=4&amp;from_view=search</a:t>
            </a:r>
          </a:p>
          <a:p>
            <a:pPr>
              <a:buClr>
                <a:schemeClr val="dk1"/>
              </a:buClr>
              <a:buSzPts val="300"/>
            </a:pPr>
            <a:endParaRPr lang="es-ES" sz="1000" dirty="0">
              <a:solidFill>
                <a:schemeClr val="dk1"/>
              </a:solidFill>
            </a:endParaRPr>
          </a:p>
        </p:txBody>
      </p:sp>
      <p:sp>
        <p:nvSpPr>
          <p:cNvPr id="3" name="Rectángulo 2">
            <a:extLst>
              <a:ext uri="{FF2B5EF4-FFF2-40B4-BE49-F238E27FC236}">
                <a16:creationId xmlns:a16="http://schemas.microsoft.com/office/drawing/2014/main" id="{0F5561D6-322C-428C-8A49-48058CD723C3}"/>
              </a:ext>
            </a:extLst>
          </p:cNvPr>
          <p:cNvSpPr/>
          <p:nvPr/>
        </p:nvSpPr>
        <p:spPr>
          <a:xfrm>
            <a:off x="457200" y="594360"/>
            <a:ext cx="487680" cy="472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esquinas redondeadas 10">
            <a:extLst>
              <a:ext uri="{FF2B5EF4-FFF2-40B4-BE49-F238E27FC236}">
                <a16:creationId xmlns:a16="http://schemas.microsoft.com/office/drawing/2014/main" id="{CDE4B55A-6409-4783-AACB-7B38370B0723}"/>
              </a:ext>
            </a:extLst>
          </p:cNvPr>
          <p:cNvSpPr/>
          <p:nvPr/>
        </p:nvSpPr>
        <p:spPr>
          <a:xfrm>
            <a:off x="1310640" y="457200"/>
            <a:ext cx="6507480" cy="478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endParaRPr lang="es-CO" dirty="0"/>
          </a:p>
        </p:txBody>
      </p:sp>
      <p:sp>
        <p:nvSpPr>
          <p:cNvPr id="25" name="CuadroTexto 24">
            <a:extLst>
              <a:ext uri="{FF2B5EF4-FFF2-40B4-BE49-F238E27FC236}">
                <a16:creationId xmlns:a16="http://schemas.microsoft.com/office/drawing/2014/main" id="{6B174D43-B674-481F-B082-428B3B3547E6}"/>
              </a:ext>
            </a:extLst>
          </p:cNvPr>
          <p:cNvSpPr txBox="1"/>
          <p:nvPr/>
        </p:nvSpPr>
        <p:spPr>
          <a:xfrm>
            <a:off x="528888" y="671617"/>
            <a:ext cx="344303" cy="317927"/>
          </a:xfrm>
          <a:prstGeom prst="rect">
            <a:avLst/>
          </a:prstGeom>
          <a:noFill/>
        </p:spPr>
        <p:txBody>
          <a:bodyPr wrap="square" rtlCol="0">
            <a:spAutoFit/>
          </a:bodyPr>
          <a:lstStyle/>
          <a:p>
            <a:pPr algn="ctr"/>
            <a:r>
              <a:rPr lang="es-ES" b="1" dirty="0"/>
              <a:t>4</a:t>
            </a:r>
            <a:endParaRPr lang="es-CO" b="1" dirty="0"/>
          </a:p>
        </p:txBody>
      </p:sp>
      <p:sp>
        <p:nvSpPr>
          <p:cNvPr id="22" name="CuadroTexto 21">
            <a:extLst>
              <a:ext uri="{FF2B5EF4-FFF2-40B4-BE49-F238E27FC236}">
                <a16:creationId xmlns:a16="http://schemas.microsoft.com/office/drawing/2014/main" id="{3327D129-F8C1-4E18-B9B1-F3C3DC9942F9}"/>
              </a:ext>
            </a:extLst>
          </p:cNvPr>
          <p:cNvSpPr txBox="1"/>
          <p:nvPr/>
        </p:nvSpPr>
        <p:spPr>
          <a:xfrm>
            <a:off x="8366247" y="932824"/>
            <a:ext cx="3712854" cy="800219"/>
          </a:xfrm>
          <a:prstGeom prst="rect">
            <a:avLst/>
          </a:prstGeom>
          <a:noFill/>
        </p:spPr>
        <p:txBody>
          <a:bodyPr wrap="square" rtlCol="0">
            <a:spAutoFit/>
          </a:bodyPr>
          <a:lstStyle/>
          <a:p>
            <a:pPr marL="0" marR="0" lvl="0" indent="0" algn="l" rtl="0">
              <a:lnSpc>
                <a:spcPct val="100000"/>
              </a:lnSpc>
              <a:spcBef>
                <a:spcPts val="0"/>
              </a:spcBef>
              <a:spcAft>
                <a:spcPts val="0"/>
              </a:spcAft>
              <a:buClr>
                <a:schemeClr val="dk1"/>
              </a:buClr>
              <a:buSzPts val="350"/>
              <a:buFont typeface="Arial"/>
              <a:buNone/>
            </a:pPr>
            <a:r>
              <a:rPr lang="es-ES" sz="900" dirty="0">
                <a:solidFill>
                  <a:schemeClr val="dk1"/>
                </a:solidFill>
              </a:rPr>
              <a:t>Realizar en formato Línea de Tiempo D con imágenes según se indica.</a:t>
            </a: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900" dirty="0">
              <a:solidFill>
                <a:schemeClr val="dk1"/>
              </a:solidFill>
            </a:endParaRPr>
          </a:p>
          <a:p>
            <a:pPr>
              <a:buClr>
                <a:schemeClr val="dk1"/>
              </a:buClr>
              <a:buSzPts val="300"/>
            </a:pPr>
            <a:endParaRPr lang="es-ES" sz="1000" dirty="0">
              <a:solidFill>
                <a:schemeClr val="dk1"/>
              </a:solidFill>
            </a:endParaRPr>
          </a:p>
        </p:txBody>
      </p:sp>
      <p:sp>
        <p:nvSpPr>
          <p:cNvPr id="23" name="CuadroTexto 22">
            <a:extLst>
              <a:ext uri="{FF2B5EF4-FFF2-40B4-BE49-F238E27FC236}">
                <a16:creationId xmlns:a16="http://schemas.microsoft.com/office/drawing/2014/main" id="{A250FBEB-63F0-470B-90BC-A181551D5059}"/>
              </a:ext>
            </a:extLst>
          </p:cNvPr>
          <p:cNvSpPr txBox="1"/>
          <p:nvPr/>
        </p:nvSpPr>
        <p:spPr>
          <a:xfrm>
            <a:off x="1572064" y="1332933"/>
            <a:ext cx="3246120" cy="3439724"/>
          </a:xfrm>
          <a:prstGeom prst="rect">
            <a:avLst/>
          </a:prstGeom>
          <a:noFill/>
        </p:spPr>
        <p:txBody>
          <a:bodyPr wrap="square" rtlCol="0">
            <a:spAutoFit/>
          </a:bodyPr>
          <a:lstStyle/>
          <a:p>
            <a:pPr marL="457200">
              <a:lnSpc>
                <a:spcPct val="115000"/>
              </a:lnSpc>
            </a:pPr>
            <a:r>
              <a:rPr lang="es-CO" sz="1000" dirty="0">
                <a:effectLst/>
                <a:latin typeface="Arial" panose="020B0604020202020204" pitchFamily="34" charset="0"/>
                <a:ea typeface="Arial" panose="020B0604020202020204" pitchFamily="34" charset="0"/>
              </a:rPr>
              <a:t>Se entiende los indicadores o métricas de satisfacción del cliente como aquellos datos que permiten medir el estado del cliente con relación al servicio o producto ofrecido. Serna (2007) señala indicadores de medición del servicio. (Ver anexo).</a:t>
            </a:r>
          </a:p>
          <a:p>
            <a:pPr marL="457200">
              <a:lnSpc>
                <a:spcPct val="115000"/>
              </a:lnSpc>
            </a:pPr>
            <a:r>
              <a:rPr lang="es-CO" sz="1000" dirty="0">
                <a:effectLst/>
                <a:latin typeface="Arial" panose="020B0604020202020204" pitchFamily="34" charset="0"/>
                <a:ea typeface="Arial" panose="020B0604020202020204" pitchFamily="34" charset="0"/>
              </a:rPr>
              <a:t> </a:t>
            </a:r>
          </a:p>
          <a:p>
            <a:pPr marL="457200">
              <a:lnSpc>
                <a:spcPct val="115000"/>
              </a:lnSpc>
            </a:pPr>
            <a:r>
              <a:rPr lang="es-CO" sz="1000" dirty="0">
                <a:effectLst/>
                <a:latin typeface="Arial" panose="020B0604020202020204" pitchFamily="34" charset="0"/>
                <a:ea typeface="Arial" panose="020B0604020202020204" pitchFamily="34" charset="0"/>
              </a:rPr>
              <a:t>¿Cómo medir la calidad en el servicio?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Puntualidad en el servicio.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Puntualidad en la entrega del servicio.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Cumplimiento en el tiempo del ciclo del servicio.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Exactitud en el cumplimiento de los compromisos.</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Relación beneficio – costo.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Personal calificado para el servicio adquirido.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Cumplimiento de los plazos acordados.</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Amabilidad y buen trato en la prestación del servicio.</a:t>
            </a:r>
          </a:p>
          <a:p>
            <a:pPr marL="342900" lvl="0" indent="-342900">
              <a:lnSpc>
                <a:spcPct val="115000"/>
              </a:lnSpc>
              <a:buFont typeface="Symbol" panose="05050102010706020507" pitchFamily="18" charset="2"/>
              <a:buChar char=""/>
            </a:pPr>
            <a:r>
              <a:rPr lang="es-CO" sz="1000" dirty="0">
                <a:effectLst/>
                <a:latin typeface="Arial" panose="020B0604020202020204" pitchFamily="34" charset="0"/>
                <a:ea typeface="Arial" panose="020B0604020202020204" pitchFamily="34" charset="0"/>
              </a:rPr>
              <a:t>Servicio asociado a lo pactado.</a:t>
            </a:r>
          </a:p>
        </p:txBody>
      </p:sp>
      <p:sp>
        <p:nvSpPr>
          <p:cNvPr id="24" name="CuadroTexto 23">
            <a:extLst>
              <a:ext uri="{FF2B5EF4-FFF2-40B4-BE49-F238E27FC236}">
                <a16:creationId xmlns:a16="http://schemas.microsoft.com/office/drawing/2014/main" id="{394D17D4-D450-4DA2-AC48-FADD85BF1900}"/>
              </a:ext>
            </a:extLst>
          </p:cNvPr>
          <p:cNvSpPr txBox="1"/>
          <p:nvPr/>
        </p:nvSpPr>
        <p:spPr>
          <a:xfrm>
            <a:off x="2941320" y="698934"/>
            <a:ext cx="3246120" cy="400110"/>
          </a:xfrm>
          <a:prstGeom prst="rect">
            <a:avLst/>
          </a:prstGeom>
          <a:noFill/>
        </p:spPr>
        <p:txBody>
          <a:bodyPr wrap="square" rtlCol="0">
            <a:spAutoFit/>
          </a:bodyPr>
          <a:lstStyle/>
          <a:p>
            <a:pPr algn="ctr"/>
            <a:r>
              <a:rPr lang="es-CO" sz="2000" b="1" i="0" dirty="0">
                <a:solidFill>
                  <a:srgbClr val="000000"/>
                </a:solidFill>
                <a:effectLst/>
                <a:latin typeface="+mj-lt"/>
              </a:rPr>
              <a:t>Medición del servicio </a:t>
            </a:r>
            <a:endParaRPr lang="es-CO" sz="2000" b="1" dirty="0">
              <a:latin typeface="+mj-lt"/>
            </a:endParaRPr>
          </a:p>
        </p:txBody>
      </p:sp>
      <p:pic>
        <p:nvPicPr>
          <p:cNvPr id="2" name="Picture 2" descr="Centro de datos de redes sociales. estadísticas de smm, investigación de marketing digital, análisis de tendencias de mercado. experta que estudia los resultados de la encuesta en línea. vector gratuito">
            <a:extLst>
              <a:ext uri="{FF2B5EF4-FFF2-40B4-BE49-F238E27FC236}">
                <a16:creationId xmlns:a16="http://schemas.microsoft.com/office/drawing/2014/main" id="{788870EA-5D0C-45A3-A444-8BB607264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611" y="1555657"/>
            <a:ext cx="2436055" cy="243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36987"/>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2008</TotalTime>
  <Words>848</Words>
  <Application>Microsoft Office PowerPoint</Application>
  <PresentationFormat>Panorámica</PresentationFormat>
  <Paragraphs>92</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Open Sans</vt:lpstr>
      <vt:lpstr>Symbol</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JULIA ISABEL ROBERTO</cp:lastModifiedBy>
  <cp:revision>290</cp:revision>
  <dcterms:modified xsi:type="dcterms:W3CDTF">2021-11-09T18:27:52Z</dcterms:modified>
</cp:coreProperties>
</file>