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WNUahKC/wjXMRp3TlcGh0Qnbma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ía E Ceballos"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 y="-1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1-04T17:50:46.656" idx="1">
    <p:pos x="6837" y="4199"/>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cr9YQI"/>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11-04T17:50:38.227" idx="2">
    <p:pos x="6837" y="4199"/>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cr9YQM"/>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1-09-30T20:50:48.996" idx="3">
    <p:pos x="6837" y="4199"/>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cYzMD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1-11-04T17:51:11.376" idx="4">
    <p:pos x="6837" y="4199"/>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cr9YQ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hyperlink" Target="https://www.freepik.es/vector-premium/diseno-barra-codigo_3789075.htm#page=1&amp;query=sistema%20de%20identificaci%C3%B3n%20de%20art%C3%ADculos&amp;position=27&amp;from_view=sear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hyperlink" Target="https://mecaluxco.cdnwm.com/documents/20197/2178528/Sistemas+de+identificaci%C3%B3n+autom%C3%A1tica-La+identificaci%C3%B3n+autom%C3%A1tica+de+art%C3%ADculos+en+un+almac%C3%A9n+gana+tiempo+y+dinero-es_ES.jpg/0a82c262-dfed-4e67-88ab-9d51236e13d5?t=1562850778000&amp;e=jpg&amp;imageThumbnail=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hyperlink" Target="https://www.freepik.es/psd-gratis/maqueta-pantalla-telefono-inteligente-psd-que-muestra-codigo-qr_16763152.htm#page=1&amp;query=QR&amp;position=2&amp;from_view=searc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hyperlink" Target="https://www.freepik.es/fotos-premium/empresario-icono-sistema-camara-seguridad-datos-estadisticos_4910119.htm#page=1&amp;query=registro%20de%20datos&amp;position=45&amp;from_view=search" TargetMode="External"/><Relationship Id="rId4" Type="http://schemas.openxmlformats.org/officeDocument/2006/relationships/hyperlink" Target="https://pixabay.com/es/photos/coca-pepsi-fanta-duende-7up-beber-50576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301833" y="1764592"/>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1800" b="0" i="0" u="none" strike="noStrike" cap="none">
                <a:solidFill>
                  <a:schemeClr val="lt1"/>
                </a:solidFill>
                <a:latin typeface="Calibri"/>
                <a:ea typeface="Calibri"/>
                <a:cs typeface="Calibri"/>
                <a:sym typeface="Calibri"/>
              </a:rPr>
              <a:t>Slider D </a:t>
            </a:r>
            <a:endParaRPr/>
          </a:p>
          <a:p>
            <a:pPr marL="0" marR="0" lvl="0" indent="0" algn="ctr" rtl="0">
              <a:spcBef>
                <a:spcPts val="0"/>
              </a:spcBef>
              <a:spcAft>
                <a:spcPts val="0"/>
              </a:spcAft>
              <a:buNone/>
            </a:pPr>
            <a:r>
              <a:rPr lang="es-CO" sz="1800" b="0" i="0" u="none" strike="noStrike" cap="none">
                <a:solidFill>
                  <a:schemeClr val="lt1"/>
                </a:solidFill>
                <a:latin typeface="Calibri"/>
                <a:ea typeface="Calibri"/>
                <a:cs typeface="Calibri"/>
                <a:sym typeface="Calibri"/>
              </a:rPr>
              <a:t>CF7_ 9.1_Elementos para la trazabilidad en el servicio</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Diseño de barra de código Vector Premium "/>
          <p:cNvPicPr preferRelativeResize="0"/>
          <p:nvPr/>
        </p:nvPicPr>
        <p:blipFill rotWithShape="1">
          <a:blip r:embed="rId3">
            <a:alphaModFix/>
          </a:blip>
          <a:srcRect t="8064" b="9948"/>
          <a:stretch/>
        </p:blipFill>
        <p:spPr>
          <a:xfrm>
            <a:off x="130433" y="115421"/>
            <a:ext cx="9663060" cy="6684164"/>
          </a:xfrm>
          <a:prstGeom prst="rect">
            <a:avLst/>
          </a:prstGeom>
          <a:noFill/>
          <a:ln>
            <a:noFill/>
          </a:ln>
        </p:spPr>
      </p:pic>
      <p:sp>
        <p:nvSpPr>
          <p:cNvPr id="90" name="Google Shape;90;p2"/>
          <p:cNvSpPr/>
          <p:nvPr/>
        </p:nvSpPr>
        <p:spPr>
          <a:xfrm>
            <a:off x="9717282" y="38686"/>
            <a:ext cx="2674038" cy="678062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2"/>
          <p:cNvSpPr/>
          <p:nvPr/>
        </p:nvSpPr>
        <p:spPr>
          <a:xfrm>
            <a:off x="9763406" y="0"/>
            <a:ext cx="2624721" cy="78163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400" b="0" i="0" u="none" strike="noStrike" cap="none">
                <a:solidFill>
                  <a:schemeClr val="lt1"/>
                </a:solidFill>
                <a:latin typeface="Arial"/>
                <a:ea typeface="Arial"/>
                <a:cs typeface="Arial"/>
                <a:sym typeface="Arial"/>
              </a:rPr>
              <a:t>Indicaciones para la producción</a:t>
            </a:r>
            <a:endParaRPr sz="1400" b="0" i="0" u="none" strike="noStrike" cap="none">
              <a:solidFill>
                <a:schemeClr val="dk1"/>
              </a:solidFill>
              <a:latin typeface="Calibri"/>
              <a:ea typeface="Calibri"/>
              <a:cs typeface="Calibri"/>
              <a:sym typeface="Calibri"/>
            </a:endParaRPr>
          </a:p>
        </p:txBody>
      </p:sp>
      <p:sp>
        <p:nvSpPr>
          <p:cNvPr id="92" name="Google Shape;92;p2"/>
          <p:cNvSpPr/>
          <p:nvPr/>
        </p:nvSpPr>
        <p:spPr>
          <a:xfrm>
            <a:off x="9760215" y="4035286"/>
            <a:ext cx="2627913" cy="280946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2"/>
          <p:cNvSpPr txBox="1"/>
          <p:nvPr/>
        </p:nvSpPr>
        <p:spPr>
          <a:xfrm>
            <a:off x="9836427" y="1196159"/>
            <a:ext cx="2435747"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400" b="0" i="0" u="none" strike="noStrike" cap="none">
                <a:solidFill>
                  <a:schemeClr val="dk1"/>
                </a:solidFill>
                <a:latin typeface="Arial"/>
                <a:ea typeface="Arial"/>
                <a:cs typeface="Arial"/>
                <a:sym typeface="Arial"/>
              </a:rPr>
              <a:t>Presentar en Slider está información.</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s-CO" sz="1400">
                <a:solidFill>
                  <a:schemeClr val="dk1"/>
                </a:solidFill>
                <a:latin typeface="Arial"/>
                <a:ea typeface="Arial"/>
                <a:cs typeface="Arial"/>
                <a:sym typeface="Arial"/>
              </a:rPr>
              <a:t>Mantener el dinamismo en todas y cada una de las diapositivas que siguen.  </a:t>
            </a:r>
            <a:endParaRPr/>
          </a:p>
        </p:txBody>
      </p:sp>
      <p:sp>
        <p:nvSpPr>
          <p:cNvPr id="94" name="Google Shape;94;p2"/>
          <p:cNvSpPr txBox="1"/>
          <p:nvPr/>
        </p:nvSpPr>
        <p:spPr>
          <a:xfrm>
            <a:off x="9836427" y="4110455"/>
            <a:ext cx="2462249"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0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0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https://www.freepik.es/vector-premium/diseno-barra-codigo_3789075.htm#page=1&amp;query=sistema%20de%20identificaci%C3%B3n%20de%20art%C3%ADculos&amp;position=27&amp;from_view=search</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chemeClr val="dk1"/>
              </a:solidFill>
              <a:latin typeface="Arial"/>
              <a:ea typeface="Arial"/>
              <a:cs typeface="Arial"/>
              <a:sym typeface="Arial"/>
            </a:endParaRPr>
          </a:p>
        </p:txBody>
      </p:sp>
      <p:sp>
        <p:nvSpPr>
          <p:cNvPr id="95" name="Google Shape;95;p2"/>
          <p:cNvSpPr/>
          <p:nvPr/>
        </p:nvSpPr>
        <p:spPr>
          <a:xfrm>
            <a:off x="96202" y="115421"/>
            <a:ext cx="9621079" cy="6627157"/>
          </a:xfrm>
          <a:prstGeom prst="rect">
            <a:avLst/>
          </a:prstGeom>
          <a:noFill/>
          <a:ln w="762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
          <p:cNvSpPr/>
          <p:nvPr/>
        </p:nvSpPr>
        <p:spPr>
          <a:xfrm>
            <a:off x="130433" y="4903301"/>
            <a:ext cx="5287617" cy="1812771"/>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
          <p:cNvSpPr txBox="1"/>
          <p:nvPr/>
        </p:nvSpPr>
        <p:spPr>
          <a:xfrm>
            <a:off x="120173" y="5006256"/>
            <a:ext cx="5103315" cy="187006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CO" sz="1000" b="1" dirty="0">
                <a:solidFill>
                  <a:schemeClr val="dk1"/>
                </a:solidFill>
                <a:latin typeface="Arial"/>
                <a:ea typeface="Arial"/>
                <a:cs typeface="Arial"/>
                <a:sym typeface="Arial"/>
              </a:rPr>
              <a:t>Sistema de identificación</a:t>
            </a:r>
            <a:endParaRPr dirty="0"/>
          </a:p>
          <a:p>
            <a:pPr marL="914400" marR="0" lvl="0" indent="0" algn="just" rtl="0">
              <a:lnSpc>
                <a:spcPct val="150000"/>
              </a:lnSpc>
              <a:spcBef>
                <a:spcPts val="0"/>
              </a:spcBef>
              <a:spcAft>
                <a:spcPts val="0"/>
              </a:spcAft>
              <a:buNone/>
            </a:pPr>
            <a:r>
              <a:rPr lang="es-CO" sz="1000" dirty="0">
                <a:solidFill>
                  <a:schemeClr val="dk1"/>
                </a:solidFill>
                <a:latin typeface="Arial"/>
                <a:ea typeface="Arial"/>
                <a:cs typeface="Arial"/>
                <a:sym typeface="Arial"/>
              </a:rPr>
              <a:t>Los sistemas de identificación son uno de los componentes básicos de cualquier seguimiento de la trazabilidad en el ámbito empresarial. Mediante estos sistemas se hace posible la identificación de los artículos, ya sea de forma individual o agrupados en lotes. Igualmente, permiten la identificación de los embalajes y cajas relacionas con la logística de almacén y reparto.</a:t>
            </a:r>
            <a:endParaRPr dirty="0"/>
          </a:p>
          <a:p>
            <a:pPr marL="0" marR="0" lvl="0" indent="0" algn="just" rtl="0">
              <a:lnSpc>
                <a:spcPct val="115000"/>
              </a:lnSpc>
              <a:spcBef>
                <a:spcPts val="0"/>
              </a:spcBef>
              <a:spcAft>
                <a:spcPts val="0"/>
              </a:spcAft>
              <a:buNone/>
            </a:pPr>
            <a:r>
              <a:rPr lang="es-CO" sz="1000" dirty="0">
                <a:solidFill>
                  <a:schemeClr val="dk1"/>
                </a:solidFill>
                <a:latin typeface="Arial"/>
                <a:ea typeface="Arial"/>
                <a:cs typeface="Arial"/>
                <a:sym typeface="Arial"/>
              </a:rPr>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descr="El código de barras y el RFID en el almacén - Mecalux.com.co"/>
          <p:cNvPicPr preferRelativeResize="0"/>
          <p:nvPr/>
        </p:nvPicPr>
        <p:blipFill rotWithShape="1">
          <a:blip r:embed="rId3">
            <a:alphaModFix/>
          </a:blip>
          <a:srcRect/>
          <a:stretch/>
        </p:blipFill>
        <p:spPr>
          <a:xfrm>
            <a:off x="112274" y="167919"/>
            <a:ext cx="9545435" cy="6520714"/>
          </a:xfrm>
          <a:prstGeom prst="rect">
            <a:avLst/>
          </a:prstGeom>
          <a:noFill/>
          <a:ln>
            <a:noFill/>
          </a:ln>
        </p:spPr>
      </p:pic>
      <p:sp>
        <p:nvSpPr>
          <p:cNvPr id="103" name="Google Shape;103;p3"/>
          <p:cNvSpPr/>
          <p:nvPr/>
        </p:nvSpPr>
        <p:spPr>
          <a:xfrm>
            <a:off x="9717282" y="38686"/>
            <a:ext cx="2674038" cy="678062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 name="Google Shape;104;p3"/>
          <p:cNvSpPr/>
          <p:nvPr/>
        </p:nvSpPr>
        <p:spPr>
          <a:xfrm>
            <a:off x="9763406" y="0"/>
            <a:ext cx="2624721" cy="78163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400" b="0" i="0" u="none" strike="noStrike" cap="none">
                <a:solidFill>
                  <a:schemeClr val="lt1"/>
                </a:solidFill>
                <a:latin typeface="Arial"/>
                <a:ea typeface="Arial"/>
                <a:cs typeface="Arial"/>
                <a:sym typeface="Arial"/>
              </a:rPr>
              <a:t>Indicaciones para la producción</a:t>
            </a:r>
            <a:endParaRPr sz="1400">
              <a:solidFill>
                <a:schemeClr val="dk1"/>
              </a:solidFill>
              <a:latin typeface="Calibri"/>
              <a:ea typeface="Calibri"/>
              <a:cs typeface="Calibri"/>
              <a:sym typeface="Calibri"/>
            </a:endParaRPr>
          </a:p>
        </p:txBody>
      </p:sp>
      <p:sp>
        <p:nvSpPr>
          <p:cNvPr id="105" name="Google Shape;105;p3"/>
          <p:cNvSpPr/>
          <p:nvPr/>
        </p:nvSpPr>
        <p:spPr>
          <a:xfrm>
            <a:off x="9760215" y="4035286"/>
            <a:ext cx="2627913" cy="280946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3"/>
          <p:cNvSpPr txBox="1"/>
          <p:nvPr/>
        </p:nvSpPr>
        <p:spPr>
          <a:xfrm>
            <a:off x="9836427" y="1196159"/>
            <a:ext cx="2435747"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400">
                <a:solidFill>
                  <a:schemeClr val="dk1"/>
                </a:solidFill>
                <a:latin typeface="Arial"/>
                <a:ea typeface="Arial"/>
                <a:cs typeface="Arial"/>
                <a:sym typeface="Arial"/>
              </a:rPr>
              <a:t>Presentar en Slider está información.</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s-CO" sz="1400">
                <a:solidFill>
                  <a:schemeClr val="dk1"/>
                </a:solidFill>
                <a:latin typeface="Arial"/>
                <a:ea typeface="Arial"/>
                <a:cs typeface="Arial"/>
                <a:sym typeface="Arial"/>
              </a:rPr>
              <a:t>Mantener el dinamismo en todas y cada una de las diapositivas que siguen.  </a:t>
            </a:r>
            <a:endParaRPr/>
          </a:p>
        </p:txBody>
      </p:sp>
      <p:sp>
        <p:nvSpPr>
          <p:cNvPr id="107" name="Google Shape;107;p3"/>
          <p:cNvSpPr txBox="1"/>
          <p:nvPr/>
        </p:nvSpPr>
        <p:spPr>
          <a:xfrm>
            <a:off x="9836427" y="4110455"/>
            <a:ext cx="2462100" cy="218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endParaRPr sz="14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000" b="0" i="0" u="sng" strike="noStrike" cap="none">
                <a:solidFill>
                  <a:schemeClr val="hlink"/>
                </a:solidFill>
                <a:latin typeface="Arial"/>
                <a:ea typeface="Arial"/>
                <a:cs typeface="Arial"/>
                <a:sym typeface="Arial"/>
                <a:hlinkClick r:id="rId4"/>
              </a:rPr>
              <a:t>https://mecaluxco.cdnwm.com/documents/20197/2178528/Sistemas+de+identificaci%C3%B3n+autom%C3%A1tica-La+identificaci%C3%B3n+autom%C3%A1tica+de+art%C3%ADculos+en+un+almac%C3%A9n+gana+tiempo+y+dinero-es_ES.jpg/0a82c262-dfed-4e67-88ab-9d51236e13d5?t=1562850778000&amp;e=jpg&amp;imageThumbnail=3</a:t>
            </a:r>
            <a:endParaRPr sz="1000">
              <a:solidFill>
                <a:schemeClr val="dk1"/>
              </a:solidFill>
            </a:endParaRPr>
          </a:p>
          <a:p>
            <a:pPr marL="0" marR="0" lvl="0" indent="0" algn="l" rtl="0">
              <a:lnSpc>
                <a:spcPct val="100000"/>
              </a:lnSpc>
              <a:spcBef>
                <a:spcPts val="0"/>
              </a:spcBef>
              <a:spcAft>
                <a:spcPts val="0"/>
              </a:spcAft>
              <a:buClr>
                <a:schemeClr val="dk1"/>
              </a:buClr>
              <a:buSzPts val="300"/>
              <a:buFont typeface="Arial"/>
              <a:buNone/>
            </a:pPr>
            <a:endParaRPr sz="1000">
              <a:solidFill>
                <a:schemeClr val="dk1"/>
              </a:solidFill>
            </a:endParaRPr>
          </a:p>
        </p:txBody>
      </p:sp>
      <p:sp>
        <p:nvSpPr>
          <p:cNvPr id="108" name="Google Shape;108;p3"/>
          <p:cNvSpPr/>
          <p:nvPr/>
        </p:nvSpPr>
        <p:spPr>
          <a:xfrm>
            <a:off x="96202" y="115421"/>
            <a:ext cx="9621079" cy="6627157"/>
          </a:xfrm>
          <a:prstGeom prst="rect">
            <a:avLst/>
          </a:prstGeom>
          <a:noFill/>
          <a:ln w="762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3"/>
          <p:cNvSpPr/>
          <p:nvPr/>
        </p:nvSpPr>
        <p:spPr>
          <a:xfrm>
            <a:off x="130965" y="4877311"/>
            <a:ext cx="5287617" cy="1812771"/>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3"/>
          <p:cNvSpPr txBox="1"/>
          <p:nvPr/>
        </p:nvSpPr>
        <p:spPr>
          <a:xfrm>
            <a:off x="185161" y="4985370"/>
            <a:ext cx="5103315"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CO" sz="1000" b="1" dirty="0">
                <a:solidFill>
                  <a:schemeClr val="dk1"/>
                </a:solidFill>
                <a:latin typeface="Arial"/>
                <a:ea typeface="Arial"/>
                <a:cs typeface="Arial"/>
                <a:sym typeface="Arial"/>
              </a:rPr>
              <a:t>Sistema de captura de datos</a:t>
            </a:r>
            <a:endParaRPr dirty="0"/>
          </a:p>
          <a:p>
            <a:pPr marL="914400" marR="0" lvl="0" indent="0" algn="just" rtl="0">
              <a:lnSpc>
                <a:spcPct val="150000"/>
              </a:lnSpc>
              <a:spcBef>
                <a:spcPts val="0"/>
              </a:spcBef>
              <a:spcAft>
                <a:spcPts val="0"/>
              </a:spcAft>
              <a:buNone/>
            </a:pPr>
            <a:r>
              <a:rPr lang="es-CO" sz="1000" dirty="0">
                <a:solidFill>
                  <a:schemeClr val="dk1"/>
                </a:solidFill>
                <a:latin typeface="Arial"/>
                <a:ea typeface="Arial"/>
                <a:cs typeface="Arial"/>
                <a:sym typeface="Arial"/>
              </a:rPr>
              <a:t>A la hora de implantar un buen sistema de trazabilidad es fundamental utilizar alguna herramienta de captura de datos. Esta debe obtener y registrar la información sobre las materias primas utilizadas, los datos de la planta en la que se fabrica y los datos de la gestión de almacenes.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Maqueta de pantalla de teléfono inteligente psd que muestra un código qr PSD gratuito"/>
          <p:cNvPicPr preferRelativeResize="0"/>
          <p:nvPr/>
        </p:nvPicPr>
        <p:blipFill rotWithShape="1">
          <a:blip r:embed="rId3">
            <a:alphaModFix/>
          </a:blip>
          <a:srcRect t="8771" b="18091"/>
          <a:stretch/>
        </p:blipFill>
        <p:spPr>
          <a:xfrm>
            <a:off x="2158885" y="115421"/>
            <a:ext cx="5948795" cy="6531493"/>
          </a:xfrm>
          <a:prstGeom prst="rect">
            <a:avLst/>
          </a:prstGeom>
          <a:noFill/>
          <a:ln>
            <a:noFill/>
          </a:ln>
        </p:spPr>
      </p:pic>
      <p:sp>
        <p:nvSpPr>
          <p:cNvPr id="116" name="Google Shape;116;p4"/>
          <p:cNvSpPr/>
          <p:nvPr/>
        </p:nvSpPr>
        <p:spPr>
          <a:xfrm>
            <a:off x="9717282" y="38686"/>
            <a:ext cx="2674038" cy="678062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7" name="Google Shape;117;p4"/>
          <p:cNvSpPr/>
          <p:nvPr/>
        </p:nvSpPr>
        <p:spPr>
          <a:xfrm>
            <a:off x="9763406" y="0"/>
            <a:ext cx="2624721" cy="78163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400" b="0" i="0" u="none" strike="noStrike" cap="none">
                <a:solidFill>
                  <a:schemeClr val="lt1"/>
                </a:solidFill>
                <a:latin typeface="Arial"/>
                <a:ea typeface="Arial"/>
                <a:cs typeface="Arial"/>
                <a:sym typeface="Arial"/>
              </a:rPr>
              <a:t>Indicaciones para la producción</a:t>
            </a:r>
            <a:endParaRPr sz="1400">
              <a:solidFill>
                <a:schemeClr val="dk1"/>
              </a:solidFill>
              <a:latin typeface="Calibri"/>
              <a:ea typeface="Calibri"/>
              <a:cs typeface="Calibri"/>
              <a:sym typeface="Calibri"/>
            </a:endParaRPr>
          </a:p>
        </p:txBody>
      </p:sp>
      <p:sp>
        <p:nvSpPr>
          <p:cNvPr id="118" name="Google Shape;118;p4"/>
          <p:cNvSpPr/>
          <p:nvPr/>
        </p:nvSpPr>
        <p:spPr>
          <a:xfrm>
            <a:off x="9717281" y="4009677"/>
            <a:ext cx="2670846" cy="280946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4"/>
          <p:cNvSpPr txBox="1"/>
          <p:nvPr/>
        </p:nvSpPr>
        <p:spPr>
          <a:xfrm>
            <a:off x="9836427" y="1196159"/>
            <a:ext cx="2435747"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400">
                <a:solidFill>
                  <a:schemeClr val="dk1"/>
                </a:solidFill>
                <a:latin typeface="Arial"/>
                <a:ea typeface="Arial"/>
                <a:cs typeface="Arial"/>
                <a:sym typeface="Arial"/>
              </a:rPr>
              <a:t>Presentar en Slider está información.</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s-CO" sz="1400">
                <a:solidFill>
                  <a:schemeClr val="dk1"/>
                </a:solidFill>
                <a:latin typeface="Arial"/>
                <a:ea typeface="Arial"/>
                <a:cs typeface="Arial"/>
                <a:sym typeface="Arial"/>
              </a:rPr>
              <a:t>Mantener el dinamismo en todas y cada una de las diapositivas que siguen.  </a:t>
            </a:r>
            <a:endParaRPr/>
          </a:p>
        </p:txBody>
      </p:sp>
      <p:sp>
        <p:nvSpPr>
          <p:cNvPr id="120" name="Google Shape;120;p4"/>
          <p:cNvSpPr txBox="1"/>
          <p:nvPr/>
        </p:nvSpPr>
        <p:spPr>
          <a:xfrm>
            <a:off x="9836427" y="4295402"/>
            <a:ext cx="2355573"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endParaRPr sz="14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0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https://www.freepik.es/psd-gratis/maqueta-pantalla-telefono-inteligente-psd-que-muestra-codigo-qr_16763152.htm#page=1&amp;query=QR&amp;position=2&amp;from_view=search</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chemeClr val="dk1"/>
              </a:solidFill>
              <a:latin typeface="Arial"/>
              <a:ea typeface="Arial"/>
              <a:cs typeface="Arial"/>
              <a:sym typeface="Arial"/>
            </a:endParaRPr>
          </a:p>
        </p:txBody>
      </p:sp>
      <p:sp>
        <p:nvSpPr>
          <p:cNvPr id="121" name="Google Shape;121;p4"/>
          <p:cNvSpPr/>
          <p:nvPr/>
        </p:nvSpPr>
        <p:spPr>
          <a:xfrm>
            <a:off x="96202" y="115421"/>
            <a:ext cx="9621079" cy="6627157"/>
          </a:xfrm>
          <a:prstGeom prst="rect">
            <a:avLst/>
          </a:prstGeom>
          <a:noFill/>
          <a:ln w="762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4"/>
          <p:cNvSpPr/>
          <p:nvPr/>
        </p:nvSpPr>
        <p:spPr>
          <a:xfrm>
            <a:off x="150398" y="4875041"/>
            <a:ext cx="5287617" cy="1812771"/>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4"/>
          <p:cNvSpPr txBox="1"/>
          <p:nvPr/>
        </p:nvSpPr>
        <p:spPr>
          <a:xfrm>
            <a:off x="147205" y="5008185"/>
            <a:ext cx="5103315" cy="17081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CO" sz="1000" i="1" dirty="0">
                <a:solidFill>
                  <a:schemeClr val="dk1"/>
                </a:solidFill>
                <a:latin typeface="Arial"/>
                <a:ea typeface="Arial"/>
                <a:cs typeface="Arial"/>
                <a:sym typeface="Arial"/>
              </a:rPr>
              <a:t>Software </a:t>
            </a:r>
            <a:r>
              <a:rPr lang="es-CO" sz="1000" dirty="0">
                <a:solidFill>
                  <a:schemeClr val="dk1"/>
                </a:solidFill>
                <a:latin typeface="Arial"/>
                <a:ea typeface="Arial"/>
                <a:cs typeface="Arial"/>
                <a:sym typeface="Arial"/>
              </a:rPr>
              <a:t>para captura de datos</a:t>
            </a:r>
            <a:endParaRPr dirty="0"/>
          </a:p>
          <a:p>
            <a:pPr marL="914400" marR="0" lvl="0" indent="0" algn="just" rtl="0">
              <a:lnSpc>
                <a:spcPct val="150000"/>
              </a:lnSpc>
              <a:spcBef>
                <a:spcPts val="0"/>
              </a:spcBef>
              <a:spcAft>
                <a:spcPts val="0"/>
              </a:spcAft>
              <a:buNone/>
            </a:pPr>
            <a:r>
              <a:rPr lang="es-CO" sz="1000" dirty="0">
                <a:solidFill>
                  <a:schemeClr val="dk1"/>
                </a:solidFill>
                <a:latin typeface="Arial"/>
                <a:ea typeface="Arial"/>
                <a:cs typeface="Arial"/>
                <a:sym typeface="Arial"/>
              </a:rPr>
              <a:t>Sin negar la importancia de los dos sistemas anteriormente analizados, de poco servirían todos los datos obtenidos si después no se cuenta con las herramientas para analizarlos y darles un uso adecuado. Por esto, es esencial la utilización de un </a:t>
            </a:r>
            <a:r>
              <a:rPr lang="es-CO" sz="1000" i="1" dirty="0">
                <a:solidFill>
                  <a:schemeClr val="dk1"/>
                </a:solidFill>
                <a:latin typeface="Arial"/>
                <a:ea typeface="Arial"/>
                <a:cs typeface="Arial"/>
                <a:sym typeface="Arial"/>
              </a:rPr>
              <a:t>software</a:t>
            </a:r>
            <a:r>
              <a:rPr lang="es-CO" sz="1000" dirty="0">
                <a:solidFill>
                  <a:schemeClr val="dk1"/>
                </a:solidFill>
                <a:latin typeface="Arial"/>
                <a:ea typeface="Arial"/>
                <a:cs typeface="Arial"/>
                <a:sym typeface="Arial"/>
              </a:rPr>
              <a:t> especializado que permita la gestión correcta de toda la información acumulada y su posterior administración.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5" descr="Empresario con icono de sistema de cámara de seguridad y datos estadísticos - Foto Premium "/>
          <p:cNvPicPr preferRelativeResize="0"/>
          <p:nvPr/>
        </p:nvPicPr>
        <p:blipFill rotWithShape="1">
          <a:blip r:embed="rId3">
            <a:alphaModFix/>
          </a:blip>
          <a:srcRect/>
          <a:stretch/>
        </p:blipFill>
        <p:spPr>
          <a:xfrm>
            <a:off x="187739" y="153988"/>
            <a:ext cx="9317197" cy="6588589"/>
          </a:xfrm>
          <a:prstGeom prst="rect">
            <a:avLst/>
          </a:prstGeom>
          <a:noFill/>
          <a:ln>
            <a:noFill/>
          </a:ln>
        </p:spPr>
      </p:pic>
      <p:sp>
        <p:nvSpPr>
          <p:cNvPr id="129" name="Google Shape;129;p5"/>
          <p:cNvSpPr/>
          <p:nvPr/>
        </p:nvSpPr>
        <p:spPr>
          <a:xfrm>
            <a:off x="9717282" y="38686"/>
            <a:ext cx="2674038" cy="678062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5"/>
          <p:cNvSpPr/>
          <p:nvPr/>
        </p:nvSpPr>
        <p:spPr>
          <a:xfrm>
            <a:off x="9763406" y="0"/>
            <a:ext cx="2624721" cy="78163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400" b="0" i="0" u="none" strike="noStrike" cap="none">
                <a:solidFill>
                  <a:schemeClr val="lt1"/>
                </a:solidFill>
                <a:latin typeface="Arial"/>
                <a:ea typeface="Arial"/>
                <a:cs typeface="Arial"/>
                <a:sym typeface="Arial"/>
              </a:rPr>
              <a:t>Indicaciones para la producción</a:t>
            </a:r>
            <a:endParaRPr sz="1400">
              <a:solidFill>
                <a:schemeClr val="dk1"/>
              </a:solidFill>
              <a:latin typeface="Calibri"/>
              <a:ea typeface="Calibri"/>
              <a:cs typeface="Calibri"/>
              <a:sym typeface="Calibri"/>
            </a:endParaRPr>
          </a:p>
        </p:txBody>
      </p:sp>
      <p:sp>
        <p:nvSpPr>
          <p:cNvPr id="131" name="Google Shape;131;p5"/>
          <p:cNvSpPr/>
          <p:nvPr/>
        </p:nvSpPr>
        <p:spPr>
          <a:xfrm>
            <a:off x="9760215" y="4035286"/>
            <a:ext cx="2627913" cy="280946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300"/>
              <a:buFont typeface="Arial"/>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5"/>
          <p:cNvSpPr txBox="1"/>
          <p:nvPr/>
        </p:nvSpPr>
        <p:spPr>
          <a:xfrm>
            <a:off x="9836427" y="1196159"/>
            <a:ext cx="2435747"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400">
                <a:solidFill>
                  <a:schemeClr val="dk1"/>
                </a:solidFill>
                <a:latin typeface="Arial"/>
                <a:ea typeface="Arial"/>
                <a:cs typeface="Arial"/>
                <a:sym typeface="Arial"/>
              </a:rPr>
              <a:t>Presentar en Slider está información.</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s-CO" sz="1400">
                <a:solidFill>
                  <a:schemeClr val="dk1"/>
                </a:solidFill>
                <a:latin typeface="Arial"/>
                <a:ea typeface="Arial"/>
                <a:cs typeface="Arial"/>
                <a:sym typeface="Arial"/>
              </a:rPr>
              <a:t>Mantener el dinamismo en todas y cada una de las diapositivas que siguen.  </a:t>
            </a:r>
            <a:endParaRPr/>
          </a:p>
        </p:txBody>
      </p:sp>
      <p:sp>
        <p:nvSpPr>
          <p:cNvPr id="133" name="Google Shape;133;p5"/>
          <p:cNvSpPr txBox="1"/>
          <p:nvPr/>
        </p:nvSpPr>
        <p:spPr>
          <a:xfrm>
            <a:off x="9823175" y="4035286"/>
            <a:ext cx="2462249"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endParaRPr sz="14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0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Clr>
                <a:schemeClr val="dk1"/>
              </a:buClr>
              <a:buSzPts val="300"/>
              <a:buFont typeface="Arial"/>
              <a:buNone/>
            </a:pPr>
            <a:r>
              <a:rPr lang="es-CO" sz="10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https://www.freepik.es/fotos-premium/empresario-icono-sistema-camara-seguridad-datos-estadisticos_4910119.htm#page=1&amp;query=registro%20de%20datos&amp;position=45&amp;from_view=search</a:t>
            </a: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chemeClr val="dk1"/>
              </a:solidFill>
              <a:latin typeface="Arial"/>
              <a:ea typeface="Arial"/>
              <a:cs typeface="Arial"/>
              <a:sym typeface="Arial"/>
            </a:endParaRPr>
          </a:p>
        </p:txBody>
      </p:sp>
      <p:sp>
        <p:nvSpPr>
          <p:cNvPr id="134" name="Google Shape;134;p5"/>
          <p:cNvSpPr/>
          <p:nvPr/>
        </p:nvSpPr>
        <p:spPr>
          <a:xfrm>
            <a:off x="96202" y="115421"/>
            <a:ext cx="9621079" cy="6627157"/>
          </a:xfrm>
          <a:prstGeom prst="rect">
            <a:avLst/>
          </a:prstGeom>
          <a:noFill/>
          <a:ln w="762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p:nvPr/>
        </p:nvSpPr>
        <p:spPr>
          <a:xfrm>
            <a:off x="113377" y="4891240"/>
            <a:ext cx="5287617" cy="1812771"/>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txBox="1"/>
          <p:nvPr/>
        </p:nvSpPr>
        <p:spPr>
          <a:xfrm>
            <a:off x="187740" y="5151776"/>
            <a:ext cx="5103315" cy="147728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CO" sz="1000" b="1" dirty="0">
                <a:solidFill>
                  <a:schemeClr val="dk1"/>
                </a:solidFill>
                <a:latin typeface="Arial"/>
                <a:ea typeface="Arial"/>
                <a:cs typeface="Arial"/>
                <a:sym typeface="Arial"/>
              </a:rPr>
              <a:t>Los datos para registrar</a:t>
            </a:r>
            <a:endParaRPr dirty="0"/>
          </a:p>
          <a:p>
            <a:pPr marL="914400" marR="0" lvl="0" indent="0" algn="just" rtl="0">
              <a:lnSpc>
                <a:spcPct val="150000"/>
              </a:lnSpc>
              <a:spcBef>
                <a:spcPts val="0"/>
              </a:spcBef>
              <a:spcAft>
                <a:spcPts val="0"/>
              </a:spcAft>
              <a:buNone/>
            </a:pPr>
            <a:r>
              <a:rPr lang="es-CO" sz="1000" dirty="0">
                <a:solidFill>
                  <a:schemeClr val="dk1"/>
                </a:solidFill>
                <a:latin typeface="Arial"/>
                <a:ea typeface="Arial"/>
                <a:cs typeface="Arial"/>
                <a:sym typeface="Arial"/>
              </a:rPr>
              <a:t>Una vez se tienen todos los datos llega el momento de registrarlos, analizarlos y darles un uso adecuado. La información sobre la trazabilidad va a ser </a:t>
            </a:r>
            <a:r>
              <a:rPr lang="es-CO" sz="1000">
                <a:solidFill>
                  <a:schemeClr val="dk1"/>
                </a:solidFill>
                <a:latin typeface="Arial"/>
                <a:ea typeface="Arial"/>
                <a:cs typeface="Arial"/>
                <a:sym typeface="Arial"/>
              </a:rPr>
              <a:t>muy diferente, </a:t>
            </a:r>
            <a:r>
              <a:rPr lang="es-CO" sz="1000" dirty="0">
                <a:solidFill>
                  <a:schemeClr val="dk1"/>
                </a:solidFill>
                <a:latin typeface="Arial"/>
                <a:ea typeface="Arial"/>
                <a:cs typeface="Arial"/>
                <a:sym typeface="Arial"/>
              </a:rPr>
              <a:t>dependiendo de la clase de producto, del sector empresarial y de cuáles son los requerimientos del usuario final.</a:t>
            </a:r>
            <a:endParaRPr dirty="0"/>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578</Words>
  <Application>Microsoft Office PowerPoint</Application>
  <PresentationFormat>Panorámica</PresentationFormat>
  <Paragraphs>159</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E Ceballos</dc:creator>
  <cp:lastModifiedBy>JULIA ISABEL ROBERTO</cp:lastModifiedBy>
  <cp:revision>3</cp:revision>
  <dcterms:created xsi:type="dcterms:W3CDTF">2021-07-12T21:41:00Z</dcterms:created>
  <dcterms:modified xsi:type="dcterms:W3CDTF">2021-11-09T18:07:29Z</dcterms:modified>
</cp:coreProperties>
</file>