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 roundtripDataSignature="AMtx7mhKxzSReeix23qSL6QDJHQXPiL6v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60" y="-9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customschemas.google.com/relationships/presentationmetadata" Target="metadata"/><Relationship Id="rId4" Type="http://schemas.openxmlformats.org/officeDocument/2006/relationships/slide" Target="slides/slide3.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
        <p:nvSpPr>
          <p:cNvPr id="76" name="Google Shape;7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0: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
        <p:nvSpPr>
          <p:cNvPr id="94" name="Google Shape;9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
        <p:nvSpPr>
          <p:cNvPr id="114" name="Google Shape;114;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2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
        <p:nvSpPr>
          <p:cNvPr id="133" name="Google Shape;13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2"/>
            <a:ext cx="9144000" cy="23876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a:lvl2pPr>
            <a:lvl3pPr marR="0" lvl="2" algn="l">
              <a:lnSpc>
                <a:spcPct val="100000"/>
              </a:lnSpc>
              <a:spcBef>
                <a:spcPts val="0"/>
              </a:spcBef>
              <a:spcAft>
                <a:spcPts val="0"/>
              </a:spcAft>
              <a:buSzPts val="1400"/>
              <a:buNone/>
              <a:defRPr/>
            </a:lvl3pPr>
            <a:lvl4pPr marR="0" lvl="3" algn="l">
              <a:lnSpc>
                <a:spcPct val="100000"/>
              </a:lnSpc>
              <a:spcBef>
                <a:spcPts val="0"/>
              </a:spcBef>
              <a:spcAft>
                <a:spcPts val="0"/>
              </a:spcAft>
              <a:buSzPts val="1400"/>
              <a:buNone/>
              <a:defRPr/>
            </a:lvl4pPr>
            <a:lvl5pPr marR="0" lvl="4" algn="l">
              <a:lnSpc>
                <a:spcPct val="100000"/>
              </a:lnSpc>
              <a:spcBef>
                <a:spcPts val="0"/>
              </a:spcBef>
              <a:spcAft>
                <a:spcPts val="0"/>
              </a:spcAft>
              <a:buSzPts val="1400"/>
              <a:buNone/>
              <a:defRPr/>
            </a:lvl5pPr>
            <a:lvl6pPr marR="0" lvl="5" algn="l">
              <a:lnSpc>
                <a:spcPct val="100000"/>
              </a:lnSpc>
              <a:spcBef>
                <a:spcPts val="0"/>
              </a:spcBef>
              <a:spcAft>
                <a:spcPts val="0"/>
              </a:spcAft>
              <a:buSzPts val="1400"/>
              <a:buNone/>
              <a:defRPr/>
            </a:lvl6pPr>
            <a:lvl7pPr marR="0" lvl="6" algn="l">
              <a:lnSpc>
                <a:spcPct val="100000"/>
              </a:lnSpc>
              <a:spcBef>
                <a:spcPts val="0"/>
              </a:spcBef>
              <a:spcAft>
                <a:spcPts val="0"/>
              </a:spcAft>
              <a:buSzPts val="1400"/>
              <a:buNone/>
              <a:defRPr/>
            </a:lvl7pPr>
            <a:lvl8pPr marR="0" lvl="7" algn="l">
              <a:lnSpc>
                <a:spcPct val="100000"/>
              </a:lnSpc>
              <a:spcBef>
                <a:spcPts val="0"/>
              </a:spcBef>
              <a:spcAft>
                <a:spcPts val="0"/>
              </a:spcAft>
              <a:buSzPts val="1400"/>
              <a:buNone/>
              <a:defRPr/>
            </a:lvl8pPr>
            <a:lvl9pPr marR="0" lvl="8" algn="l">
              <a:lnSpc>
                <a:spcPct val="100000"/>
              </a:lnSpc>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524000" y="3602037"/>
            <a:ext cx="9144000" cy="1655761"/>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9"/>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17"/>
        <p:cNvGrpSpPr/>
        <p:nvPr/>
      </p:nvGrpSpPr>
      <p:grpSpPr>
        <a:xfrm>
          <a:off x="0" y="0"/>
          <a:ext cx="0" cy="0"/>
          <a:chOff x="0" y="0"/>
          <a:chExt cx="0" cy="0"/>
        </a:xfrm>
      </p:grpSpPr>
      <p:sp>
        <p:nvSpPr>
          <p:cNvPr id="18" name="Google Shape;18;p11"/>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1"/>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0" name="Google Shape;20;p11"/>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1" name="Google Shape;21;p11"/>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1"/>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24"/>
        <p:cNvGrpSpPr/>
        <p:nvPr/>
      </p:nvGrpSpPr>
      <p:grpSpPr>
        <a:xfrm>
          <a:off x="0" y="0"/>
          <a:ext cx="0" cy="0"/>
          <a:chOff x="0" y="0"/>
          <a:chExt cx="0" cy="0"/>
        </a:xfrm>
      </p:grpSpPr>
      <p:sp>
        <p:nvSpPr>
          <p:cNvPr id="25" name="Google Shape;25;p12"/>
          <p:cNvSpPr txBox="1">
            <a:spLocks noGrp="1"/>
          </p:cNvSpPr>
          <p:nvPr>
            <p:ph type="title"/>
          </p:nvPr>
        </p:nvSpPr>
        <p:spPr>
          <a:xfrm>
            <a:off x="839787"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2"/>
          <p:cNvSpPr txBox="1">
            <a:spLocks noGrp="1"/>
          </p:cNvSpPr>
          <p:nvPr>
            <p:ph type="body" idx="1"/>
          </p:nvPr>
        </p:nvSpPr>
        <p:spPr>
          <a:xfrm>
            <a:off x="839787" y="1681163"/>
            <a:ext cx="51577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27" name="Google Shape;27;p12"/>
          <p:cNvSpPr txBox="1">
            <a:spLocks noGrp="1"/>
          </p:cNvSpPr>
          <p:nvPr>
            <p:ph type="body" idx="2"/>
          </p:nvPr>
        </p:nvSpPr>
        <p:spPr>
          <a:xfrm>
            <a:off x="839787" y="2505075"/>
            <a:ext cx="51577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8" name="Google Shape;28;p12"/>
          <p:cNvSpPr txBox="1">
            <a:spLocks noGrp="1"/>
          </p:cNvSpPr>
          <p:nvPr>
            <p:ph type="body" idx="3"/>
          </p:nvPr>
        </p:nvSpPr>
        <p:spPr>
          <a:xfrm>
            <a:off x="6172200" y="1681163"/>
            <a:ext cx="51831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29" name="Google Shape;29;p12"/>
          <p:cNvSpPr txBox="1">
            <a:spLocks noGrp="1"/>
          </p:cNvSpPr>
          <p:nvPr>
            <p:ph type="body" idx="4"/>
          </p:nvPr>
        </p:nvSpPr>
        <p:spPr>
          <a:xfrm>
            <a:off x="6172200" y="2505075"/>
            <a:ext cx="51831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0" name="Google Shape;30;p12"/>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12"/>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3"/>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13"/>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38"/>
        <p:cNvGrpSpPr/>
        <p:nvPr/>
      </p:nvGrpSpPr>
      <p:grpSpPr>
        <a:xfrm>
          <a:off x="0" y="0"/>
          <a:ext cx="0" cy="0"/>
          <a:chOff x="0" y="0"/>
          <a:chExt cx="0" cy="0"/>
        </a:xfrm>
      </p:grpSpPr>
      <p:sp>
        <p:nvSpPr>
          <p:cNvPr id="39" name="Google Shape;39;p1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0" name="Google Shape;40;p1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1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2"/>
        <p:cNvGrpSpPr/>
        <p:nvPr/>
      </p:nvGrpSpPr>
      <p:grpSpPr>
        <a:xfrm>
          <a:off x="0" y="0"/>
          <a:ext cx="0" cy="0"/>
          <a:chOff x="0" y="0"/>
          <a:chExt cx="0" cy="0"/>
        </a:xfrm>
      </p:grpSpPr>
      <p:sp>
        <p:nvSpPr>
          <p:cNvPr id="43" name="Google Shape;43;p15"/>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5"/>
          <p:cNvSpPr txBox="1">
            <a:spLocks noGrp="1"/>
          </p:cNvSpPr>
          <p:nvPr>
            <p:ph type="body" idx="1"/>
          </p:nvPr>
        </p:nvSpPr>
        <p:spPr>
          <a:xfrm>
            <a:off x="5183187" y="987425"/>
            <a:ext cx="6172199" cy="4873624"/>
          </a:xfrm>
          <a:prstGeom prst="rect">
            <a:avLst/>
          </a:prstGeom>
          <a:noFill/>
          <a:ln>
            <a:noFill/>
          </a:ln>
        </p:spPr>
        <p:txBody>
          <a:bodyPr spcFirstLastPara="1" wrap="square" lIns="91425" tIns="91425" rIns="91425" bIns="91425" anchor="t" anchorCtr="0">
            <a:noAutofit/>
          </a:bodyPr>
          <a:lstStyle>
            <a:lvl1pPr marL="457200" lvl="0" indent="-431800" algn="l">
              <a:lnSpc>
                <a:spcPct val="90000"/>
              </a:lnSpc>
              <a:spcBef>
                <a:spcPts val="0"/>
              </a:spcBef>
              <a:spcAft>
                <a:spcPts val="0"/>
              </a:spcAft>
              <a:buSzPts val="3200"/>
              <a:buChar char="•"/>
              <a:defRPr sz="3200"/>
            </a:lvl1pPr>
            <a:lvl2pPr marL="914400" lvl="1" indent="-406400" algn="l">
              <a:lnSpc>
                <a:spcPct val="90000"/>
              </a:lnSpc>
              <a:spcBef>
                <a:spcPts val="0"/>
              </a:spcBef>
              <a:spcAft>
                <a:spcPts val="0"/>
              </a:spcAft>
              <a:buSzPts val="2800"/>
              <a:buChar char="•"/>
              <a:defRPr sz="2800"/>
            </a:lvl2pPr>
            <a:lvl3pPr marL="1371600" lvl="2" indent="-381000" algn="l">
              <a:lnSpc>
                <a:spcPct val="90000"/>
              </a:lnSpc>
              <a:spcBef>
                <a:spcPts val="0"/>
              </a:spcBef>
              <a:spcAft>
                <a:spcPts val="0"/>
              </a:spcAft>
              <a:buSzPts val="2400"/>
              <a:buChar char="•"/>
              <a:defRPr sz="2400"/>
            </a:lvl3pPr>
            <a:lvl4pPr marL="1828800" lvl="3" indent="-355600" algn="l">
              <a:lnSpc>
                <a:spcPct val="90000"/>
              </a:lnSpc>
              <a:spcBef>
                <a:spcPts val="0"/>
              </a:spcBef>
              <a:spcAft>
                <a:spcPts val="0"/>
              </a:spcAft>
              <a:buSzPts val="2000"/>
              <a:buChar char="•"/>
              <a:defRPr sz="2000"/>
            </a:lvl4pPr>
            <a:lvl5pPr marL="2286000" lvl="4" indent="-355600" algn="l">
              <a:lnSpc>
                <a:spcPct val="90000"/>
              </a:lnSpc>
              <a:spcBef>
                <a:spcPts val="0"/>
              </a:spcBef>
              <a:spcAft>
                <a:spcPts val="0"/>
              </a:spcAft>
              <a:buSzPts val="2000"/>
              <a:buChar char="•"/>
              <a:defRPr sz="2000"/>
            </a:lvl5pPr>
            <a:lvl6pPr marL="2743200" lvl="5" indent="-355600" algn="l">
              <a:lnSpc>
                <a:spcPct val="90000"/>
              </a:lnSpc>
              <a:spcBef>
                <a:spcPts val="0"/>
              </a:spcBef>
              <a:spcAft>
                <a:spcPts val="0"/>
              </a:spcAft>
              <a:buSzPts val="2000"/>
              <a:buChar char="•"/>
              <a:defRPr sz="2000"/>
            </a:lvl6pPr>
            <a:lvl7pPr marL="3200400" lvl="6" indent="-355600" algn="l">
              <a:lnSpc>
                <a:spcPct val="90000"/>
              </a:lnSpc>
              <a:spcBef>
                <a:spcPts val="0"/>
              </a:spcBef>
              <a:spcAft>
                <a:spcPts val="0"/>
              </a:spcAft>
              <a:buSzPts val="2000"/>
              <a:buChar char="•"/>
              <a:defRPr sz="2000"/>
            </a:lvl7pPr>
            <a:lvl8pPr marL="3657600" lvl="7" indent="-355600" algn="l">
              <a:lnSpc>
                <a:spcPct val="90000"/>
              </a:lnSpc>
              <a:spcBef>
                <a:spcPts val="0"/>
              </a:spcBef>
              <a:spcAft>
                <a:spcPts val="0"/>
              </a:spcAft>
              <a:buSzPts val="2000"/>
              <a:buChar char="•"/>
              <a:defRPr sz="2000"/>
            </a:lvl8pPr>
            <a:lvl9pPr marL="4114800" lvl="8" indent="-355600" algn="l">
              <a:lnSpc>
                <a:spcPct val="90000"/>
              </a:lnSpc>
              <a:spcBef>
                <a:spcPts val="0"/>
              </a:spcBef>
              <a:spcAft>
                <a:spcPts val="0"/>
              </a:spcAft>
              <a:buSzPts val="2000"/>
              <a:buChar char="•"/>
              <a:defRPr sz="2000"/>
            </a:lvl9pPr>
          </a:lstStyle>
          <a:p>
            <a:endParaRPr/>
          </a:p>
        </p:txBody>
      </p:sp>
      <p:sp>
        <p:nvSpPr>
          <p:cNvPr id="45" name="Google Shape;45;p15"/>
          <p:cNvSpPr txBox="1">
            <a:spLocks noGrp="1"/>
          </p:cNvSpPr>
          <p:nvPr>
            <p:ph type="body" idx="2"/>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46" name="Google Shape;46;p15"/>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15"/>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49"/>
        <p:cNvGrpSpPr/>
        <p:nvPr/>
      </p:nvGrpSpPr>
      <p:grpSpPr>
        <a:xfrm>
          <a:off x="0" y="0"/>
          <a:ext cx="0" cy="0"/>
          <a:chOff x="0" y="0"/>
          <a:chExt cx="0" cy="0"/>
        </a:xfrm>
      </p:grpSpPr>
      <p:sp>
        <p:nvSpPr>
          <p:cNvPr id="50" name="Google Shape;50;p16"/>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6"/>
          <p:cNvSpPr>
            <a:spLocks noGrp="1"/>
          </p:cNvSpPr>
          <p:nvPr>
            <p:ph type="pic" idx="2"/>
          </p:nvPr>
        </p:nvSpPr>
        <p:spPr>
          <a:xfrm>
            <a:off x="5183187" y="987425"/>
            <a:ext cx="6172199" cy="4873624"/>
          </a:xfrm>
          <a:prstGeom prst="rect">
            <a:avLst/>
          </a:prstGeom>
          <a:noFill/>
          <a:ln>
            <a:noFill/>
          </a:ln>
        </p:spPr>
      </p:sp>
      <p:sp>
        <p:nvSpPr>
          <p:cNvPr id="52" name="Google Shape;52;p16"/>
          <p:cNvSpPr txBox="1">
            <a:spLocks noGrp="1"/>
          </p:cNvSpPr>
          <p:nvPr>
            <p:ph type="body" idx="1"/>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3" name="Google Shape;53;p16"/>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6"/>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56"/>
        <p:cNvGrpSpPr/>
        <p:nvPr/>
      </p:nvGrpSpPr>
      <p:grpSpPr>
        <a:xfrm>
          <a:off x="0" y="0"/>
          <a:ext cx="0" cy="0"/>
          <a:chOff x="0" y="0"/>
          <a:chExt cx="0" cy="0"/>
        </a:xfrm>
      </p:grpSpPr>
      <p:sp>
        <p:nvSpPr>
          <p:cNvPr id="57" name="Google Shape;57;p17"/>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7"/>
          <p:cNvSpPr txBox="1">
            <a:spLocks noGrp="1"/>
          </p:cNvSpPr>
          <p:nvPr>
            <p:ph type="body" idx="1"/>
          </p:nvPr>
        </p:nvSpPr>
        <p:spPr>
          <a:xfrm rot="5400000">
            <a:off x="3920331" y="-1256505"/>
            <a:ext cx="4351338" cy="105155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59" name="Google Shape;59;p17"/>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1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17"/>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2"/>
        <p:cNvGrpSpPr/>
        <p:nvPr/>
      </p:nvGrpSpPr>
      <p:grpSpPr>
        <a:xfrm>
          <a:off x="0" y="0"/>
          <a:ext cx="0" cy="0"/>
          <a:chOff x="0" y="0"/>
          <a:chExt cx="0" cy="0"/>
        </a:xfrm>
      </p:grpSpPr>
      <p:sp>
        <p:nvSpPr>
          <p:cNvPr id="63" name="Google Shape;63;p18"/>
          <p:cNvSpPr txBox="1">
            <a:spLocks noGrp="1"/>
          </p:cNvSpPr>
          <p:nvPr>
            <p:ph type="title"/>
          </p:nvPr>
        </p:nvSpPr>
        <p:spPr>
          <a:xfrm rot="5400000">
            <a:off x="7133431" y="1956594"/>
            <a:ext cx="5811838" cy="2628899"/>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8"/>
          <p:cNvSpPr txBox="1">
            <a:spLocks noGrp="1"/>
          </p:cNvSpPr>
          <p:nvPr>
            <p:ph type="body" idx="1"/>
          </p:nvPr>
        </p:nvSpPr>
        <p:spPr>
          <a:xfrm rot="5400000">
            <a:off x="1799431" y="-596105"/>
            <a:ext cx="5811838" cy="77342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65" name="Google Shape;65;p1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8"/>
          <p:cNvSpPr txBox="1">
            <a:spLocks noGrp="1"/>
          </p:cNvSpPr>
          <p:nvPr>
            <p:ph type="body" idx="1"/>
          </p:nvPr>
        </p:nvSpPr>
        <p:spPr>
          <a:xfrm>
            <a:off x="838200" y="1825625"/>
            <a:ext cx="10515599"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as2.ftcdn.net/v2/jpg/02/78/94/37/500_F_278943712_EOpmMSKLPe0c34S1AABFRxgjun8OJzJN.jp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www.freepik.es/fotos-premium/cliente-negocios-presionando-emoticon-cara-sonriente-linea-calificacion-servicio-concepto-satisfaccion_6926494.htm#page=1&amp;query=cliente%20satisfecho&amp;position=21&amp;from_view=keyword"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pixabay.com/es/photos/caja-registradora-balanza-antiguo-6568349/"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www.freepik.es/fotos-premium/interior-almacen-estanterias-llenas-productos_5848939.htm#page=1&amp;query=transporte%20de%20productos&amp;position=17&amp;from_view=search"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3"/>
          <p:cNvSpPr/>
          <p:nvPr/>
        </p:nvSpPr>
        <p:spPr>
          <a:xfrm>
            <a:off x="2332841" y="1778660"/>
            <a:ext cx="7588333" cy="1211283"/>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Presentación Interactiva </a:t>
            </a:r>
            <a:endParaRPr/>
          </a:p>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CF7_1-Atenciónalcliente</a:t>
            </a:r>
            <a:endParaRPr/>
          </a:p>
        </p:txBody>
      </p:sp>
      <p:sp>
        <p:nvSpPr>
          <p:cNvPr id="73" name="Google Shape;73;p3"/>
          <p:cNvSpPr/>
          <p:nvPr/>
        </p:nvSpPr>
        <p:spPr>
          <a:xfrm>
            <a:off x="495465" y="4542552"/>
            <a:ext cx="10869222" cy="776623"/>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rgbClr val="595959"/>
              </a:buClr>
              <a:buSzPts val="1400"/>
              <a:buFont typeface="Arial"/>
              <a:buNone/>
            </a:pPr>
            <a:r>
              <a:rPr lang="es-ES" sz="1400" b="1" i="0" u="none" strike="noStrike" cap="none">
                <a:solidFill>
                  <a:srgbClr val="595959"/>
                </a:solidFill>
                <a:latin typeface="Arial"/>
                <a:ea typeface="Arial"/>
                <a:cs typeface="Arial"/>
                <a:sym typeface="Arial"/>
              </a:rPr>
              <a:t>Recomendaciones generales: </a:t>
            </a:r>
            <a:endParaRPr sz="1400" b="0" i="0" u="none" strike="noStrike" cap="none">
              <a:solidFill>
                <a:srgbClr val="595959"/>
              </a:solidFill>
              <a:latin typeface="Arial"/>
              <a:ea typeface="Arial"/>
              <a:cs typeface="Arial"/>
              <a:sym typeface="Arial"/>
            </a:endParaRPr>
          </a:p>
          <a:p>
            <a:pPr marL="0" marR="0" lvl="0" indent="0" algn="just" rtl="0">
              <a:lnSpc>
                <a:spcPct val="90000"/>
              </a:lnSpc>
              <a:spcBef>
                <a:spcPts val="800"/>
              </a:spcBef>
              <a:spcAft>
                <a:spcPts val="0"/>
              </a:spcAft>
              <a:buClr>
                <a:srgbClr val="595959"/>
              </a:buClr>
              <a:buSzPts val="1400"/>
              <a:buFont typeface="Arial"/>
              <a:buNone/>
            </a:pPr>
            <a:r>
              <a:rPr lang="es-ES" sz="1400" b="0" i="0" u="none" strike="noStrike" cap="none">
                <a:solidFill>
                  <a:srgbClr val="595959"/>
                </a:solidFill>
                <a:latin typeface="Arial"/>
                <a:ea typeface="Arial"/>
                <a:cs typeface="Arial"/>
                <a:sym typeface="Arial"/>
              </a:rPr>
              <a:t>Emplear imágenes y gráficas puntuales, que faciliten resumir y esquematizar conceptos puntuales. Los conceptos deben abordarse de manera clara.</a:t>
            </a:r>
            <a:endParaRPr sz="1400" b="0" i="0" u="none" strike="noStrike" cap="none">
              <a:solidFill>
                <a:srgbClr val="595959"/>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9" descr="Customer Satisfaction Service Business Technology Internet Concept"/>
          <p:cNvPicPr preferRelativeResize="0"/>
          <p:nvPr/>
        </p:nvPicPr>
        <p:blipFill rotWithShape="1">
          <a:blip r:embed="rId3">
            <a:alphaModFix/>
          </a:blip>
          <a:srcRect l="6761" r="6477"/>
          <a:stretch/>
        </p:blipFill>
        <p:spPr>
          <a:xfrm>
            <a:off x="0" y="67788"/>
            <a:ext cx="9492735" cy="6774711"/>
          </a:xfrm>
          <a:prstGeom prst="rect">
            <a:avLst/>
          </a:prstGeom>
          <a:noFill/>
          <a:ln>
            <a:noFill/>
          </a:ln>
        </p:spPr>
      </p:pic>
      <p:sp>
        <p:nvSpPr>
          <p:cNvPr id="79" name="Google Shape;79;p19"/>
          <p:cNvSpPr/>
          <p:nvPr/>
        </p:nvSpPr>
        <p:spPr>
          <a:xfrm>
            <a:off x="9581216" y="15500"/>
            <a:ext cx="2600369" cy="6842498"/>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0" name="Google Shape;80;p19"/>
          <p:cNvSpPr/>
          <p:nvPr/>
        </p:nvSpPr>
        <p:spPr>
          <a:xfrm>
            <a:off x="9591630" y="0"/>
            <a:ext cx="260036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400" b="0" i="0" u="none" strike="noStrike" cap="none">
                <a:solidFill>
                  <a:schemeClr val="lt1"/>
                </a:solidFill>
                <a:latin typeface="Arial"/>
                <a:ea typeface="Arial"/>
                <a:cs typeface="Arial"/>
                <a:sym typeface="Arial"/>
              </a:rPr>
              <a:t>Indicaciones para la producción</a:t>
            </a:r>
            <a:endParaRPr sz="1400" b="0" i="0" u="none" strike="noStrike" cap="none">
              <a:solidFill>
                <a:srgbClr val="000000"/>
              </a:solidFill>
              <a:latin typeface="Arial"/>
              <a:ea typeface="Arial"/>
              <a:cs typeface="Arial"/>
              <a:sym typeface="Arial"/>
            </a:endParaRPr>
          </a:p>
        </p:txBody>
      </p:sp>
      <p:sp>
        <p:nvSpPr>
          <p:cNvPr id="81" name="Google Shape;81;p19"/>
          <p:cNvSpPr/>
          <p:nvPr/>
        </p:nvSpPr>
        <p:spPr>
          <a:xfrm>
            <a:off x="9601156" y="4057650"/>
            <a:ext cx="2600368" cy="2800348"/>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2" name="Google Shape;82;p19"/>
          <p:cNvSpPr txBox="1"/>
          <p:nvPr/>
        </p:nvSpPr>
        <p:spPr>
          <a:xfrm>
            <a:off x="9601156" y="792177"/>
            <a:ext cx="2491948" cy="14773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50"/>
              <a:buFont typeface="Arial"/>
              <a:buNone/>
            </a:pPr>
            <a:r>
              <a:rPr lang="es-ES" sz="1000" b="0" i="0" u="none" strike="noStrike" cap="none">
                <a:solidFill>
                  <a:schemeClr val="dk1"/>
                </a:solidFill>
                <a:latin typeface="Arial"/>
                <a:ea typeface="Arial"/>
                <a:cs typeface="Arial"/>
                <a:sym typeface="Arial"/>
              </a:rPr>
              <a:t>Se sugiere la realización de una PRESENTACIÓN INTERACTIVA, que permita que el aprendiz pueda explorar a fondo y a su ritmo y tener el control de la forma en que decida aprender. </a:t>
            </a:r>
            <a:endParaRPr/>
          </a:p>
          <a:p>
            <a:pPr marL="0" marR="0" lvl="0" indent="0" algn="l" rtl="0">
              <a:lnSpc>
                <a:spcPct val="100000"/>
              </a:lnSpc>
              <a:spcBef>
                <a:spcPts val="0"/>
              </a:spcBef>
              <a:spcAft>
                <a:spcPts val="0"/>
              </a:spcAft>
              <a:buClr>
                <a:schemeClr val="dk1"/>
              </a:buClr>
              <a:buSzPts val="350"/>
              <a:buFont typeface="Arial"/>
              <a:buNone/>
            </a:pP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50"/>
              <a:buFont typeface="Arial"/>
              <a:buNone/>
            </a:pPr>
            <a:r>
              <a:rPr lang="es-ES" sz="1000" b="0" i="0" u="none" strike="noStrike" cap="none">
                <a:solidFill>
                  <a:schemeClr val="dk1"/>
                </a:solidFill>
                <a:latin typeface="Arial"/>
                <a:ea typeface="Arial"/>
                <a:cs typeface="Arial"/>
                <a:sym typeface="Arial"/>
              </a:rPr>
              <a:t>Se propone el dinamismo y el impacto visual a través de la intensidad de los colores.</a:t>
            </a:r>
            <a:endParaRPr sz="1000" b="0" i="0" u="none" strike="noStrike" cap="none">
              <a:solidFill>
                <a:schemeClr val="dk1"/>
              </a:solidFill>
              <a:latin typeface="Arial"/>
              <a:ea typeface="Arial"/>
              <a:cs typeface="Arial"/>
              <a:sym typeface="Arial"/>
            </a:endParaRPr>
          </a:p>
        </p:txBody>
      </p:sp>
      <p:sp>
        <p:nvSpPr>
          <p:cNvPr id="83" name="Google Shape;83;p19"/>
          <p:cNvSpPr txBox="1"/>
          <p:nvPr/>
        </p:nvSpPr>
        <p:spPr>
          <a:xfrm>
            <a:off x="9690846" y="4196257"/>
            <a:ext cx="2420987" cy="19082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00"/>
              <a:buFont typeface="Arial"/>
              <a:buNone/>
            </a:pPr>
            <a:r>
              <a:rPr lang="es-ES" sz="1400" b="0" i="0" u="none" strike="noStrike" cap="none">
                <a:solidFill>
                  <a:schemeClr val="dk1"/>
                </a:solidFill>
                <a:latin typeface="Arial"/>
                <a:ea typeface="Arial"/>
                <a:cs typeface="Arial"/>
                <a:sym typeface="Arial"/>
              </a:rPr>
              <a:t>Referencias de las imágenes:</a:t>
            </a:r>
            <a:endParaRPr/>
          </a:p>
          <a:p>
            <a:pPr marL="0" marR="0" lvl="0" indent="0" algn="l" rtl="0">
              <a:lnSpc>
                <a:spcPct val="100000"/>
              </a:lnSpc>
              <a:spcBef>
                <a:spcPts val="0"/>
              </a:spcBef>
              <a:spcAft>
                <a:spcPts val="0"/>
              </a:spcAft>
              <a:buClr>
                <a:schemeClr val="dk1"/>
              </a:buClr>
              <a:buSzPts val="300"/>
              <a:buFont typeface="Arial"/>
              <a:buNone/>
            </a:pP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r>
              <a:rPr lang="es-ES" sz="1400" b="0" i="0" u="sng" strike="noStrike" cap="none">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https://as2.ftcdn.net/v2/jpg/02/78/94/37/500_F_278943712_EOpmMSKLPe0c34S1AABFRxgjun8OJzJN.jpg</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000" b="0" i="0" u="none" strike="noStrike" cap="none">
              <a:solidFill>
                <a:schemeClr val="dk1"/>
              </a:solidFill>
              <a:latin typeface="Arial"/>
              <a:ea typeface="Arial"/>
              <a:cs typeface="Arial"/>
              <a:sym typeface="Arial"/>
            </a:endParaRPr>
          </a:p>
        </p:txBody>
      </p:sp>
      <p:sp>
        <p:nvSpPr>
          <p:cNvPr id="84" name="Google Shape;84;p19"/>
          <p:cNvSpPr/>
          <p:nvPr/>
        </p:nvSpPr>
        <p:spPr>
          <a:xfrm>
            <a:off x="44673" y="1037512"/>
            <a:ext cx="3101484" cy="2448561"/>
          </a:xfrm>
          <a:prstGeom prst="rect">
            <a:avLst/>
          </a:prstGeom>
          <a:solidFill>
            <a:srgbClr val="8DA9DB"/>
          </a:solidFill>
          <a:ln w="25400" cap="flat" cmpd="sng">
            <a:solidFill>
              <a:srgbClr val="8DA9DB"/>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None/>
            </a:pPr>
            <a:endParaRPr sz="1200" b="1" i="0" u="none" strike="noStrike" cap="none">
              <a:solidFill>
                <a:schemeClr val="lt1"/>
              </a:solidFill>
              <a:highlight>
                <a:srgbClr val="000080"/>
              </a:highlight>
              <a:latin typeface="Arial"/>
              <a:ea typeface="Arial"/>
              <a:cs typeface="Arial"/>
              <a:sym typeface="Arial"/>
            </a:endParaRPr>
          </a:p>
        </p:txBody>
      </p:sp>
      <p:sp>
        <p:nvSpPr>
          <p:cNvPr id="85" name="Google Shape;85;p19"/>
          <p:cNvSpPr/>
          <p:nvPr/>
        </p:nvSpPr>
        <p:spPr>
          <a:xfrm>
            <a:off x="1373685" y="309482"/>
            <a:ext cx="477187" cy="452007"/>
          </a:xfrm>
          <a:prstGeom prst="ellipse">
            <a:avLst/>
          </a:prstGeom>
          <a:solidFill>
            <a:srgbClr val="FFC000"/>
          </a:solidFill>
          <a:ln w="25400" cap="flat"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2800" b="0" i="0" u="none" strike="noStrike" cap="none">
                <a:solidFill>
                  <a:schemeClr val="lt1"/>
                </a:solidFill>
                <a:latin typeface="Arial"/>
                <a:ea typeface="Arial"/>
                <a:cs typeface="Arial"/>
                <a:sym typeface="Arial"/>
              </a:rPr>
              <a:t>+</a:t>
            </a:r>
            <a:endParaRPr/>
          </a:p>
        </p:txBody>
      </p:sp>
      <p:sp>
        <p:nvSpPr>
          <p:cNvPr id="86" name="Google Shape;86;p19"/>
          <p:cNvSpPr/>
          <p:nvPr/>
        </p:nvSpPr>
        <p:spPr>
          <a:xfrm>
            <a:off x="8397658" y="2901200"/>
            <a:ext cx="599607" cy="584873"/>
          </a:xfrm>
          <a:prstGeom prst="roundRect">
            <a:avLst>
              <a:gd name="adj" fmla="val 16667"/>
            </a:avLst>
          </a:prstGeom>
          <a:solidFill>
            <a:srgbClr val="FFC000"/>
          </a:solidFill>
          <a:ln w="25400" cap="flat"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7" name="Google Shape;87;p19"/>
          <p:cNvSpPr/>
          <p:nvPr/>
        </p:nvSpPr>
        <p:spPr>
          <a:xfrm>
            <a:off x="-29980" y="15500"/>
            <a:ext cx="9581216" cy="6842498"/>
          </a:xfrm>
          <a:prstGeom prst="rect">
            <a:avLst/>
          </a:prstGeom>
          <a:noFill/>
          <a:ln w="762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8" name="Google Shape;88;p19"/>
          <p:cNvSpPr/>
          <p:nvPr/>
        </p:nvSpPr>
        <p:spPr>
          <a:xfrm rot="5400000">
            <a:off x="8590429" y="3061991"/>
            <a:ext cx="283664" cy="232111"/>
          </a:xfrm>
          <a:prstGeom prst="triangle">
            <a:avLst>
              <a:gd name="adj" fmla="val 50000"/>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9" name="Google Shape;89;p19"/>
          <p:cNvSpPr txBox="1"/>
          <p:nvPr/>
        </p:nvSpPr>
        <p:spPr>
          <a:xfrm>
            <a:off x="99369" y="1467613"/>
            <a:ext cx="2850673" cy="175432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s-ES" sz="1200" b="0" i="0" u="none" strike="noStrike" cap="none" dirty="0">
                <a:solidFill>
                  <a:schemeClr val="lt1"/>
                </a:solidFill>
                <a:latin typeface="Arial"/>
                <a:ea typeface="Arial"/>
                <a:cs typeface="Arial"/>
                <a:sym typeface="Arial"/>
              </a:rPr>
              <a:t>Para el mercadeo una estrategia de servicio al cliente significa lograr la más alta y agradable experiencia del cliente, atender al cliente es una habilidad que el vendedor debe tener como parte de la aplicación del proceso de la venta, de él depende en gran manera captar y fidelizar los clientes con apoyo de la aplicación de las técnicas de venta.</a:t>
            </a:r>
            <a:endParaRPr sz="1200" b="0" i="0" u="none" strike="noStrike" cap="none" dirty="0">
              <a:solidFill>
                <a:schemeClr val="lt1"/>
              </a:solidFill>
              <a:latin typeface="Arial"/>
              <a:ea typeface="Arial"/>
              <a:cs typeface="Arial"/>
              <a:sym typeface="Arial"/>
            </a:endParaRPr>
          </a:p>
        </p:txBody>
      </p:sp>
      <p:sp>
        <p:nvSpPr>
          <p:cNvPr id="90" name="Google Shape;90;p19"/>
          <p:cNvSpPr/>
          <p:nvPr/>
        </p:nvSpPr>
        <p:spPr>
          <a:xfrm>
            <a:off x="2020333" y="257680"/>
            <a:ext cx="739844" cy="698927"/>
          </a:xfrm>
          <a:prstGeom prst="ellipse">
            <a:avLst/>
          </a:prstGeom>
          <a:solidFill>
            <a:schemeClr val="lt1"/>
          </a:solidFill>
          <a:ln w="25400" cap="flat"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800" b="0" i="0" u="none" strike="noStrike" cap="none">
              <a:solidFill>
                <a:schemeClr val="lt1"/>
              </a:solidFill>
              <a:latin typeface="Arial"/>
              <a:ea typeface="Arial"/>
              <a:cs typeface="Arial"/>
              <a:sym typeface="Arial"/>
            </a:endParaRPr>
          </a:p>
        </p:txBody>
      </p:sp>
      <p:pic>
        <p:nvPicPr>
          <p:cNvPr id="91" name="Google Shape;91;p19" descr="Tocar icono gratuito"/>
          <p:cNvPicPr preferRelativeResize="0"/>
          <p:nvPr/>
        </p:nvPicPr>
        <p:blipFill rotWithShape="1">
          <a:blip r:embed="rId5">
            <a:alphaModFix/>
          </a:blip>
          <a:srcRect/>
          <a:stretch/>
        </p:blipFill>
        <p:spPr>
          <a:xfrm>
            <a:off x="1767013" y="482146"/>
            <a:ext cx="948923" cy="948923"/>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20" descr="Cliente de negocios presionando emoticon de cara sonriente en línea, calificación de servicio, concepto de satisfacción. Foto Premium "/>
          <p:cNvPicPr preferRelativeResize="0"/>
          <p:nvPr/>
        </p:nvPicPr>
        <p:blipFill rotWithShape="1">
          <a:blip r:embed="rId3">
            <a:alphaModFix/>
          </a:blip>
          <a:srcRect/>
          <a:stretch/>
        </p:blipFill>
        <p:spPr>
          <a:xfrm>
            <a:off x="80167" y="-25142"/>
            <a:ext cx="9375818" cy="6908284"/>
          </a:xfrm>
          <a:prstGeom prst="rect">
            <a:avLst/>
          </a:prstGeom>
          <a:noFill/>
          <a:ln>
            <a:noFill/>
          </a:ln>
        </p:spPr>
      </p:pic>
      <p:sp>
        <p:nvSpPr>
          <p:cNvPr id="97" name="Google Shape;97;p20"/>
          <p:cNvSpPr/>
          <p:nvPr/>
        </p:nvSpPr>
        <p:spPr>
          <a:xfrm>
            <a:off x="9581216" y="15500"/>
            <a:ext cx="2600369" cy="6842498"/>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8" name="Google Shape;98;p20"/>
          <p:cNvSpPr/>
          <p:nvPr/>
        </p:nvSpPr>
        <p:spPr>
          <a:xfrm>
            <a:off x="9591630" y="0"/>
            <a:ext cx="260036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400" b="0" i="0" u="none" strike="noStrike" cap="none">
                <a:solidFill>
                  <a:schemeClr val="lt1"/>
                </a:solidFill>
                <a:latin typeface="Arial"/>
                <a:ea typeface="Arial"/>
                <a:cs typeface="Arial"/>
                <a:sym typeface="Arial"/>
              </a:rPr>
              <a:t>Indicaciones para la producción</a:t>
            </a:r>
            <a:endParaRPr sz="1400" b="0" i="0" u="none" strike="noStrike" cap="none">
              <a:solidFill>
                <a:srgbClr val="000000"/>
              </a:solidFill>
              <a:latin typeface="Arial"/>
              <a:ea typeface="Arial"/>
              <a:cs typeface="Arial"/>
              <a:sym typeface="Arial"/>
            </a:endParaRPr>
          </a:p>
        </p:txBody>
      </p:sp>
      <p:sp>
        <p:nvSpPr>
          <p:cNvPr id="99" name="Google Shape;99;p20"/>
          <p:cNvSpPr/>
          <p:nvPr/>
        </p:nvSpPr>
        <p:spPr>
          <a:xfrm>
            <a:off x="9601156" y="3787535"/>
            <a:ext cx="2600368" cy="3070463"/>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0" name="Google Shape;100;p20"/>
          <p:cNvSpPr txBox="1"/>
          <p:nvPr/>
        </p:nvSpPr>
        <p:spPr>
          <a:xfrm>
            <a:off x="9601156" y="792177"/>
            <a:ext cx="249194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50"/>
              <a:buFont typeface="Arial"/>
              <a:buNone/>
            </a:pPr>
            <a:r>
              <a:rPr lang="es-ES" sz="1000" b="0" i="0" u="none" strike="noStrike" cap="none">
                <a:solidFill>
                  <a:schemeClr val="dk1"/>
                </a:solidFill>
                <a:latin typeface="Arial"/>
                <a:ea typeface="Arial"/>
                <a:cs typeface="Arial"/>
                <a:sym typeface="Arial"/>
              </a:rPr>
              <a:t>Se sugiere la realización de una </a:t>
            </a:r>
            <a:r>
              <a:rPr lang="es-ES" sz="1000" b="1" i="0" u="none" strike="noStrike" cap="none">
                <a:solidFill>
                  <a:schemeClr val="dk1"/>
                </a:solidFill>
                <a:latin typeface="Arial"/>
                <a:ea typeface="Arial"/>
                <a:cs typeface="Arial"/>
                <a:sym typeface="Arial"/>
              </a:rPr>
              <a:t>PRESENTACIÓN INTERACTIVA, </a:t>
            </a:r>
            <a:endParaRPr sz="1000" b="0" i="0" u="none" strike="noStrike" cap="none">
              <a:solidFill>
                <a:schemeClr val="dk1"/>
              </a:solidFill>
              <a:latin typeface="Arial"/>
              <a:ea typeface="Arial"/>
              <a:cs typeface="Arial"/>
              <a:sym typeface="Arial"/>
            </a:endParaRPr>
          </a:p>
        </p:txBody>
      </p:sp>
      <p:sp>
        <p:nvSpPr>
          <p:cNvPr id="101" name="Google Shape;101;p20"/>
          <p:cNvSpPr txBox="1"/>
          <p:nvPr/>
        </p:nvSpPr>
        <p:spPr>
          <a:xfrm>
            <a:off x="9626233" y="3961352"/>
            <a:ext cx="2420987" cy="26161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00"/>
              <a:buFont typeface="Arial"/>
              <a:buNone/>
            </a:pPr>
            <a:r>
              <a:rPr lang="es-ES" sz="1400" b="0" i="0" u="none" strike="noStrike" cap="none">
                <a:solidFill>
                  <a:schemeClr val="dk1"/>
                </a:solidFill>
                <a:latin typeface="Arial"/>
                <a:ea typeface="Arial"/>
                <a:cs typeface="Arial"/>
                <a:sym typeface="Arial"/>
              </a:rPr>
              <a:t>Referencias de las imágenes:</a:t>
            </a:r>
            <a:endParaRPr/>
          </a:p>
          <a:p>
            <a:pPr marL="0" marR="0" lvl="0" indent="0" algn="l" rtl="0">
              <a:lnSpc>
                <a:spcPct val="100000"/>
              </a:lnSpc>
              <a:spcBef>
                <a:spcPts val="0"/>
              </a:spcBef>
              <a:spcAft>
                <a:spcPts val="0"/>
              </a:spcAft>
              <a:buClr>
                <a:schemeClr val="dk1"/>
              </a:buClr>
              <a:buSzPts val="300"/>
              <a:buFont typeface="Arial"/>
              <a:buNone/>
            </a:pP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r>
              <a:rPr lang="es-ES" sz="1400" b="0" i="0" u="sng" strike="noStrike" cap="none">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https://www.freepik.es/fotos-premium/cliente-negocios-presionando-emoticon-cara-sonriente-linea-calificacion-servicio-concepto-satisfaccion_6926494.htm#page=1&amp;query=cliente%20satisfecho&amp;position=21&amp;from_view=keyword</a:t>
            </a:r>
            <a:r>
              <a:rPr lang="es-ES" sz="1400" b="0" i="0" u="none" strike="noStrike" cap="none">
                <a:solidFill>
                  <a:schemeClr val="dk1"/>
                </a:solidFill>
                <a:latin typeface="Arial"/>
                <a:ea typeface="Arial"/>
                <a:cs typeface="Arial"/>
                <a:sym typeface="Arial"/>
              </a:rPr>
              <a:t> </a:t>
            </a:r>
            <a:endParaRPr/>
          </a:p>
        </p:txBody>
      </p:sp>
      <p:sp>
        <p:nvSpPr>
          <p:cNvPr id="102" name="Google Shape;102;p20"/>
          <p:cNvSpPr/>
          <p:nvPr/>
        </p:nvSpPr>
        <p:spPr>
          <a:xfrm>
            <a:off x="7349801" y="2538629"/>
            <a:ext cx="584378" cy="452007"/>
          </a:xfrm>
          <a:prstGeom prst="ellipse">
            <a:avLst/>
          </a:prstGeom>
          <a:solidFill>
            <a:srgbClr val="FFC000"/>
          </a:solidFill>
          <a:ln w="25400" cap="flat"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2800" b="0" i="0" u="none" strike="noStrike" cap="none">
                <a:solidFill>
                  <a:schemeClr val="lt1"/>
                </a:solidFill>
                <a:latin typeface="Arial"/>
                <a:ea typeface="Arial"/>
                <a:cs typeface="Arial"/>
                <a:sym typeface="Arial"/>
              </a:rPr>
              <a:t>+</a:t>
            </a:r>
            <a:endParaRPr/>
          </a:p>
        </p:txBody>
      </p:sp>
      <p:sp>
        <p:nvSpPr>
          <p:cNvPr id="103" name="Google Shape;103;p20"/>
          <p:cNvSpPr/>
          <p:nvPr/>
        </p:nvSpPr>
        <p:spPr>
          <a:xfrm>
            <a:off x="8566254" y="3345898"/>
            <a:ext cx="599607" cy="599607"/>
          </a:xfrm>
          <a:prstGeom prst="roundRect">
            <a:avLst>
              <a:gd name="adj" fmla="val 16667"/>
            </a:avLst>
          </a:prstGeom>
          <a:solidFill>
            <a:srgbClr val="FFC000"/>
          </a:solidFill>
          <a:ln w="25400" cap="flat"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 name="Google Shape;104;p20"/>
          <p:cNvSpPr/>
          <p:nvPr/>
        </p:nvSpPr>
        <p:spPr>
          <a:xfrm>
            <a:off x="343258" y="3399968"/>
            <a:ext cx="599607" cy="599607"/>
          </a:xfrm>
          <a:prstGeom prst="roundRect">
            <a:avLst>
              <a:gd name="adj" fmla="val 16667"/>
            </a:avLst>
          </a:prstGeom>
          <a:solidFill>
            <a:srgbClr val="FFC000"/>
          </a:solidFill>
          <a:ln w="25400" cap="flat"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5" name="Google Shape;105;p20"/>
          <p:cNvSpPr/>
          <p:nvPr/>
        </p:nvSpPr>
        <p:spPr>
          <a:xfrm rot="5400000">
            <a:off x="8750631" y="3529647"/>
            <a:ext cx="283664" cy="232111"/>
          </a:xfrm>
          <a:prstGeom prst="triangle">
            <a:avLst>
              <a:gd name="adj" fmla="val 50000"/>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6" name="Google Shape;106;p20"/>
          <p:cNvSpPr/>
          <p:nvPr/>
        </p:nvSpPr>
        <p:spPr>
          <a:xfrm rot="1824459">
            <a:off x="540056" y="3562318"/>
            <a:ext cx="283664" cy="232111"/>
          </a:xfrm>
          <a:prstGeom prst="triangle">
            <a:avLst>
              <a:gd name="adj" fmla="val 50000"/>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7" name="Google Shape;107;p20"/>
          <p:cNvSpPr/>
          <p:nvPr/>
        </p:nvSpPr>
        <p:spPr>
          <a:xfrm>
            <a:off x="-29980" y="15500"/>
            <a:ext cx="9581216" cy="6842498"/>
          </a:xfrm>
          <a:prstGeom prst="rect">
            <a:avLst/>
          </a:prstGeom>
          <a:noFill/>
          <a:ln w="762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8" name="Google Shape;108;p20"/>
          <p:cNvSpPr/>
          <p:nvPr/>
        </p:nvSpPr>
        <p:spPr>
          <a:xfrm>
            <a:off x="5289448" y="4087000"/>
            <a:ext cx="3101484" cy="2448561"/>
          </a:xfrm>
          <a:prstGeom prst="rect">
            <a:avLst/>
          </a:prstGeom>
          <a:solidFill>
            <a:srgbClr val="8DA9DB"/>
          </a:solidFill>
          <a:ln w="25400" cap="flat" cmpd="sng">
            <a:solidFill>
              <a:srgbClr val="8DA9DB"/>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None/>
            </a:pPr>
            <a:endParaRPr sz="1400" b="1" i="0" u="none" strike="noStrike" cap="none">
              <a:solidFill>
                <a:schemeClr val="lt1"/>
              </a:solidFill>
              <a:latin typeface="Arial"/>
              <a:ea typeface="Arial"/>
              <a:cs typeface="Arial"/>
              <a:sym typeface="Arial"/>
            </a:endParaRPr>
          </a:p>
        </p:txBody>
      </p:sp>
      <p:sp>
        <p:nvSpPr>
          <p:cNvPr id="109" name="Google Shape;109;p20"/>
          <p:cNvSpPr/>
          <p:nvPr/>
        </p:nvSpPr>
        <p:spPr>
          <a:xfrm>
            <a:off x="7443065" y="3151327"/>
            <a:ext cx="739844" cy="698927"/>
          </a:xfrm>
          <a:prstGeom prst="ellipse">
            <a:avLst/>
          </a:prstGeom>
          <a:solidFill>
            <a:schemeClr val="lt1"/>
          </a:solidFill>
          <a:ln w="25400" cap="flat"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800" b="0" i="0" u="none" strike="noStrike" cap="none">
              <a:solidFill>
                <a:schemeClr val="lt1"/>
              </a:solidFill>
              <a:latin typeface="Arial"/>
              <a:ea typeface="Arial"/>
              <a:cs typeface="Arial"/>
              <a:sym typeface="Arial"/>
            </a:endParaRPr>
          </a:p>
        </p:txBody>
      </p:sp>
      <p:pic>
        <p:nvPicPr>
          <p:cNvPr id="110" name="Google Shape;110;p20" descr="Tocar icono gratuito"/>
          <p:cNvPicPr preferRelativeResize="0"/>
          <p:nvPr/>
        </p:nvPicPr>
        <p:blipFill rotWithShape="1">
          <a:blip r:embed="rId5">
            <a:alphaModFix/>
          </a:blip>
          <a:srcRect/>
          <a:stretch/>
        </p:blipFill>
        <p:spPr>
          <a:xfrm>
            <a:off x="7246115" y="3313073"/>
            <a:ext cx="948923" cy="948923"/>
          </a:xfrm>
          <a:prstGeom prst="rect">
            <a:avLst/>
          </a:prstGeom>
          <a:noFill/>
          <a:ln>
            <a:noFill/>
          </a:ln>
        </p:spPr>
      </p:pic>
      <p:sp>
        <p:nvSpPr>
          <p:cNvPr id="111" name="Google Shape;111;p20"/>
          <p:cNvSpPr txBox="1"/>
          <p:nvPr/>
        </p:nvSpPr>
        <p:spPr>
          <a:xfrm>
            <a:off x="4961659" y="4138170"/>
            <a:ext cx="3351300" cy="2377534"/>
          </a:xfrm>
          <a:prstGeom prst="rect">
            <a:avLst/>
          </a:prstGeom>
          <a:noFill/>
          <a:ln>
            <a:noFill/>
          </a:ln>
        </p:spPr>
        <p:txBody>
          <a:bodyPr spcFirstLastPara="1" wrap="square" lIns="91425" tIns="45700" rIns="91425" bIns="45700" anchor="t" anchorCtr="0">
            <a:spAutoFit/>
          </a:bodyPr>
          <a:lstStyle/>
          <a:p>
            <a:pPr marL="457200" marR="0" lvl="0" indent="0" algn="just" rtl="0">
              <a:lnSpc>
                <a:spcPct val="150000"/>
              </a:lnSpc>
              <a:spcBef>
                <a:spcPts val="0"/>
              </a:spcBef>
              <a:spcAft>
                <a:spcPts val="0"/>
              </a:spcAft>
              <a:buNone/>
            </a:pPr>
            <a:r>
              <a:rPr lang="es-ES" sz="1100" b="0" i="0" u="none" strike="noStrike" cap="none" dirty="0">
                <a:solidFill>
                  <a:schemeClr val="lt1"/>
                </a:solidFill>
                <a:latin typeface="Arial"/>
                <a:ea typeface="Arial"/>
                <a:cs typeface="Arial"/>
                <a:sym typeface="Arial"/>
              </a:rPr>
              <a:t>Para poder entender </a:t>
            </a:r>
            <a:r>
              <a:rPr lang="es-ES" sz="1100" dirty="0">
                <a:solidFill>
                  <a:schemeClr val="lt1"/>
                </a:solidFill>
              </a:rPr>
              <a:t>cómo</a:t>
            </a:r>
            <a:r>
              <a:rPr lang="es-ES" sz="1100" b="0" i="0" u="none" strike="noStrike" cap="none" dirty="0">
                <a:solidFill>
                  <a:schemeClr val="lt1"/>
                </a:solidFill>
                <a:latin typeface="Arial"/>
                <a:ea typeface="Arial"/>
                <a:cs typeface="Arial"/>
                <a:sym typeface="Arial"/>
              </a:rPr>
              <a:t> atender al cliente es importante conocer el servicio al cliente. Para Da Silva (2020) “la atención al cliente se centra en la resolución de problemas, el manejo de quejas y el soporte técnico”, mientras el servicio al cliente engloba una serie de actividades indispensables para poder atender al cliente. </a:t>
            </a:r>
            <a:endParaRPr dirty="0"/>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21" descr="Hombre con vendedora en sala de exposición de coches Foto gratis"/>
          <p:cNvPicPr preferRelativeResize="0"/>
          <p:nvPr/>
        </p:nvPicPr>
        <p:blipFill rotWithShape="1">
          <a:blip r:embed="rId3">
            <a:alphaModFix/>
          </a:blip>
          <a:srcRect/>
          <a:stretch/>
        </p:blipFill>
        <p:spPr>
          <a:xfrm>
            <a:off x="35696" y="114097"/>
            <a:ext cx="9546830" cy="6623964"/>
          </a:xfrm>
          <a:prstGeom prst="rect">
            <a:avLst/>
          </a:prstGeom>
          <a:noFill/>
          <a:ln>
            <a:noFill/>
          </a:ln>
        </p:spPr>
      </p:pic>
      <p:sp>
        <p:nvSpPr>
          <p:cNvPr id="117" name="Google Shape;117;p21"/>
          <p:cNvSpPr/>
          <p:nvPr/>
        </p:nvSpPr>
        <p:spPr>
          <a:xfrm>
            <a:off x="631965" y="711638"/>
            <a:ext cx="3101484" cy="2448561"/>
          </a:xfrm>
          <a:prstGeom prst="rect">
            <a:avLst/>
          </a:prstGeom>
          <a:solidFill>
            <a:srgbClr val="8DA9DB"/>
          </a:solidFill>
          <a:ln w="25400" cap="flat" cmpd="sng">
            <a:solidFill>
              <a:srgbClr val="8DA9DB"/>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None/>
            </a:pPr>
            <a:endParaRPr sz="1400" b="1" i="0" u="none" strike="noStrike" cap="none">
              <a:solidFill>
                <a:schemeClr val="lt1"/>
              </a:solidFill>
              <a:latin typeface="Arial"/>
              <a:ea typeface="Arial"/>
              <a:cs typeface="Arial"/>
              <a:sym typeface="Arial"/>
            </a:endParaRPr>
          </a:p>
        </p:txBody>
      </p:sp>
      <p:sp>
        <p:nvSpPr>
          <p:cNvPr id="118" name="Google Shape;118;p21"/>
          <p:cNvSpPr/>
          <p:nvPr/>
        </p:nvSpPr>
        <p:spPr>
          <a:xfrm>
            <a:off x="9600266" y="15500"/>
            <a:ext cx="2600369" cy="6842498"/>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9" name="Google Shape;119;p21"/>
          <p:cNvSpPr/>
          <p:nvPr/>
        </p:nvSpPr>
        <p:spPr>
          <a:xfrm>
            <a:off x="9591630" y="0"/>
            <a:ext cx="260036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400" b="0" i="0" u="none" strike="noStrike" cap="none">
                <a:solidFill>
                  <a:schemeClr val="lt1"/>
                </a:solidFill>
                <a:latin typeface="Arial"/>
                <a:ea typeface="Arial"/>
                <a:cs typeface="Arial"/>
                <a:sym typeface="Arial"/>
              </a:rPr>
              <a:t>Indicaciones para la producción</a:t>
            </a:r>
            <a:endParaRPr sz="1400" b="0" i="0" u="none" strike="noStrike" cap="none">
              <a:solidFill>
                <a:srgbClr val="000000"/>
              </a:solidFill>
              <a:latin typeface="Arial"/>
              <a:ea typeface="Arial"/>
              <a:cs typeface="Arial"/>
              <a:sym typeface="Arial"/>
            </a:endParaRPr>
          </a:p>
        </p:txBody>
      </p:sp>
      <p:sp>
        <p:nvSpPr>
          <p:cNvPr id="120" name="Google Shape;120;p21"/>
          <p:cNvSpPr/>
          <p:nvPr/>
        </p:nvSpPr>
        <p:spPr>
          <a:xfrm>
            <a:off x="9601156" y="4057650"/>
            <a:ext cx="2600368" cy="2800348"/>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1" name="Google Shape;121;p21"/>
          <p:cNvSpPr txBox="1"/>
          <p:nvPr/>
        </p:nvSpPr>
        <p:spPr>
          <a:xfrm>
            <a:off x="9601156" y="792177"/>
            <a:ext cx="2491948" cy="14773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50"/>
              <a:buFont typeface="Arial"/>
              <a:buNone/>
            </a:pPr>
            <a:r>
              <a:rPr lang="es-ES" sz="1000" b="0" i="0" u="none" strike="noStrike" cap="none">
                <a:solidFill>
                  <a:schemeClr val="dk1"/>
                </a:solidFill>
                <a:latin typeface="Arial"/>
                <a:ea typeface="Arial"/>
                <a:cs typeface="Arial"/>
                <a:sym typeface="Arial"/>
              </a:rPr>
              <a:t>Se sugiere la realización de una PRESENTACIÓN INTERACTIVA, que permita que el aprendiz pueda explorar a fondo y a su ritmo y tener el control de la forma en que decida aprender. </a:t>
            </a:r>
            <a:endParaRPr/>
          </a:p>
          <a:p>
            <a:pPr marL="0" marR="0" lvl="0" indent="0" algn="l" rtl="0">
              <a:lnSpc>
                <a:spcPct val="100000"/>
              </a:lnSpc>
              <a:spcBef>
                <a:spcPts val="0"/>
              </a:spcBef>
              <a:spcAft>
                <a:spcPts val="0"/>
              </a:spcAft>
              <a:buClr>
                <a:schemeClr val="dk1"/>
              </a:buClr>
              <a:buSzPts val="350"/>
              <a:buFont typeface="Arial"/>
              <a:buNone/>
            </a:pP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50"/>
              <a:buFont typeface="Arial"/>
              <a:buNone/>
            </a:pPr>
            <a:r>
              <a:rPr lang="es-ES" sz="1000" b="0" i="0" u="none" strike="noStrike" cap="none">
                <a:solidFill>
                  <a:schemeClr val="dk1"/>
                </a:solidFill>
                <a:latin typeface="Arial"/>
                <a:ea typeface="Arial"/>
                <a:cs typeface="Arial"/>
                <a:sym typeface="Arial"/>
              </a:rPr>
              <a:t>Se propone el dinamismo y el impacto visual a través de la intensidad de los colores.</a:t>
            </a:r>
            <a:endParaRPr sz="1000" b="0" i="0" u="none" strike="noStrike" cap="none">
              <a:solidFill>
                <a:schemeClr val="dk1"/>
              </a:solidFill>
              <a:latin typeface="Arial"/>
              <a:ea typeface="Arial"/>
              <a:cs typeface="Arial"/>
              <a:sym typeface="Arial"/>
            </a:endParaRPr>
          </a:p>
        </p:txBody>
      </p:sp>
      <p:sp>
        <p:nvSpPr>
          <p:cNvPr id="122" name="Google Shape;122;p21"/>
          <p:cNvSpPr txBox="1"/>
          <p:nvPr/>
        </p:nvSpPr>
        <p:spPr>
          <a:xfrm>
            <a:off x="9636636" y="4276156"/>
            <a:ext cx="2420987" cy="172354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00"/>
              <a:buFont typeface="Arial"/>
              <a:buNone/>
            </a:pPr>
            <a:r>
              <a:rPr lang="es-ES" sz="1400" b="0" i="0" u="none" strike="noStrike" cap="none">
                <a:solidFill>
                  <a:schemeClr val="dk1"/>
                </a:solidFill>
                <a:latin typeface="Arial"/>
                <a:ea typeface="Arial"/>
                <a:cs typeface="Arial"/>
                <a:sym typeface="Arial"/>
              </a:rPr>
              <a:t>Referencias de las imágenes:</a:t>
            </a:r>
            <a:endParaRPr/>
          </a:p>
          <a:p>
            <a:pPr marL="0" marR="0" lvl="0" indent="0" algn="l" rtl="0">
              <a:lnSpc>
                <a:spcPct val="100000"/>
              </a:lnSpc>
              <a:spcBef>
                <a:spcPts val="0"/>
              </a:spcBef>
              <a:spcAft>
                <a:spcPts val="0"/>
              </a:spcAft>
              <a:buClr>
                <a:schemeClr val="dk1"/>
              </a:buClr>
              <a:buSzPts val="300"/>
              <a:buFont typeface="Arial"/>
              <a:buNone/>
            </a:pPr>
            <a:endParaRPr sz="9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r>
              <a:rPr lang="es-ES" sz="900" b="0" i="0" u="sng" strike="noStrike" cap="none">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https://www.freepik.es/foto-gratis/hombre-vendedora-sala-exposicion-coches_11980626.htm#page=1&amp;query=cliente%20satisfecho&amp;position=25&amp;from_view=keyword/</a:t>
            </a:r>
            <a:endParaRPr sz="9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000" b="0" i="0" u="none" strike="noStrike" cap="none">
              <a:solidFill>
                <a:schemeClr val="dk1"/>
              </a:solidFill>
              <a:latin typeface="Arial"/>
              <a:ea typeface="Arial"/>
              <a:cs typeface="Arial"/>
              <a:sym typeface="Arial"/>
            </a:endParaRPr>
          </a:p>
        </p:txBody>
      </p:sp>
      <p:pic>
        <p:nvPicPr>
          <p:cNvPr id="123" name="Google Shape;123;p21" descr="Tocar icono gratuito"/>
          <p:cNvPicPr preferRelativeResize="0"/>
          <p:nvPr/>
        </p:nvPicPr>
        <p:blipFill rotWithShape="1">
          <a:blip r:embed="rId5">
            <a:alphaModFix/>
          </a:blip>
          <a:srcRect/>
          <a:stretch/>
        </p:blipFill>
        <p:spPr>
          <a:xfrm>
            <a:off x="479558" y="132462"/>
            <a:ext cx="948923" cy="948923"/>
          </a:xfrm>
          <a:prstGeom prst="rect">
            <a:avLst/>
          </a:prstGeom>
          <a:noFill/>
          <a:ln>
            <a:noFill/>
          </a:ln>
        </p:spPr>
      </p:pic>
      <p:sp>
        <p:nvSpPr>
          <p:cNvPr id="124" name="Google Shape;124;p21"/>
          <p:cNvSpPr/>
          <p:nvPr/>
        </p:nvSpPr>
        <p:spPr>
          <a:xfrm>
            <a:off x="3509819" y="150503"/>
            <a:ext cx="477187" cy="452007"/>
          </a:xfrm>
          <a:prstGeom prst="ellipse">
            <a:avLst/>
          </a:prstGeom>
          <a:solidFill>
            <a:srgbClr val="FFC000"/>
          </a:solidFill>
          <a:ln w="25400" cap="flat"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2800" b="0" i="0" u="none" strike="noStrike" cap="none">
                <a:solidFill>
                  <a:schemeClr val="lt1"/>
                </a:solidFill>
                <a:latin typeface="Arial"/>
                <a:ea typeface="Arial"/>
                <a:cs typeface="Arial"/>
                <a:sym typeface="Arial"/>
              </a:rPr>
              <a:t>+</a:t>
            </a:r>
            <a:endParaRPr/>
          </a:p>
        </p:txBody>
      </p:sp>
      <p:sp>
        <p:nvSpPr>
          <p:cNvPr id="125" name="Google Shape;125;p21"/>
          <p:cNvSpPr/>
          <p:nvPr/>
        </p:nvSpPr>
        <p:spPr>
          <a:xfrm>
            <a:off x="8432457" y="2898165"/>
            <a:ext cx="599607" cy="584873"/>
          </a:xfrm>
          <a:prstGeom prst="roundRect">
            <a:avLst>
              <a:gd name="adj" fmla="val 16667"/>
            </a:avLst>
          </a:prstGeom>
          <a:solidFill>
            <a:srgbClr val="FFC000"/>
          </a:solidFill>
          <a:ln w="25400" cap="flat"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6" name="Google Shape;126;p21"/>
          <p:cNvSpPr/>
          <p:nvPr/>
        </p:nvSpPr>
        <p:spPr>
          <a:xfrm>
            <a:off x="-29980" y="15500"/>
            <a:ext cx="9581216" cy="6842498"/>
          </a:xfrm>
          <a:prstGeom prst="rect">
            <a:avLst/>
          </a:prstGeom>
          <a:noFill/>
          <a:ln w="762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7" name="Google Shape;127;p21"/>
          <p:cNvSpPr/>
          <p:nvPr/>
        </p:nvSpPr>
        <p:spPr>
          <a:xfrm rot="5400000">
            <a:off x="8618785" y="3104960"/>
            <a:ext cx="283664" cy="232111"/>
          </a:xfrm>
          <a:prstGeom prst="triangle">
            <a:avLst>
              <a:gd name="adj" fmla="val 50000"/>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8" name="Google Shape;128;p21"/>
          <p:cNvSpPr/>
          <p:nvPr/>
        </p:nvSpPr>
        <p:spPr>
          <a:xfrm>
            <a:off x="417539" y="2941419"/>
            <a:ext cx="599607" cy="599607"/>
          </a:xfrm>
          <a:prstGeom prst="roundRect">
            <a:avLst>
              <a:gd name="adj" fmla="val 16667"/>
            </a:avLst>
          </a:prstGeom>
          <a:solidFill>
            <a:srgbClr val="FFC000"/>
          </a:solidFill>
          <a:ln w="25400" cap="flat"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9" name="Google Shape;129;p21"/>
          <p:cNvSpPr/>
          <p:nvPr/>
        </p:nvSpPr>
        <p:spPr>
          <a:xfrm rot="1824459">
            <a:off x="597818" y="3089516"/>
            <a:ext cx="283664" cy="232111"/>
          </a:xfrm>
          <a:prstGeom prst="triangle">
            <a:avLst>
              <a:gd name="adj" fmla="val 50000"/>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0" name="Google Shape;130;p21"/>
          <p:cNvSpPr txBox="1"/>
          <p:nvPr/>
        </p:nvSpPr>
        <p:spPr>
          <a:xfrm>
            <a:off x="920714" y="1200051"/>
            <a:ext cx="2850673" cy="156966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s-ES" sz="1200" b="0" i="0" u="none" strike="noStrike" cap="none" dirty="0">
                <a:solidFill>
                  <a:srgbClr val="000000"/>
                </a:solidFill>
                <a:latin typeface="Arial"/>
                <a:ea typeface="Arial"/>
                <a:cs typeface="Arial"/>
                <a:sym typeface="Arial"/>
              </a:rPr>
              <a:t>Respecto al servicio al cliente Da Silva (2020) manifiesta que “es un conjunto de prácticas e interacciones a lo largo del ciclo de ventas, cuyo objetivo es asegurar que se cumplan las necesidades y expectativas del consumidor”. </a:t>
            </a:r>
            <a:endParaRPr dirty="0"/>
          </a:p>
          <a:p>
            <a:pPr marL="0" marR="0" lvl="0" indent="0" algn="just" rtl="0">
              <a:lnSpc>
                <a:spcPct val="100000"/>
              </a:lnSpc>
              <a:spcBef>
                <a:spcPts val="0"/>
              </a:spcBef>
              <a:spcAft>
                <a:spcPts val="0"/>
              </a:spcAft>
              <a:buNone/>
            </a:pPr>
            <a:r>
              <a:rPr lang="es-ES" sz="1200" b="1" i="0" u="none" strike="noStrike" cap="none" dirty="0">
                <a:solidFill>
                  <a:schemeClr val="lt1"/>
                </a:solidFill>
                <a:latin typeface="Arial"/>
                <a:ea typeface="Arial"/>
                <a:cs typeface="Arial"/>
                <a:sym typeface="Arial"/>
              </a:rPr>
              <a:t>.</a:t>
            </a:r>
            <a:endParaRPr sz="1200" b="1" i="0" u="none" strike="noStrike" cap="none" dirty="0">
              <a:solidFill>
                <a:schemeClr val="lt1"/>
              </a:solidFill>
              <a:latin typeface="Arial"/>
              <a:ea typeface="Arial"/>
              <a:cs typeface="Arial"/>
              <a:sym typeface="Arial"/>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22" descr="Interior de un almacén con estanterías llenas de productos. Foto Premium "/>
          <p:cNvPicPr preferRelativeResize="0"/>
          <p:nvPr/>
        </p:nvPicPr>
        <p:blipFill rotWithShape="1">
          <a:blip r:embed="rId3">
            <a:alphaModFix/>
          </a:blip>
          <a:srcRect/>
          <a:stretch/>
        </p:blipFill>
        <p:spPr>
          <a:xfrm>
            <a:off x="0" y="48170"/>
            <a:ext cx="9500924" cy="6794330"/>
          </a:xfrm>
          <a:prstGeom prst="rect">
            <a:avLst/>
          </a:prstGeom>
          <a:noFill/>
          <a:ln>
            <a:noFill/>
          </a:ln>
        </p:spPr>
      </p:pic>
      <p:sp>
        <p:nvSpPr>
          <p:cNvPr id="136" name="Google Shape;136;p22"/>
          <p:cNvSpPr/>
          <p:nvPr/>
        </p:nvSpPr>
        <p:spPr>
          <a:xfrm>
            <a:off x="9600266" y="15500"/>
            <a:ext cx="2600369" cy="6842498"/>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7" name="Google Shape;137;p22"/>
          <p:cNvSpPr/>
          <p:nvPr/>
        </p:nvSpPr>
        <p:spPr>
          <a:xfrm>
            <a:off x="9591630" y="0"/>
            <a:ext cx="260036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400" b="0" i="0" u="none" strike="noStrike" cap="none">
                <a:solidFill>
                  <a:schemeClr val="lt1"/>
                </a:solidFill>
                <a:latin typeface="Arial"/>
                <a:ea typeface="Arial"/>
                <a:cs typeface="Arial"/>
                <a:sym typeface="Arial"/>
              </a:rPr>
              <a:t>Indicaciones para la producción</a:t>
            </a:r>
            <a:endParaRPr sz="1400" b="0" i="0" u="none" strike="noStrike" cap="none">
              <a:solidFill>
                <a:srgbClr val="000000"/>
              </a:solidFill>
              <a:latin typeface="Arial"/>
              <a:ea typeface="Arial"/>
              <a:cs typeface="Arial"/>
              <a:sym typeface="Arial"/>
            </a:endParaRPr>
          </a:p>
        </p:txBody>
      </p:sp>
      <p:sp>
        <p:nvSpPr>
          <p:cNvPr id="138" name="Google Shape;138;p22"/>
          <p:cNvSpPr/>
          <p:nvPr/>
        </p:nvSpPr>
        <p:spPr>
          <a:xfrm>
            <a:off x="9601156" y="4057650"/>
            <a:ext cx="2600368" cy="2800348"/>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9" name="Google Shape;139;p22"/>
          <p:cNvSpPr txBox="1"/>
          <p:nvPr/>
        </p:nvSpPr>
        <p:spPr>
          <a:xfrm>
            <a:off x="9601156" y="792177"/>
            <a:ext cx="2491948" cy="14773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50"/>
              <a:buFont typeface="Arial"/>
              <a:buNone/>
            </a:pPr>
            <a:r>
              <a:rPr lang="es-ES" sz="1000" b="0" i="0" u="none" strike="noStrike" cap="none">
                <a:solidFill>
                  <a:schemeClr val="dk1"/>
                </a:solidFill>
                <a:latin typeface="Arial"/>
                <a:ea typeface="Arial"/>
                <a:cs typeface="Arial"/>
                <a:sym typeface="Arial"/>
              </a:rPr>
              <a:t>Se sugiere la realización de una PRESENTACIÓN INTERACTIVA, que permita que el aprendiz pueda explorar a fondo y a su ritmo y tener el control de la forma en que decida aprender. </a:t>
            </a:r>
            <a:endParaRPr/>
          </a:p>
          <a:p>
            <a:pPr marL="0" marR="0" lvl="0" indent="0" algn="l" rtl="0">
              <a:lnSpc>
                <a:spcPct val="100000"/>
              </a:lnSpc>
              <a:spcBef>
                <a:spcPts val="0"/>
              </a:spcBef>
              <a:spcAft>
                <a:spcPts val="0"/>
              </a:spcAft>
              <a:buClr>
                <a:schemeClr val="dk1"/>
              </a:buClr>
              <a:buSzPts val="350"/>
              <a:buFont typeface="Arial"/>
              <a:buNone/>
            </a:pP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50"/>
              <a:buFont typeface="Arial"/>
              <a:buNone/>
            </a:pPr>
            <a:r>
              <a:rPr lang="es-ES" sz="1000" b="0" i="0" u="none" strike="noStrike" cap="none">
                <a:solidFill>
                  <a:schemeClr val="dk1"/>
                </a:solidFill>
                <a:latin typeface="Arial"/>
                <a:ea typeface="Arial"/>
                <a:cs typeface="Arial"/>
                <a:sym typeface="Arial"/>
              </a:rPr>
              <a:t>Se propone el dinamismo y el impacto visual a través de la intensidad de los colores.</a:t>
            </a:r>
            <a:endParaRPr sz="1000" b="0" i="0" u="none" strike="noStrike" cap="none">
              <a:solidFill>
                <a:schemeClr val="dk1"/>
              </a:solidFill>
              <a:latin typeface="Arial"/>
              <a:ea typeface="Arial"/>
              <a:cs typeface="Arial"/>
              <a:sym typeface="Arial"/>
            </a:endParaRPr>
          </a:p>
        </p:txBody>
      </p:sp>
      <p:sp>
        <p:nvSpPr>
          <p:cNvPr id="140" name="Google Shape;140;p22"/>
          <p:cNvSpPr txBox="1"/>
          <p:nvPr/>
        </p:nvSpPr>
        <p:spPr>
          <a:xfrm>
            <a:off x="9690846" y="4196257"/>
            <a:ext cx="2420987" cy="25545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00"/>
              <a:buFont typeface="Arial"/>
              <a:buNone/>
            </a:pPr>
            <a:r>
              <a:rPr lang="es-ES" sz="1400" b="0" i="0" u="none" strike="noStrike" cap="none">
                <a:solidFill>
                  <a:schemeClr val="dk1"/>
                </a:solidFill>
                <a:latin typeface="Arial"/>
                <a:ea typeface="Arial"/>
                <a:cs typeface="Arial"/>
                <a:sym typeface="Arial"/>
              </a:rPr>
              <a:t>Referencias de las imágenes:</a:t>
            </a:r>
            <a:endParaRPr/>
          </a:p>
          <a:p>
            <a:pPr marL="0" marR="0" lvl="0" indent="0" algn="l" rtl="0">
              <a:lnSpc>
                <a:spcPct val="100000"/>
              </a:lnSpc>
              <a:spcBef>
                <a:spcPts val="0"/>
              </a:spcBef>
              <a:spcAft>
                <a:spcPts val="0"/>
              </a:spcAft>
              <a:buClr>
                <a:schemeClr val="dk1"/>
              </a:buClr>
              <a:buSzPts val="300"/>
              <a:buFont typeface="Arial"/>
              <a:buNone/>
            </a:pP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r>
              <a:rPr lang="es-ES" sz="1400" b="0" i="0" u="sng" strike="noStrike" cap="none">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https://www.freepik.es/fotos-premium/interior-almacen-estanterias-llenas-productos_5848939.htm#page=1&amp;query=transporte%20de%20productos&amp;position=17&amp;from_view=search</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000" b="0" i="0" u="none" strike="noStrike" cap="none">
              <a:solidFill>
                <a:schemeClr val="dk1"/>
              </a:solidFill>
              <a:latin typeface="Arial"/>
              <a:ea typeface="Arial"/>
              <a:cs typeface="Arial"/>
              <a:sym typeface="Arial"/>
            </a:endParaRPr>
          </a:p>
        </p:txBody>
      </p:sp>
      <p:sp>
        <p:nvSpPr>
          <p:cNvPr id="141" name="Google Shape;141;p22"/>
          <p:cNvSpPr/>
          <p:nvPr/>
        </p:nvSpPr>
        <p:spPr>
          <a:xfrm>
            <a:off x="6838709" y="3168038"/>
            <a:ext cx="477187" cy="452007"/>
          </a:xfrm>
          <a:prstGeom prst="ellipse">
            <a:avLst/>
          </a:prstGeom>
          <a:solidFill>
            <a:srgbClr val="FFC000"/>
          </a:solidFill>
          <a:ln w="25400" cap="flat"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2800" b="0" i="0" u="none" strike="noStrike" cap="none">
                <a:solidFill>
                  <a:schemeClr val="lt1"/>
                </a:solidFill>
                <a:latin typeface="Arial"/>
                <a:ea typeface="Arial"/>
                <a:cs typeface="Arial"/>
                <a:sym typeface="Arial"/>
              </a:rPr>
              <a:t>+</a:t>
            </a:r>
            <a:endParaRPr/>
          </a:p>
        </p:txBody>
      </p:sp>
      <p:sp>
        <p:nvSpPr>
          <p:cNvPr id="142" name="Google Shape;142;p22"/>
          <p:cNvSpPr/>
          <p:nvPr/>
        </p:nvSpPr>
        <p:spPr>
          <a:xfrm>
            <a:off x="8397658" y="2901200"/>
            <a:ext cx="599607" cy="584873"/>
          </a:xfrm>
          <a:prstGeom prst="roundRect">
            <a:avLst>
              <a:gd name="adj" fmla="val 16667"/>
            </a:avLst>
          </a:prstGeom>
          <a:solidFill>
            <a:srgbClr val="FFC000"/>
          </a:solidFill>
          <a:ln w="25400" cap="flat"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3" name="Google Shape;143;p22"/>
          <p:cNvSpPr/>
          <p:nvPr/>
        </p:nvSpPr>
        <p:spPr>
          <a:xfrm>
            <a:off x="-29980" y="15500"/>
            <a:ext cx="9581216" cy="6842498"/>
          </a:xfrm>
          <a:prstGeom prst="rect">
            <a:avLst/>
          </a:prstGeom>
          <a:noFill/>
          <a:ln w="762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4" name="Google Shape;144;p22"/>
          <p:cNvSpPr/>
          <p:nvPr/>
        </p:nvSpPr>
        <p:spPr>
          <a:xfrm rot="5400000">
            <a:off x="8590429" y="3061991"/>
            <a:ext cx="283664" cy="232111"/>
          </a:xfrm>
          <a:prstGeom prst="triangle">
            <a:avLst>
              <a:gd name="adj" fmla="val 50000"/>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5" name="Google Shape;145;p22"/>
          <p:cNvSpPr/>
          <p:nvPr/>
        </p:nvSpPr>
        <p:spPr>
          <a:xfrm>
            <a:off x="417539" y="2941419"/>
            <a:ext cx="599607" cy="599607"/>
          </a:xfrm>
          <a:prstGeom prst="roundRect">
            <a:avLst>
              <a:gd name="adj" fmla="val 16667"/>
            </a:avLst>
          </a:prstGeom>
          <a:solidFill>
            <a:srgbClr val="FFC000"/>
          </a:solidFill>
          <a:ln w="25400" cap="flat"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6" name="Google Shape;146;p22"/>
          <p:cNvSpPr/>
          <p:nvPr/>
        </p:nvSpPr>
        <p:spPr>
          <a:xfrm rot="1824459">
            <a:off x="597818" y="3089516"/>
            <a:ext cx="283664" cy="232111"/>
          </a:xfrm>
          <a:prstGeom prst="triangle">
            <a:avLst>
              <a:gd name="adj" fmla="val 50000"/>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7" name="Google Shape;147;p22"/>
          <p:cNvSpPr/>
          <p:nvPr/>
        </p:nvSpPr>
        <p:spPr>
          <a:xfrm>
            <a:off x="5895781" y="3940006"/>
            <a:ext cx="3101484" cy="2448561"/>
          </a:xfrm>
          <a:prstGeom prst="rect">
            <a:avLst/>
          </a:prstGeom>
          <a:solidFill>
            <a:srgbClr val="8DA9DB"/>
          </a:solidFill>
          <a:ln w="25400" cap="flat" cmpd="sng">
            <a:solidFill>
              <a:srgbClr val="8DA9DB"/>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None/>
            </a:pPr>
            <a:endParaRPr sz="1200" b="1" i="0" u="none" strike="noStrike" cap="none">
              <a:solidFill>
                <a:schemeClr val="lt1"/>
              </a:solidFill>
              <a:latin typeface="Arial"/>
              <a:ea typeface="Arial"/>
              <a:cs typeface="Arial"/>
              <a:sym typeface="Arial"/>
            </a:endParaRPr>
          </a:p>
        </p:txBody>
      </p:sp>
      <p:pic>
        <p:nvPicPr>
          <p:cNvPr id="148" name="Google Shape;148;p22" descr="Tocar icono gratuito"/>
          <p:cNvPicPr preferRelativeResize="0"/>
          <p:nvPr/>
        </p:nvPicPr>
        <p:blipFill rotWithShape="1">
          <a:blip r:embed="rId5">
            <a:alphaModFix/>
          </a:blip>
          <a:srcRect/>
          <a:stretch/>
        </p:blipFill>
        <p:spPr>
          <a:xfrm>
            <a:off x="7499407" y="3044281"/>
            <a:ext cx="948923" cy="948923"/>
          </a:xfrm>
          <a:prstGeom prst="rect">
            <a:avLst/>
          </a:prstGeom>
          <a:noFill/>
          <a:ln>
            <a:noFill/>
          </a:ln>
        </p:spPr>
      </p:pic>
      <p:sp>
        <p:nvSpPr>
          <p:cNvPr id="149" name="Google Shape;149;p22"/>
          <p:cNvSpPr txBox="1"/>
          <p:nvPr/>
        </p:nvSpPr>
        <p:spPr>
          <a:xfrm>
            <a:off x="6021186" y="4196257"/>
            <a:ext cx="2850673" cy="193899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s-ES" sz="1200" b="0" i="0" u="none" strike="noStrike" cap="none" dirty="0">
                <a:solidFill>
                  <a:srgbClr val="000000"/>
                </a:solidFill>
                <a:latin typeface="Arial"/>
                <a:ea typeface="Arial"/>
                <a:cs typeface="Arial"/>
                <a:sym typeface="Arial"/>
              </a:rPr>
              <a:t>El servicio al cliente lo estructura la empresa para poder satisfacer una necesidad</a:t>
            </a:r>
            <a:r>
              <a:rPr lang="es-ES" sz="1200" b="0" i="0" u="none" strike="noStrike" cap="none">
                <a:solidFill>
                  <a:srgbClr val="000000"/>
                </a:solidFill>
                <a:latin typeface="Arial"/>
                <a:ea typeface="Arial"/>
                <a:cs typeface="Arial"/>
                <a:sym typeface="Arial"/>
              </a:rPr>
              <a:t>, por ejemplo, </a:t>
            </a:r>
            <a:r>
              <a:rPr lang="es-ES" sz="1200" b="0" i="0" u="none" strike="noStrike" cap="none" dirty="0">
                <a:solidFill>
                  <a:srgbClr val="000000"/>
                </a:solidFill>
                <a:latin typeface="Arial"/>
                <a:ea typeface="Arial"/>
                <a:cs typeface="Arial"/>
                <a:sym typeface="Arial"/>
              </a:rPr>
              <a:t>el transporte, la empresa necesita crear toda una serie de infraestructura y actividades que apoyen el servicio, y la interacción entre personas es la atención que procura resolver una situación o problema a un cliente. </a:t>
            </a:r>
            <a:endParaRPr dirty="0"/>
          </a:p>
          <a:p>
            <a:pPr marL="0" marR="0" lvl="0" indent="0" algn="just" rtl="0">
              <a:lnSpc>
                <a:spcPct val="100000"/>
              </a:lnSpc>
              <a:spcBef>
                <a:spcPts val="0"/>
              </a:spcBef>
              <a:spcAft>
                <a:spcPts val="0"/>
              </a:spcAft>
              <a:buNone/>
            </a:pPr>
            <a:r>
              <a:rPr lang="es-ES" sz="1200" b="1" i="0" u="none" strike="noStrike" cap="none" dirty="0">
                <a:solidFill>
                  <a:schemeClr val="lt1"/>
                </a:solidFill>
                <a:latin typeface="Arial"/>
                <a:ea typeface="Arial"/>
                <a:cs typeface="Arial"/>
                <a:sym typeface="Arial"/>
              </a:rPr>
              <a:t>.</a:t>
            </a:r>
            <a:endParaRPr sz="1200" b="1" i="0" u="none" strike="noStrike" cap="none" dirty="0">
              <a:solidFill>
                <a:schemeClr val="lt1"/>
              </a:solidFill>
              <a:latin typeface="Arial"/>
              <a:ea typeface="Arial"/>
              <a:cs typeface="Arial"/>
              <a:sym typeface="Arial"/>
            </a:endParaRPr>
          </a:p>
        </p:txBody>
      </p:sp>
    </p:spTree>
  </p:cSld>
  <p:clrMapOvr>
    <a:masterClrMapping/>
  </p:clrMapOvr>
  <p:transition spd="slow">
    <p:cut/>
  </p:transition>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582</Words>
  <Application>Microsoft Office PowerPoint</Application>
  <PresentationFormat>Panorámica</PresentationFormat>
  <Paragraphs>40</Paragraphs>
  <Slides>5</Slides>
  <Notes>5</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vt:i4>
      </vt:variant>
    </vt:vector>
  </HeadingPairs>
  <TitlesOfParts>
    <vt:vector size="8"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VASQUEZ</dc:creator>
  <cp:lastModifiedBy>JULIA ISABEL ROBERTO</cp:lastModifiedBy>
  <cp:revision>3</cp:revision>
  <dcterms:modified xsi:type="dcterms:W3CDTF">2021-11-09T18:09:29Z</dcterms:modified>
</cp:coreProperties>
</file>